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1"/>
  </p:notesMasterIdLst>
  <p:sldIdLst>
    <p:sldId id="305" r:id="rId2"/>
    <p:sldId id="392" r:id="rId3"/>
    <p:sldId id="452" r:id="rId4"/>
    <p:sldId id="507" r:id="rId5"/>
    <p:sldId id="495" r:id="rId6"/>
    <p:sldId id="510" r:id="rId7"/>
    <p:sldId id="509" r:id="rId8"/>
    <p:sldId id="532" r:id="rId9"/>
    <p:sldId id="531" r:id="rId10"/>
    <p:sldId id="533" r:id="rId11"/>
    <p:sldId id="534" r:id="rId12"/>
    <p:sldId id="544" r:id="rId13"/>
    <p:sldId id="553" r:id="rId14"/>
    <p:sldId id="560" r:id="rId15"/>
    <p:sldId id="562" r:id="rId16"/>
    <p:sldId id="565" r:id="rId17"/>
    <p:sldId id="567" r:id="rId18"/>
    <p:sldId id="568" r:id="rId19"/>
    <p:sldId id="569" r:id="rId20"/>
    <p:sldId id="557" r:id="rId21"/>
    <p:sldId id="564" r:id="rId22"/>
    <p:sldId id="554" r:id="rId23"/>
    <p:sldId id="566" r:id="rId24"/>
    <p:sldId id="546" r:id="rId25"/>
    <p:sldId id="541" r:id="rId26"/>
    <p:sldId id="538" r:id="rId27"/>
    <p:sldId id="540" r:id="rId28"/>
    <p:sldId id="539" r:id="rId29"/>
    <p:sldId id="535" r:id="rId30"/>
    <p:sldId id="552" r:id="rId31"/>
    <p:sldId id="536" r:id="rId32"/>
    <p:sldId id="537" r:id="rId33"/>
    <p:sldId id="563" r:id="rId34"/>
    <p:sldId id="548" r:id="rId35"/>
    <p:sldId id="525" r:id="rId36"/>
    <p:sldId id="520" r:id="rId37"/>
    <p:sldId id="500" r:id="rId38"/>
    <p:sldId id="570" r:id="rId39"/>
    <p:sldId id="320" r:id="rId4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DF1AE1C-D921-4A8D-A102-8A054237D223}">
          <p14:sldIdLst>
            <p14:sldId id="305"/>
            <p14:sldId id="392"/>
            <p14:sldId id="452"/>
            <p14:sldId id="507"/>
            <p14:sldId id="495"/>
            <p14:sldId id="510"/>
            <p14:sldId id="509"/>
            <p14:sldId id="532"/>
            <p14:sldId id="531"/>
            <p14:sldId id="533"/>
            <p14:sldId id="534"/>
            <p14:sldId id="544"/>
            <p14:sldId id="553"/>
            <p14:sldId id="560"/>
            <p14:sldId id="562"/>
            <p14:sldId id="565"/>
            <p14:sldId id="567"/>
            <p14:sldId id="568"/>
            <p14:sldId id="569"/>
            <p14:sldId id="557"/>
            <p14:sldId id="564"/>
            <p14:sldId id="554"/>
            <p14:sldId id="566"/>
            <p14:sldId id="546"/>
            <p14:sldId id="541"/>
            <p14:sldId id="538"/>
            <p14:sldId id="540"/>
            <p14:sldId id="539"/>
            <p14:sldId id="535"/>
            <p14:sldId id="552"/>
            <p14:sldId id="536"/>
            <p14:sldId id="537"/>
            <p14:sldId id="563"/>
            <p14:sldId id="548"/>
            <p14:sldId id="525"/>
            <p14:sldId id="520"/>
            <p14:sldId id="500"/>
            <p14:sldId id="570"/>
          </p14:sldIdLst>
        </p14:section>
        <p14:section name="Section par défaut" id="{40B54092-6AEA-4C5B-8C42-A57DE9C5A2D6}">
          <p14:sldIdLst>
            <p14:sldId id="3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nenna Sunday" initials="NS" lastIdx="3" clrIdx="0">
    <p:extLst>
      <p:ext uri="{19B8F6BF-5375-455C-9EA6-DF929625EA0E}">
        <p15:presenceInfo xmlns:p15="http://schemas.microsoft.com/office/powerpoint/2012/main" userId="S::nnenna.sunday@iriscare.brussels::a02dc188-0849-489f-8ceb-bb55666f6f03" providerId="AD"/>
      </p:ext>
    </p:extLst>
  </p:cmAuthor>
  <p:cmAuthor id="2" name="Marine Planquart" initials="MP" lastIdx="2" clrIdx="1">
    <p:extLst>
      <p:ext uri="{19B8F6BF-5375-455C-9EA6-DF929625EA0E}">
        <p15:presenceInfo xmlns:p15="http://schemas.microsoft.com/office/powerpoint/2012/main" userId="S::marine.planquart@iriscare.brussels::a789b5c6-3ac9-4c59-9c86-fa3079f804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3B89"/>
    <a:srgbClr val="0A00BE"/>
    <a:srgbClr val="C6D4EC"/>
    <a:srgbClr val="0000FF"/>
    <a:srgbClr val="44546A"/>
    <a:srgbClr val="582808"/>
    <a:srgbClr val="FCC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89" autoAdjust="0"/>
    <p:restoredTop sz="94660"/>
  </p:normalViewPr>
  <p:slideViewPr>
    <p:cSldViewPr showGuides="1">
      <p:cViewPr varScale="1">
        <p:scale>
          <a:sx n="81" d="100"/>
          <a:sy n="81" d="100"/>
        </p:scale>
        <p:origin x="1872" y="62"/>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36650C-3567-44EA-8E92-DA5126C7015B}" type="datetimeFigureOut">
              <a:rPr lang="fr-BE" smtClean="0"/>
              <a:t>19/03/2024</a:t>
            </a:fld>
            <a:endParaRPr lang="fr-BE"/>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7BF280C-3D68-4986-903E-B2F5BF11E92F}" type="slidenum">
              <a:rPr lang="fr-BE" smtClean="0"/>
              <a:t>‹N°›</a:t>
            </a:fld>
            <a:endParaRPr lang="fr-BE"/>
          </a:p>
        </p:txBody>
      </p:sp>
    </p:spTree>
    <p:extLst>
      <p:ext uri="{BB962C8B-B14F-4D97-AF65-F5344CB8AC3E}">
        <p14:creationId xmlns:p14="http://schemas.microsoft.com/office/powerpoint/2010/main" val="115220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12</a:t>
            </a:fld>
            <a:endParaRPr lang="fr-BE"/>
          </a:p>
        </p:txBody>
      </p:sp>
    </p:spTree>
    <p:extLst>
      <p:ext uri="{BB962C8B-B14F-4D97-AF65-F5344CB8AC3E}">
        <p14:creationId xmlns:p14="http://schemas.microsoft.com/office/powerpoint/2010/main" val="414885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36</a:t>
            </a:fld>
            <a:endParaRPr lang="fr-BE"/>
          </a:p>
        </p:txBody>
      </p:sp>
    </p:spTree>
    <p:extLst>
      <p:ext uri="{BB962C8B-B14F-4D97-AF65-F5344CB8AC3E}">
        <p14:creationId xmlns:p14="http://schemas.microsoft.com/office/powerpoint/2010/main" val="62590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41808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71298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00084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Idée_Picto_Gris">
    <p:bg>
      <p:bgPr>
        <a:solidFill>
          <a:srgbClr val="1E3B8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346200"/>
            <a:ext cx="5105400" cy="1881413"/>
          </a:xfrm>
          <a:prstGeom prst="rect">
            <a:avLst/>
          </a:prstGeom>
        </p:spPr>
        <p:txBody>
          <a:bodyPr>
            <a:noAutofit/>
          </a:bodyPr>
          <a:lstStyle>
            <a:lvl1pPr algn="l">
              <a:defRPr sz="2700" cap="none">
                <a:solidFill>
                  <a:schemeClr val="bg1"/>
                </a:solidFill>
              </a:defRPr>
            </a:lvl1pPr>
          </a:lstStyle>
          <a:p>
            <a:r>
              <a:rPr lang="en-US" err="1"/>
              <a:t>Titre</a:t>
            </a:r>
            <a:r>
              <a:rPr lang="en-US"/>
              <a:t> du slide</a:t>
            </a:r>
          </a:p>
        </p:txBody>
      </p:sp>
      <p:sp>
        <p:nvSpPr>
          <p:cNvPr id="3" name="Subtitle 2"/>
          <p:cNvSpPr>
            <a:spLocks noGrp="1"/>
          </p:cNvSpPr>
          <p:nvPr>
            <p:ph type="subTitle" idx="1" hasCustomPrompt="1"/>
          </p:nvPr>
        </p:nvSpPr>
        <p:spPr>
          <a:xfrm>
            <a:off x="609600" y="3992939"/>
            <a:ext cx="5105400" cy="1828800"/>
          </a:xfrm>
          <a:prstGeom prst="rect">
            <a:avLst/>
          </a:prstGeom>
        </p:spPr>
        <p:txBody>
          <a:bodyPr/>
          <a:lstStyle>
            <a:lvl1pPr marL="0" indent="0" algn="l">
              <a:buNone/>
              <a:defRPr cap="none" baseline="0">
                <a:solidFill>
                  <a:schemeClr val="bg1"/>
                </a:solidFill>
                <a:latin typeface="Montserrat Classic" panose="020B060402020202020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err="1"/>
              <a:t>Texte</a:t>
            </a:r>
            <a:endParaRPr lang="en-US"/>
          </a:p>
        </p:txBody>
      </p:sp>
      <p:sp>
        <p:nvSpPr>
          <p:cNvPr id="8" name="Rectangle : coins arrondis 7">
            <a:extLst>
              <a:ext uri="{FF2B5EF4-FFF2-40B4-BE49-F238E27FC236}">
                <a16:creationId xmlns:a16="http://schemas.microsoft.com/office/drawing/2014/main" id="{8BE11737-17AE-470E-B4BE-3E42A029FB76}"/>
              </a:ext>
            </a:extLst>
          </p:cNvPr>
          <p:cNvSpPr/>
          <p:nvPr userDrawn="1"/>
        </p:nvSpPr>
        <p:spPr>
          <a:xfrm>
            <a:off x="609600" y="6275311"/>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9" name="Rectangle : coins arrondis 8">
            <a:extLst>
              <a:ext uri="{FF2B5EF4-FFF2-40B4-BE49-F238E27FC236}">
                <a16:creationId xmlns:a16="http://schemas.microsoft.com/office/drawing/2014/main" id="{054E63A6-435A-46FB-BF95-F11533E07F90}"/>
              </a:ext>
            </a:extLst>
          </p:cNvPr>
          <p:cNvSpPr/>
          <p:nvPr userDrawn="1"/>
        </p:nvSpPr>
        <p:spPr>
          <a:xfrm>
            <a:off x="609600" y="481089"/>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4" name="Ellipse 3">
            <a:extLst>
              <a:ext uri="{FF2B5EF4-FFF2-40B4-BE49-F238E27FC236}">
                <a16:creationId xmlns:a16="http://schemas.microsoft.com/office/drawing/2014/main" id="{090C72E3-03C9-4424-80D5-6F782261904C}"/>
              </a:ext>
            </a:extLst>
          </p:cNvPr>
          <p:cNvSpPr/>
          <p:nvPr userDrawn="1"/>
        </p:nvSpPr>
        <p:spPr>
          <a:xfrm>
            <a:off x="6554400" y="1907613"/>
            <a:ext cx="1980000" cy="26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6" name="Espace réservé du texte 5">
            <a:extLst>
              <a:ext uri="{FF2B5EF4-FFF2-40B4-BE49-F238E27FC236}">
                <a16:creationId xmlns:a16="http://schemas.microsoft.com/office/drawing/2014/main" id="{A73FA3AD-323E-4978-A718-F67E1C0E41B7}"/>
              </a:ext>
            </a:extLst>
          </p:cNvPr>
          <p:cNvSpPr>
            <a:spLocks noGrp="1"/>
          </p:cNvSpPr>
          <p:nvPr>
            <p:ph type="body" sz="quarter" idx="11" hasCustomPrompt="1"/>
          </p:nvPr>
        </p:nvSpPr>
        <p:spPr>
          <a:xfrm>
            <a:off x="609600" y="3327400"/>
            <a:ext cx="5105400" cy="620183"/>
          </a:xfrm>
        </p:spPr>
        <p:txBody>
          <a:bodyPr/>
          <a:lstStyle>
            <a:lvl1pPr>
              <a:defRPr>
                <a:solidFill>
                  <a:schemeClr val="bg1"/>
                </a:solidFill>
                <a:latin typeface="Montserrat Classic Bold" panose="020B0604020202020204" charset="0"/>
              </a:defRPr>
            </a:lvl1pPr>
          </a:lstStyle>
          <a:p>
            <a:pPr lvl="0"/>
            <a:r>
              <a:rPr lang="fr-FR"/>
              <a:t>Sous-titre</a:t>
            </a:r>
          </a:p>
        </p:txBody>
      </p:sp>
    </p:spTree>
    <p:extLst>
      <p:ext uri="{BB962C8B-B14F-4D97-AF65-F5344CB8AC3E}">
        <p14:creationId xmlns:p14="http://schemas.microsoft.com/office/powerpoint/2010/main" val="290030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28926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1F2FF23-563A-460F-B53A-8893718B0F53}" type="datetimeFigureOut">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3511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1F2FF23-563A-460F-B53A-8893718B0F53}" type="datetimeFigureOut">
              <a:rPr lang="fr-FR" smtClean="0"/>
              <a:t>19/03/2024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80888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1F2FF23-563A-460F-B53A-8893718B0F53}" type="datetimeFigureOut">
              <a:rPr lang="fr-FR" smtClean="0"/>
              <a:t>19/03/2024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92623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1F2FF23-563A-460F-B53A-8893718B0F53}" type="datetimeFigureOut">
              <a:rPr lang="fr-FR" smtClean="0"/>
              <a:t>19/03/2024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1445303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2FF23-563A-460F-B53A-8893718B0F53}" type="datetimeFigureOut">
              <a:rPr lang="fr-FR" smtClean="0"/>
              <a:t>19/03/2024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80605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19/03/2024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02965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19/03/2024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424121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2FF23-563A-460F-B53A-8893718B0F53}" type="datetimeFigureOut">
              <a:rPr lang="fr-FR" smtClean="0"/>
              <a:t>19/03/2024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3D6BC-4B30-4548-B835-CA1D1A65407C}" type="slidenum">
              <a:rPr lang="fr-FR" smtClean="0"/>
              <a:t>‹N°›</a:t>
            </a:fld>
            <a:endParaRPr lang="fr-FR"/>
          </a:p>
        </p:txBody>
      </p:sp>
    </p:spTree>
    <p:extLst>
      <p:ext uri="{BB962C8B-B14F-4D97-AF65-F5344CB8AC3E}">
        <p14:creationId xmlns:p14="http://schemas.microsoft.com/office/powerpoint/2010/main" val="9159018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professionnels@iriscare.brussels" TargetMode="Externa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sv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iriscare.brussels/fr/professionnels/aines/maisons-de-repos-mr/reforme-des-normes-dagrement/" TargetMode="External"/><Relationship Id="rId4" Type="http://schemas.openxmlformats.org/officeDocument/2006/relationships/hyperlink" Target="mailto:professionnels@iriscare.brussel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9B2C79-FB9E-4BBB-BA8D-1E34FF7838C1}"/>
              </a:ext>
            </a:extLst>
          </p:cNvPr>
          <p:cNvSpPr/>
          <p:nvPr/>
        </p:nvSpPr>
        <p:spPr>
          <a:xfrm>
            <a:off x="-36512" y="0"/>
            <a:ext cx="9289032" cy="6858000"/>
          </a:xfrm>
          <a:prstGeom prst="rect">
            <a:avLst/>
          </a:prstGeom>
          <a:solidFill>
            <a:srgbClr val="1E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394" y="4732831"/>
            <a:ext cx="1409212" cy="1266386"/>
          </a:xfrm>
          <a:prstGeom prst="rect">
            <a:avLst/>
          </a:prstGeom>
        </p:spPr>
      </p:pic>
      <p:sp>
        <p:nvSpPr>
          <p:cNvPr id="13" name="Titre 1">
            <a:extLst>
              <a:ext uri="{FF2B5EF4-FFF2-40B4-BE49-F238E27FC236}">
                <a16:creationId xmlns:a16="http://schemas.microsoft.com/office/drawing/2014/main" id="{B0F28972-EA27-4F61-8148-05C67727F19A}"/>
              </a:ext>
            </a:extLst>
          </p:cNvPr>
          <p:cNvSpPr>
            <a:spLocks noGrp="1"/>
          </p:cNvSpPr>
          <p:nvPr>
            <p:ph type="ctrTitle"/>
          </p:nvPr>
        </p:nvSpPr>
        <p:spPr>
          <a:xfrm>
            <a:off x="789668" y="1377670"/>
            <a:ext cx="7564665" cy="2843418"/>
          </a:xfrm>
        </p:spPr>
        <p:txBody>
          <a:bodyPr>
            <a:noAutofit/>
          </a:bodyPr>
          <a:lstStyle/>
          <a:p>
            <a:r>
              <a:rPr lang="fr-BE" sz="3600" b="1" dirty="0">
                <a:solidFill>
                  <a:schemeClr val="bg1"/>
                </a:solidFill>
                <a:latin typeface="Arial Black" panose="020B0A04020102020204" pitchFamily="34" charset="0"/>
              </a:rPr>
              <a:t>REFORME DES NORMES D’AGREMENT</a:t>
            </a:r>
            <a:br>
              <a:rPr lang="fr-BE" sz="3600" b="1" dirty="0">
                <a:solidFill>
                  <a:schemeClr val="bg1"/>
                </a:solidFill>
                <a:latin typeface="Arial Black" panose="020B0A04020102020204" pitchFamily="34" charset="0"/>
              </a:rPr>
            </a:br>
            <a:br>
              <a:rPr lang="fr-BE" sz="3600" b="1" dirty="0">
                <a:solidFill>
                  <a:schemeClr val="bg1"/>
                </a:solidFill>
                <a:latin typeface="Arial Black" panose="020B0A04020102020204" pitchFamily="34" charset="0"/>
              </a:rPr>
            </a:br>
            <a:r>
              <a:rPr lang="fr-BE" sz="2800" b="1" dirty="0">
                <a:solidFill>
                  <a:schemeClr val="bg1"/>
                </a:solidFill>
                <a:latin typeface="Arial Black" panose="020B0A04020102020204" pitchFamily="34" charset="0"/>
              </a:rPr>
              <a:t>Présentation aux médecins référents et aux médecins coordinateurs et conseillers</a:t>
            </a:r>
          </a:p>
        </p:txBody>
      </p:sp>
      <p:sp>
        <p:nvSpPr>
          <p:cNvPr id="14" name="Espace réservé du texte 3">
            <a:extLst>
              <a:ext uri="{FF2B5EF4-FFF2-40B4-BE49-F238E27FC236}">
                <a16:creationId xmlns:a16="http://schemas.microsoft.com/office/drawing/2014/main" id="{A8CA478C-DC40-4CBD-A34C-3DA972414284}"/>
              </a:ext>
            </a:extLst>
          </p:cNvPr>
          <p:cNvSpPr txBox="1">
            <a:spLocks/>
          </p:cNvSpPr>
          <p:nvPr/>
        </p:nvSpPr>
        <p:spPr>
          <a:xfrm>
            <a:off x="1572060" y="0"/>
            <a:ext cx="7564665" cy="518887"/>
          </a:xfrm>
          <a:prstGeom prst="rect">
            <a:avLst/>
          </a:prstGeom>
        </p:spPr>
        <p:txBody>
          <a:bodyPr vert="horz" lIns="91440" tIns="45720" rIns="91440" bIns="45720" rtlCol="0" anchor="ctr">
            <a:normAutofit/>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600" dirty="0">
                <a:solidFill>
                  <a:schemeClr val="bg1"/>
                </a:solidFill>
                <a:latin typeface="+mj-lt"/>
              </a:rPr>
              <a:t>19 mars 2024</a:t>
            </a:r>
          </a:p>
        </p:txBody>
      </p:sp>
    </p:spTree>
    <p:extLst>
      <p:ext uri="{BB962C8B-B14F-4D97-AF65-F5344CB8AC3E}">
        <p14:creationId xmlns:p14="http://schemas.microsoft.com/office/powerpoint/2010/main" val="46473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68933" y="1408193"/>
            <a:ext cx="5411865"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68932" y="1468067"/>
            <a:ext cx="5411865" cy="4293160"/>
          </a:xfrm>
        </p:spPr>
        <p:txBody>
          <a:bodyPr>
            <a:normAutofit fontScale="85000" lnSpcReduction="20000"/>
          </a:bodyPr>
          <a:lstStyle/>
          <a:p>
            <a:pPr lvl="0" algn="just">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F</a:t>
            </a:r>
            <a:r>
              <a:rPr lang="fr-FR" sz="1800" dirty="0">
                <a:solidFill>
                  <a:srgbClr val="000000"/>
                </a:solidFill>
                <a:effectLst/>
                <a:latin typeface="Calibri" panose="020F0502020204030204" pitchFamily="34" charset="0"/>
                <a:ea typeface="Times New Roman" panose="02020603050405020304" pitchFamily="18" charset="0"/>
                <a:cs typeface="Minion Pro"/>
              </a:rPr>
              <a:t>onction de </a:t>
            </a:r>
            <a:r>
              <a:rPr lang="fr-FR" sz="1800" b="1" dirty="0">
                <a:solidFill>
                  <a:srgbClr val="000000"/>
                </a:solidFill>
                <a:effectLst/>
                <a:latin typeface="Calibri" panose="020F0502020204030204" pitchFamily="34" charset="0"/>
                <a:ea typeface="Times New Roman" panose="02020603050405020304" pitchFamily="18" charset="0"/>
                <a:cs typeface="Minion Pro"/>
              </a:rPr>
              <a:t>coordinateur de la vie sociale et communautaire </a:t>
            </a:r>
          </a:p>
          <a:p>
            <a:pPr algn="just">
              <a:lnSpc>
                <a:spcPct val="120000"/>
              </a:lnSpc>
              <a:buFont typeface="Wingdings" panose="05000000000000000000" pitchFamily="2" charset="2"/>
              <a:buChar char="§"/>
            </a:pPr>
            <a:r>
              <a:rPr lang="fr-BE" sz="1800" b="1" dirty="0">
                <a:solidFill>
                  <a:srgbClr val="000000"/>
                </a:solidFill>
                <a:latin typeface="Calibri" panose="020F0502020204030204" pitchFamily="34" charset="0"/>
                <a:ea typeface="Times New Roman" panose="02020603050405020304" pitchFamily="18" charset="0"/>
                <a:cs typeface="Minion Pro"/>
              </a:rPr>
              <a:t>P</a:t>
            </a:r>
            <a:r>
              <a:rPr lang="fr-BE" sz="1800" b="1" dirty="0">
                <a:solidFill>
                  <a:srgbClr val="000000"/>
                </a:solidFill>
                <a:effectLst/>
                <a:latin typeface="Calibri" panose="020F0502020204030204" pitchFamily="34" charset="0"/>
                <a:ea typeface="Times New Roman" panose="02020603050405020304" pitchFamily="18" charset="0"/>
                <a:cs typeface="Minion Pro"/>
              </a:rPr>
              <a:t>rogramme d'activités </a:t>
            </a:r>
            <a:r>
              <a:rPr lang="fr-BE" sz="18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fr-BE" sz="1600" dirty="0">
                <a:solidFill>
                  <a:srgbClr val="000000"/>
                </a:solidFill>
                <a:latin typeface="Calibri" panose="020F0502020204030204" pitchFamily="34" charset="0"/>
                <a:ea typeface="Times New Roman" panose="02020603050405020304" pitchFamily="18" charset="0"/>
                <a:cs typeface="Minion Pro"/>
              </a:rPr>
              <a:t>A</a:t>
            </a:r>
            <a:r>
              <a:rPr lang="fr-BE" sz="1600" dirty="0">
                <a:solidFill>
                  <a:srgbClr val="000000"/>
                </a:solidFill>
                <a:effectLst/>
                <a:latin typeface="Calibri" panose="020F0502020204030204" pitchFamily="34" charset="0"/>
                <a:ea typeface="Times New Roman" panose="02020603050405020304" pitchFamily="18" charset="0"/>
                <a:cs typeface="Minion Pro"/>
              </a:rPr>
              <a:t>ctivités signifiantes, au service du bien-être physique et psychologique, favorisant la</a:t>
            </a:r>
            <a:r>
              <a:rPr lang="fr-FR" sz="1600" dirty="0">
                <a:solidFill>
                  <a:srgbClr val="000000"/>
                </a:solidFill>
                <a:effectLst/>
                <a:latin typeface="Calibri" panose="020F0502020204030204" pitchFamily="34" charset="0"/>
                <a:ea typeface="Times New Roman" panose="02020603050405020304" pitchFamily="18" charset="0"/>
                <a:cs typeface="Minion Pro"/>
              </a:rPr>
              <a:t> participation à la vie sociale </a:t>
            </a:r>
            <a:r>
              <a:rPr lang="fr-FR" sz="1600" dirty="0">
                <a:solidFill>
                  <a:srgbClr val="000000"/>
                </a:solidFill>
                <a:latin typeface="Calibri" panose="020F0502020204030204" pitchFamily="34" charset="0"/>
                <a:ea typeface="Times New Roman" panose="02020603050405020304" pitchFamily="18" charset="0"/>
                <a:cs typeface="Minion Pro"/>
              </a:rPr>
              <a:t>et communautaire </a:t>
            </a:r>
            <a:r>
              <a:rPr lang="fr-FR" sz="1600" dirty="0">
                <a:solidFill>
                  <a:srgbClr val="000000"/>
                </a:solidFill>
                <a:effectLst/>
                <a:latin typeface="Calibri" panose="020F0502020204030204" pitchFamily="34" charset="0"/>
                <a:ea typeface="Times New Roman" panose="02020603050405020304" pitchFamily="18" charset="0"/>
                <a:cs typeface="Minion Pro"/>
              </a:rPr>
              <a:t>et au sein de la vie locale, et le partage d'expériences avec l'ancrage personnel des habitants</a:t>
            </a:r>
          </a:p>
          <a:p>
            <a:pPr lvl="1" algn="just">
              <a:lnSpc>
                <a:spcPct val="120000"/>
              </a:lnSpc>
              <a:buFont typeface="Wingdings" panose="05000000000000000000" pitchFamily="2" charset="2"/>
              <a:buChar char="§"/>
            </a:pPr>
            <a:r>
              <a:rPr lang="fr-FR" sz="1600" dirty="0">
                <a:solidFill>
                  <a:srgbClr val="000000"/>
                </a:solidFill>
                <a:latin typeface="Calibri" panose="020F0502020204030204" pitchFamily="34" charset="0"/>
                <a:ea typeface="Times New Roman" panose="02020603050405020304" pitchFamily="18" charset="0"/>
                <a:cs typeface="Minion Pro"/>
              </a:rPr>
              <a:t>A</a:t>
            </a:r>
            <a:r>
              <a:rPr lang="fr-FR" sz="1600" dirty="0">
                <a:solidFill>
                  <a:srgbClr val="000000"/>
                </a:solidFill>
                <a:effectLst/>
                <a:latin typeface="Calibri" panose="020F0502020204030204" pitchFamily="34" charset="0"/>
                <a:ea typeface="Times New Roman" panose="02020603050405020304" pitchFamily="18" charset="0"/>
                <a:cs typeface="Minion Pro"/>
              </a:rPr>
              <a:t>ctivités mobilisatrices des capacités préservées et offrant l'opportunité de partager </a:t>
            </a:r>
            <a:r>
              <a:rPr lang="fr-FR" sz="1600" dirty="0">
                <a:solidFill>
                  <a:srgbClr val="000000"/>
                </a:solidFill>
                <a:latin typeface="Calibri" panose="020F0502020204030204" pitchFamily="34" charset="0"/>
                <a:ea typeface="Times New Roman" panose="02020603050405020304" pitchFamily="18" charset="0"/>
                <a:cs typeface="Minion Pro"/>
              </a:rPr>
              <a:t>des </a:t>
            </a:r>
            <a:r>
              <a:rPr lang="fr-FR" sz="1600" dirty="0">
                <a:solidFill>
                  <a:srgbClr val="000000"/>
                </a:solidFill>
                <a:effectLst/>
                <a:latin typeface="Calibri" panose="020F0502020204030204" pitchFamily="34" charset="0"/>
                <a:ea typeface="Times New Roman" panose="02020603050405020304" pitchFamily="18" charset="0"/>
                <a:cs typeface="Minion Pro"/>
              </a:rPr>
              <a:t>connaissances et de répondre </a:t>
            </a:r>
            <a:r>
              <a:rPr lang="fr-FR" sz="1600" dirty="0">
                <a:solidFill>
                  <a:srgbClr val="000000"/>
                </a:solidFill>
                <a:latin typeface="Calibri" panose="020F0502020204030204" pitchFamily="34" charset="0"/>
                <a:ea typeface="Times New Roman" panose="02020603050405020304" pitchFamily="18" charset="0"/>
                <a:cs typeface="Minion Pro"/>
              </a:rPr>
              <a:t>aux </a:t>
            </a:r>
            <a:r>
              <a:rPr lang="fr-FR" sz="1600" dirty="0">
                <a:solidFill>
                  <a:srgbClr val="000000"/>
                </a:solidFill>
                <a:effectLst/>
                <a:latin typeface="Calibri" panose="020F0502020204030204" pitchFamily="34" charset="0"/>
                <a:ea typeface="Times New Roman" panose="02020603050405020304" pitchFamily="18" charset="0"/>
                <a:cs typeface="Minion Pro"/>
              </a:rPr>
              <a:t>besoins ou envies d'apprentissage des habitants </a:t>
            </a:r>
          </a:p>
          <a:p>
            <a:pPr algn="just">
              <a:lnSpc>
                <a:spcPct val="120000"/>
              </a:lnSpc>
              <a:buFont typeface="Wingdings" panose="05000000000000000000" pitchFamily="2" charset="2"/>
              <a:buChar char="§"/>
            </a:pPr>
            <a:r>
              <a:rPr lang="fr-FR" sz="1800" b="1" dirty="0">
                <a:solidFill>
                  <a:srgbClr val="000000"/>
                </a:solidFill>
                <a:latin typeface="Calibri" panose="020F0502020204030204" pitchFamily="34" charset="0"/>
                <a:ea typeface="Times New Roman" panose="02020603050405020304" pitchFamily="18" charset="0"/>
                <a:cs typeface="Minion Pro"/>
              </a:rPr>
              <a:t>D</a:t>
            </a:r>
            <a:r>
              <a:rPr lang="fr-FR" sz="1800" b="1" dirty="0">
                <a:solidFill>
                  <a:srgbClr val="000000"/>
                </a:solidFill>
                <a:effectLst/>
                <a:latin typeface="Calibri" panose="020F0502020204030204" pitchFamily="34" charset="0"/>
                <a:ea typeface="Times New Roman" panose="02020603050405020304" pitchFamily="18" charset="0"/>
                <a:cs typeface="Minion Pro"/>
              </a:rPr>
              <a:t>ossier individuel de santé : </a:t>
            </a:r>
            <a:r>
              <a:rPr lang="fr-FR" sz="1800" dirty="0">
                <a:solidFill>
                  <a:srgbClr val="000000"/>
                </a:solidFill>
                <a:effectLst/>
                <a:latin typeface="Calibri" panose="020F0502020204030204" pitchFamily="34" charset="0"/>
                <a:ea typeface="Times New Roman" panose="02020603050405020304" pitchFamily="18" charset="0"/>
                <a:cs typeface="Minion Pro"/>
              </a:rPr>
              <a:t>caractéristiques personnelles, parcours de vie, habitudes, gouts alimentaires, capacités préservées, souhaits et attentes</a:t>
            </a:r>
          </a:p>
          <a:p>
            <a:pPr algn="just">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R</a:t>
            </a:r>
            <a:r>
              <a:rPr lang="fr-FR" sz="1800" dirty="0">
                <a:solidFill>
                  <a:srgbClr val="000000"/>
                </a:solidFill>
                <a:effectLst/>
                <a:latin typeface="Calibri" panose="020F0502020204030204" pitchFamily="34" charset="0"/>
                <a:ea typeface="Times New Roman" panose="02020603050405020304" pitchFamily="18" charset="0"/>
                <a:cs typeface="Minion Pro"/>
              </a:rPr>
              <a:t>enforcement des notions de </a:t>
            </a:r>
            <a:r>
              <a:rPr lang="fr-FR" sz="1800" b="1" dirty="0">
                <a:solidFill>
                  <a:srgbClr val="000000"/>
                </a:solidFill>
                <a:effectLst/>
                <a:ea typeface="Times New Roman" panose="02020603050405020304" pitchFamily="18" charset="0"/>
                <a:cs typeface="Minion Pro"/>
              </a:rPr>
              <a:t>respect de l'identité, de l'orientation sexuelle et lutte contre la discrimination</a:t>
            </a:r>
            <a:r>
              <a:rPr lang="fr-FR" sz="1800" dirty="0">
                <a:solidFill>
                  <a:srgbClr val="000000"/>
                </a:solidFill>
                <a:effectLst/>
                <a:ea typeface="Times New Roman" panose="02020603050405020304" pitchFamily="18" charset="0"/>
                <a:cs typeface="Minion Pro"/>
              </a:rPr>
              <a:t> intégrées dans le ROI, le projet de vie, l’accompagnement et les soins et l’alimentation (+ plan diversité et inclusion).</a:t>
            </a: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1.2. Soutenir la transformation des MR et MRS en véritable lieux de vie </a:t>
            </a:r>
          </a:p>
        </p:txBody>
      </p:sp>
      <p:pic>
        <p:nvPicPr>
          <p:cNvPr id="7" name="Image 6" descr="Enfant déployant de la pâte">
            <a:extLst>
              <a:ext uri="{FF2B5EF4-FFF2-40B4-BE49-F238E27FC236}">
                <a16:creationId xmlns:a16="http://schemas.microsoft.com/office/drawing/2014/main" id="{478BABB2-8E28-483D-B4F9-6C7C83458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09" r="2716"/>
          <a:stretch/>
        </p:blipFill>
        <p:spPr>
          <a:xfrm>
            <a:off x="342502" y="3068695"/>
            <a:ext cx="2592288" cy="2566746"/>
          </a:xfrm>
          <a:prstGeom prst="rect">
            <a:avLst/>
          </a:prstGeom>
        </p:spPr>
      </p:pic>
      <p:pic>
        <p:nvPicPr>
          <p:cNvPr id="10" name="Image 9" descr="Femmes âgées buvant du thé">
            <a:extLst>
              <a:ext uri="{FF2B5EF4-FFF2-40B4-BE49-F238E27FC236}">
                <a16:creationId xmlns:a16="http://schemas.microsoft.com/office/drawing/2014/main" id="{BA8A885B-3229-4AAF-B488-025A26EFF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5" r="10030"/>
          <a:stretch/>
        </p:blipFill>
        <p:spPr>
          <a:xfrm>
            <a:off x="342502" y="1180646"/>
            <a:ext cx="2592288" cy="2363824"/>
          </a:xfrm>
          <a:prstGeom prst="rect">
            <a:avLst/>
          </a:prstGeom>
        </p:spPr>
      </p:pic>
    </p:spTree>
    <p:extLst>
      <p:ext uri="{BB962C8B-B14F-4D97-AF65-F5344CB8AC3E}">
        <p14:creationId xmlns:p14="http://schemas.microsoft.com/office/powerpoint/2010/main" val="154027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5375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51520" y="1360621"/>
            <a:ext cx="6192688"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251521" y="1468351"/>
            <a:ext cx="6192687" cy="4387142"/>
          </a:xfrm>
        </p:spPr>
        <p:txBody>
          <a:bodyPr>
            <a:normAutofit fontScale="77500" lnSpcReduction="20000"/>
          </a:bodyPr>
          <a:lstStyle/>
          <a:p>
            <a:pPr lvl="0" algn="just" fontAlgn="auto">
              <a:lnSpc>
                <a:spcPct val="120000"/>
              </a:lnSpc>
              <a:buFont typeface="Wingdings" panose="05000000000000000000" pitchFamily="2" charset="2"/>
              <a:buChar char="§"/>
            </a:pPr>
            <a:r>
              <a:rPr lang="fr-BE" sz="1800" dirty="0">
                <a:solidFill>
                  <a:srgbClr val="000000"/>
                </a:solidFill>
                <a:effectLst/>
                <a:ea typeface="Times New Roman" panose="02020603050405020304" pitchFamily="18" charset="0"/>
                <a:cs typeface="Minion Pro"/>
              </a:rPr>
              <a:t>Définitions intégrées :  « </a:t>
            </a:r>
            <a:r>
              <a:rPr lang="fr-BE" sz="1800" b="1" dirty="0">
                <a:solidFill>
                  <a:srgbClr val="000000"/>
                </a:solidFill>
                <a:effectLst/>
                <a:ea typeface="Times New Roman" panose="02020603050405020304" pitchFamily="18" charset="0"/>
                <a:cs typeface="Minion Pro"/>
              </a:rPr>
              <a:t>autonomie</a:t>
            </a:r>
            <a:r>
              <a:rPr lang="fr-BE" sz="1800" b="1"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a:t>
            </a:r>
            <a:r>
              <a:rPr lang="fr-BE" sz="1800" dirty="0">
                <a:solidFill>
                  <a:srgbClr val="000000"/>
                </a:solidFill>
                <a:ea typeface="Times New Roman" panose="02020603050405020304" pitchFamily="18" charset="0"/>
                <a:cs typeface="Minion Pro"/>
              </a:rPr>
              <a:t>« </a:t>
            </a:r>
            <a:r>
              <a:rPr lang="fr-BE" sz="1800" dirty="0">
                <a:solidFill>
                  <a:srgbClr val="000000"/>
                </a:solidFill>
                <a:effectLst/>
                <a:ea typeface="Times New Roman" panose="02020603050405020304" pitchFamily="18" charset="0"/>
                <a:cs typeface="Minion Pro"/>
              </a:rPr>
              <a:t>i</a:t>
            </a:r>
            <a:r>
              <a:rPr lang="fr-BE" sz="1800" b="1" dirty="0">
                <a:solidFill>
                  <a:srgbClr val="000000"/>
                </a:solidFill>
                <a:effectLst/>
                <a:ea typeface="Times New Roman" panose="02020603050405020304" pitchFamily="18" charset="0"/>
                <a:cs typeface="Minion Pro"/>
              </a:rPr>
              <a:t>ndépendance</a:t>
            </a:r>
            <a:r>
              <a:rPr lang="fr-BE" sz="1800"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a:t>
            </a:r>
            <a:r>
              <a:rPr lang="fr-BE" sz="1800" dirty="0">
                <a:solidFill>
                  <a:srgbClr val="000000"/>
                </a:solidFill>
                <a:ea typeface="Times New Roman" panose="02020603050405020304" pitchFamily="18" charset="0"/>
                <a:cs typeface="Minion Pro"/>
              </a:rPr>
              <a:t>« </a:t>
            </a:r>
            <a:r>
              <a:rPr lang="fr-BE" sz="1800" b="1" dirty="0">
                <a:solidFill>
                  <a:srgbClr val="000000"/>
                </a:solidFill>
                <a:effectLst/>
                <a:ea typeface="Times New Roman" panose="02020603050405020304" pitchFamily="18" charset="0"/>
                <a:cs typeface="Minion Pro"/>
              </a:rPr>
              <a:t>qualité de vie</a:t>
            </a:r>
            <a:r>
              <a:rPr lang="fr-BE" sz="1800" b="1"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et « </a:t>
            </a:r>
            <a:r>
              <a:rPr lang="fr-BE" sz="1800" b="1" dirty="0">
                <a:solidFill>
                  <a:srgbClr val="000000"/>
                </a:solidFill>
                <a:effectLst/>
                <a:ea typeface="Times New Roman" panose="02020603050405020304" pitchFamily="18" charset="0"/>
                <a:cs typeface="Minion Pro"/>
              </a:rPr>
              <a:t>capacités préservées </a:t>
            </a:r>
            <a:r>
              <a:rPr lang="fr-BE" sz="1800" i="1" dirty="0">
                <a:solidFill>
                  <a:srgbClr val="000000"/>
                </a:solidFill>
                <a:effectLst/>
                <a:ea typeface="Times New Roman" panose="02020603050405020304" pitchFamily="18" charset="0"/>
                <a:cs typeface="Minion Pro"/>
              </a:rPr>
              <a:t>»</a:t>
            </a:r>
          </a:p>
          <a:p>
            <a:pPr lvl="0" algn="just" fontAlgn="auto">
              <a:lnSpc>
                <a:spcPct val="120000"/>
              </a:lnSpc>
              <a:buFont typeface="Wingdings" panose="05000000000000000000" pitchFamily="2" charset="2"/>
              <a:buChar char="§"/>
            </a:pPr>
            <a:r>
              <a:rPr lang="fr-FR" sz="1800" b="1" dirty="0">
                <a:ea typeface="Times New Roman" panose="02020603050405020304" pitchFamily="18" charset="0"/>
              </a:rPr>
              <a:t>A</a:t>
            </a:r>
            <a:r>
              <a:rPr lang="fr-FR" sz="1800" b="1" dirty="0">
                <a:effectLst/>
                <a:ea typeface="Times New Roman" panose="02020603050405020304" pitchFamily="18" charset="0"/>
              </a:rPr>
              <a:t>ide et soins </a:t>
            </a:r>
            <a:r>
              <a:rPr lang="fr-FR" sz="1800" dirty="0">
                <a:effectLst/>
                <a:ea typeface="Times New Roman" panose="02020603050405020304" pitchFamily="18" charset="0"/>
              </a:rPr>
              <a:t>adaptés au rythme des habitants, qui favorisent l’autonomie, l’ indépendance et la participation à la vie sociale et communautaire des aînés en mobilisant leurs capacités préservées et en facilitant la communication</a:t>
            </a:r>
          </a:p>
          <a:p>
            <a:pPr algn="just">
              <a:lnSpc>
                <a:spcPct val="120000"/>
              </a:lnSpc>
              <a:buFont typeface="Wingdings" panose="05000000000000000000" pitchFamily="2" charset="2"/>
              <a:buChar char="§"/>
            </a:pPr>
            <a:r>
              <a:rPr lang="fr-FR" sz="1800" b="1" dirty="0">
                <a:solidFill>
                  <a:srgbClr val="000000"/>
                </a:solidFill>
                <a:ea typeface="Times New Roman" panose="02020603050405020304" pitchFamily="18" charset="0"/>
                <a:cs typeface="Minion Pro"/>
              </a:rPr>
              <a:t>Communication : </a:t>
            </a:r>
            <a:r>
              <a:rPr lang="fr-BE" sz="1800" dirty="0">
                <a:solidFill>
                  <a:srgbClr val="000000"/>
                </a:solidFill>
                <a:ea typeface="Times New Roman" panose="02020603050405020304" pitchFamily="18" charset="0"/>
                <a:cs typeface="Minion Pro"/>
              </a:rPr>
              <a:t>compréhensible et adaptée aux capacités psychiques et physiques des aînés pour les droits et accès aux informations/documents utiles + </a:t>
            </a:r>
            <a:r>
              <a:rPr lang="fr-BE" sz="1800" b="1" dirty="0">
                <a:solidFill>
                  <a:srgbClr val="00B050"/>
                </a:solidFill>
                <a:ea typeface="Times New Roman" panose="02020603050405020304" pitchFamily="18" charset="0"/>
                <a:cs typeface="Minion Pro"/>
              </a:rPr>
              <a:t>membres du personnel identifiables (prénom et/ou nom) + bilinguisme</a:t>
            </a:r>
            <a:endParaRPr lang="fr-FR" sz="1800" b="1" dirty="0">
              <a:solidFill>
                <a:srgbClr val="00B050"/>
              </a:solidFill>
              <a:effectLst/>
              <a:ea typeface="Times New Roman" panose="02020603050405020304" pitchFamily="18" charset="0"/>
            </a:endParaRPr>
          </a:p>
          <a:p>
            <a:pPr lvl="0" algn="just">
              <a:lnSpc>
                <a:spcPct val="120000"/>
              </a:lnSpc>
              <a:buFont typeface="Wingdings" panose="05000000000000000000" pitchFamily="2" charset="2"/>
              <a:buChar char="§"/>
            </a:pPr>
            <a:r>
              <a:rPr lang="fr-FR" sz="1800" b="1" dirty="0">
                <a:solidFill>
                  <a:srgbClr val="000000"/>
                </a:solidFill>
                <a:ea typeface="Times New Roman" panose="02020603050405020304" pitchFamily="18" charset="0"/>
                <a:cs typeface="Minion Pro"/>
              </a:rPr>
              <a:t>Inclusion et accompagnement des habitants </a:t>
            </a:r>
            <a:r>
              <a:rPr lang="fr-BE" sz="1800" b="1" dirty="0">
                <a:solidFill>
                  <a:srgbClr val="000000"/>
                </a:solidFill>
                <a:ea typeface="Times New Roman" panose="02020603050405020304" pitchFamily="18" charset="0"/>
                <a:cs typeface="Minion Pro"/>
              </a:rPr>
              <a:t>souffrant de troubles cognitifs /</a:t>
            </a:r>
            <a:r>
              <a:rPr lang="fr-BE" sz="1800" b="1" dirty="0">
                <a:solidFill>
                  <a:srgbClr val="000000"/>
                </a:solidFill>
                <a:effectLst/>
                <a:ea typeface="Times New Roman" panose="02020603050405020304" pitchFamily="18" charset="0"/>
                <a:cs typeface="Minion Pro"/>
              </a:rPr>
              <a:t>démence : </a:t>
            </a:r>
            <a:r>
              <a:rPr lang="fr-BE" sz="1800" dirty="0">
                <a:solidFill>
                  <a:srgbClr val="000000"/>
                </a:solidFill>
                <a:effectLst/>
                <a:ea typeface="Times New Roman" panose="02020603050405020304" pitchFamily="18" charset="0"/>
                <a:cs typeface="Minion Pro"/>
              </a:rPr>
              <a:t>intégration dans le projet de vie d'établissement et le plan de formation, politique de qualité </a:t>
            </a:r>
            <a:r>
              <a:rPr lang="fr-BE" sz="1700" dirty="0">
                <a:solidFill>
                  <a:srgbClr val="000000"/>
                </a:solidFill>
                <a:effectLst/>
                <a:ea typeface="Times New Roman" panose="02020603050405020304" pitchFamily="18" charset="0"/>
                <a:cs typeface="Minion Pro"/>
              </a:rPr>
              <a:t>(approche non médicamenteuse et techniques de réadaptation)</a:t>
            </a:r>
            <a:r>
              <a:rPr lang="fr-BE" sz="1500" dirty="0">
                <a:solidFill>
                  <a:srgbClr val="000000"/>
                </a:solidFill>
                <a:effectLst/>
                <a:ea typeface="Times New Roman" panose="02020603050405020304" pitchFamily="18" charset="0"/>
                <a:cs typeface="Minion Pro"/>
              </a:rPr>
              <a:t>, </a:t>
            </a:r>
            <a:r>
              <a:rPr lang="fr-BE" sz="1800" dirty="0">
                <a:solidFill>
                  <a:srgbClr val="000000"/>
                </a:solidFill>
                <a:effectLst/>
                <a:ea typeface="Times New Roman" panose="02020603050405020304" pitchFamily="18" charset="0"/>
                <a:cs typeface="Minion Pro"/>
              </a:rPr>
              <a:t>bonnes pratiques </a:t>
            </a:r>
            <a:r>
              <a:rPr lang="fr-BE" sz="1700" dirty="0">
                <a:solidFill>
                  <a:srgbClr val="000000"/>
                </a:solidFill>
                <a:effectLst/>
                <a:ea typeface="Times New Roman" panose="02020603050405020304" pitchFamily="18" charset="0"/>
                <a:cs typeface="Minion Pro"/>
              </a:rPr>
              <a:t>(se présenter, expliquer les </a:t>
            </a:r>
            <a:r>
              <a:rPr lang="fr-BE" sz="1700" dirty="0">
                <a:solidFill>
                  <a:srgbClr val="000000"/>
                </a:solidFill>
                <a:ea typeface="Times New Roman" panose="02020603050405020304" pitchFamily="18" charset="0"/>
                <a:cs typeface="Minion Pro"/>
              </a:rPr>
              <a:t>soins, explications avec la personne de confiance)</a:t>
            </a:r>
          </a:p>
          <a:p>
            <a:pPr algn="just">
              <a:lnSpc>
                <a:spcPct val="120000"/>
              </a:lnSpc>
              <a:buFont typeface="Wingdings" panose="05000000000000000000" pitchFamily="2" charset="2"/>
              <a:buChar char="§"/>
            </a:pPr>
            <a:r>
              <a:rPr lang="fr-BE" sz="1800" b="1" dirty="0">
                <a:solidFill>
                  <a:srgbClr val="000000"/>
                </a:solidFill>
                <a:ea typeface="Times New Roman" panose="02020603050405020304" pitchFamily="18" charset="0"/>
                <a:cs typeface="Minion Pro"/>
              </a:rPr>
              <a:t>N</a:t>
            </a:r>
            <a:r>
              <a:rPr lang="fr-BE" sz="1800" b="1" dirty="0">
                <a:solidFill>
                  <a:srgbClr val="000000"/>
                </a:solidFill>
                <a:effectLst/>
                <a:ea typeface="Times New Roman" panose="02020603050405020304" pitchFamily="18" charset="0"/>
                <a:cs typeface="Minion Pro"/>
              </a:rPr>
              <a:t>ormes architecturales </a:t>
            </a:r>
            <a:r>
              <a:rPr lang="fr-BE" sz="1800" dirty="0">
                <a:solidFill>
                  <a:srgbClr val="000000"/>
                </a:solidFill>
                <a:effectLst/>
                <a:ea typeface="Times New Roman" panose="02020603050405020304" pitchFamily="18" charset="0"/>
                <a:cs typeface="Minion Pro"/>
              </a:rPr>
              <a:t>: environnement sécurisant, garantissant le bien-être psychique, physique, et social des ainés, et adapté à leur indépendance et leurs capacités préservées </a:t>
            </a:r>
            <a:r>
              <a:rPr lang="fr-BE" sz="1600" dirty="0">
                <a:solidFill>
                  <a:srgbClr val="000000"/>
                </a:solidFill>
                <a:ea typeface="Times New Roman" panose="02020603050405020304" pitchFamily="18" charset="0"/>
                <a:cs typeface="Minion Pro"/>
              </a:rPr>
              <a:t>(</a:t>
            </a:r>
            <a:r>
              <a:rPr lang="fr-BE" sz="1700" dirty="0">
                <a:solidFill>
                  <a:srgbClr val="000000"/>
                </a:solidFill>
                <a:ea typeface="Times New Roman" panose="02020603050405020304" pitchFamily="18" charset="0"/>
                <a:cs typeface="Minion Pro"/>
              </a:rPr>
              <a:t>é</a:t>
            </a:r>
            <a:r>
              <a:rPr lang="fr-BE" sz="1700" dirty="0">
                <a:solidFill>
                  <a:srgbClr val="000000"/>
                </a:solidFill>
                <a:effectLst/>
                <a:ea typeface="Times New Roman" panose="02020603050405020304" pitchFamily="18" charset="0"/>
                <a:cs typeface="Minion Pro"/>
              </a:rPr>
              <a:t>tablissement et mobilier adaptés aux troubles visuo-spatiaux et configurés de sorte à éviter le sentiment d'enfermement)</a:t>
            </a:r>
          </a:p>
          <a:p>
            <a:pPr marL="0" lvl="0" indent="0" algn="just">
              <a:lnSpc>
                <a:spcPct val="120000"/>
              </a:lnSpc>
              <a:buNone/>
            </a:pPr>
            <a:endParaRPr lang="fr-BE" sz="17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1.3. Valoriser les capacités et encourager l’autonomie et l’indépendance des aînés </a:t>
            </a:r>
          </a:p>
        </p:txBody>
      </p:sp>
      <p:pic>
        <p:nvPicPr>
          <p:cNvPr id="11" name="Image 10" descr="Infirmière qui aide une femme âgée">
            <a:extLst>
              <a:ext uri="{FF2B5EF4-FFF2-40B4-BE49-F238E27FC236}">
                <a16:creationId xmlns:a16="http://schemas.microsoft.com/office/drawing/2014/main" id="{A5102982-60C9-4BA4-838C-6FCFBF257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22" r="6191"/>
          <a:stretch/>
        </p:blipFill>
        <p:spPr>
          <a:xfrm>
            <a:off x="6650084" y="2420888"/>
            <a:ext cx="2339752" cy="2482068"/>
          </a:xfrm>
          <a:prstGeom prst="rect">
            <a:avLst/>
          </a:prstGeom>
        </p:spPr>
      </p:pic>
    </p:spTree>
    <p:extLst>
      <p:ext uri="{BB962C8B-B14F-4D97-AF65-F5344CB8AC3E}">
        <p14:creationId xmlns:p14="http://schemas.microsoft.com/office/powerpoint/2010/main" val="365900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3"/>
          <a:srcRect r="4538"/>
          <a:stretch/>
        </p:blipFill>
        <p:spPr>
          <a:xfrm>
            <a:off x="5375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67544" y="1372974"/>
            <a:ext cx="8208912" cy="147996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851514" y="1757640"/>
            <a:ext cx="7736908" cy="1104582"/>
          </a:xfrm>
        </p:spPr>
        <p:txBody>
          <a:bodyPr>
            <a:normAutofit/>
          </a:bodyPr>
          <a:lstStyle/>
          <a:p>
            <a:pPr marL="0" indent="0" algn="just">
              <a:lnSpc>
                <a:spcPct val="120000"/>
              </a:lnSpc>
              <a:buNone/>
            </a:pPr>
            <a:r>
              <a:rPr lang="fr-BE" sz="1800" dirty="0">
                <a:latin typeface="Calibri" panose="020F0502020204030204" pitchFamily="34" charset="0"/>
                <a:cs typeface="Calibri" panose="020F0502020204030204" pitchFamily="34" charset="0"/>
              </a:rPr>
              <a:t>Projet de vie d’établissement, programme qualité (MRS), indicateurs de suivi en matière de sécurité des soins, politiques et procédures relatives à l’accompagnement et aux soins, dossier individuel de soins</a:t>
            </a:r>
          </a:p>
          <a:p>
            <a:pPr marL="0" indent="0" algn="just">
              <a:lnSpc>
                <a:spcPct val="120000"/>
              </a:lnSpc>
              <a:buNone/>
            </a:pPr>
            <a:endParaRPr lang="fr-BE" sz="14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94898243-D516-4558-94F9-14CD5444F069}"/>
              </a:ext>
            </a:extLst>
          </p:cNvPr>
          <p:cNvSpPr txBox="1"/>
          <p:nvPr/>
        </p:nvSpPr>
        <p:spPr>
          <a:xfrm>
            <a:off x="657312" y="4031618"/>
            <a:ext cx="8019144" cy="1754326"/>
          </a:xfrm>
          <a:prstGeom prst="rect">
            <a:avLst/>
          </a:prstGeom>
          <a:noFill/>
        </p:spPr>
        <p:txBody>
          <a:bodyPr wrap="square">
            <a:spAutoFit/>
          </a:bodyPr>
          <a:lstStyle/>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Manque de concertation avec les résidents et les membres du personnel</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Manque d’articulation entre les </a:t>
            </a:r>
            <a:r>
              <a:rPr lang="fr-BE" b="0" i="0" dirty="0">
                <a:solidFill>
                  <a:srgbClr val="040C28"/>
                </a:solidFill>
                <a:effectLst/>
                <a:latin typeface="Google Sans"/>
              </a:rPr>
              <a:t>≠</a:t>
            </a:r>
            <a:r>
              <a:rPr lang="fr-BE" sz="1800" dirty="0">
                <a:latin typeface="Calibri" panose="020F0502020204030204" pitchFamily="34" charset="0"/>
                <a:cs typeface="Calibri" panose="020F0502020204030204" pitchFamily="34" charset="0"/>
              </a:rPr>
              <a:t>outils et de précision de certaines procédures </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Ecart entre les procédures écrites et le terrain</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Covid-19 : lacunes en gestion de crise </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Limites dans l’application du bilinguisme externe </a:t>
            </a:r>
          </a:p>
          <a:p>
            <a:pPr marL="285750" indent="-285750" algn="just">
              <a:buFont typeface="Wingdings" panose="05000000000000000000" pitchFamily="2" charset="2"/>
              <a:buChar char="Ø"/>
            </a:pPr>
            <a:endParaRPr lang="fr-BE" sz="1800" dirty="0">
              <a:latin typeface="Calibri" panose="020F0502020204030204" pitchFamily="34" charset="0"/>
              <a:cs typeface="Calibri" panose="020F0502020204030204" pitchFamily="34" charset="0"/>
            </a:endParaRPr>
          </a:p>
        </p:txBody>
      </p:sp>
      <p:sp>
        <p:nvSpPr>
          <p:cNvPr id="12" name="Espace réservé du contenu 2">
            <a:extLst>
              <a:ext uri="{FF2B5EF4-FFF2-40B4-BE49-F238E27FC236}">
                <a16:creationId xmlns:a16="http://schemas.microsoft.com/office/drawing/2014/main" id="{B97DAB85-B715-4430-A44E-F3BDAF493AFC}"/>
              </a:ext>
            </a:extLst>
          </p:cNvPr>
          <p:cNvSpPr txBox="1">
            <a:spLocks/>
          </p:cNvSpPr>
          <p:nvPr/>
        </p:nvSpPr>
        <p:spPr>
          <a:xfrm>
            <a:off x="467544" y="3493519"/>
            <a:ext cx="8208912" cy="212983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sp>
        <p:nvSpPr>
          <p:cNvPr id="13" name="Espace réservé du contenu 2">
            <a:extLst>
              <a:ext uri="{FF2B5EF4-FFF2-40B4-BE49-F238E27FC236}">
                <a16:creationId xmlns:a16="http://schemas.microsoft.com/office/drawing/2014/main" id="{6DAC13B8-D4EE-44A2-9C67-95855539780B}"/>
              </a:ext>
            </a:extLst>
          </p:cNvPr>
          <p:cNvSpPr txBox="1">
            <a:spLocks/>
          </p:cNvSpPr>
          <p:nvPr/>
        </p:nvSpPr>
        <p:spPr>
          <a:xfrm>
            <a:off x="3923928" y="1072056"/>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fr-BE" sz="2000" b="1" dirty="0">
                <a:latin typeface="Calibri" panose="020F0502020204030204" pitchFamily="34" charset="0"/>
                <a:ea typeface="Calibri" panose="020F0502020204030204" pitchFamily="34" charset="0"/>
                <a:cs typeface="Times New Roman" panose="02020603050405020304" pitchFamily="18" charset="0"/>
              </a:rPr>
              <a:t>Outils</a:t>
            </a:r>
            <a:r>
              <a:rPr lang="fr-BE" sz="2000" dirty="0">
                <a:latin typeface="Calibri" panose="020F0502020204030204" pitchFamily="34" charset="0"/>
                <a:ea typeface="Calibri" panose="020F0502020204030204" pitchFamily="34" charset="0"/>
                <a:cs typeface="Times New Roman" panose="02020603050405020304" pitchFamily="18" charset="0"/>
              </a:rPr>
              <a:t>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4" name="Espace réservé du contenu 2">
            <a:extLst>
              <a:ext uri="{FF2B5EF4-FFF2-40B4-BE49-F238E27FC236}">
                <a16:creationId xmlns:a16="http://schemas.microsoft.com/office/drawing/2014/main" id="{3675D00A-701C-4DFC-95DE-E46E2947C49D}"/>
              </a:ext>
            </a:extLst>
          </p:cNvPr>
          <p:cNvSpPr txBox="1">
            <a:spLocks/>
          </p:cNvSpPr>
          <p:nvPr/>
        </p:nvSpPr>
        <p:spPr>
          <a:xfrm>
            <a:off x="3891876" y="3153854"/>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fr-BE" sz="2000" b="1" dirty="0">
                <a:latin typeface="Calibri" panose="020F0502020204030204" pitchFamily="34" charset="0"/>
                <a:ea typeface="Calibri" panose="020F0502020204030204" pitchFamily="34" charset="0"/>
                <a:cs typeface="Times New Roman" panose="02020603050405020304" pitchFamily="18" charset="0"/>
              </a:rPr>
              <a:t>Constats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8405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0106100-7AC2-477A-9300-69DBB11C0C9C}"/>
              </a:ext>
            </a:extLst>
          </p:cNvPr>
          <p:cNvPicPr>
            <a:picLocks noChangeAspect="1"/>
          </p:cNvPicPr>
          <p:nvPr/>
        </p:nvPicPr>
        <p:blipFill rotWithShape="1">
          <a:blip r:embed="rId2"/>
          <a:srcRect r="4538"/>
          <a:stretch/>
        </p:blipFill>
        <p:spPr>
          <a:xfrm>
            <a:off x="107504" y="5707004"/>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063021" y="1412776"/>
            <a:ext cx="5617778" cy="439248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120229" y="1550917"/>
            <a:ext cx="5503361" cy="4032448"/>
          </a:xfrm>
        </p:spPr>
        <p:txBody>
          <a:bodyPr>
            <a:normAutofit fontScale="25000" lnSpcReduction="20000"/>
          </a:bodyPr>
          <a:lstStyle/>
          <a:p>
            <a:pPr algn="just">
              <a:buFont typeface="Wingdings" panose="05000000000000000000" pitchFamily="2" charset="2"/>
              <a:buChar char="§"/>
            </a:pPr>
            <a:r>
              <a:rPr lang="fr-BE" sz="6000" b="1" dirty="0">
                <a:effectLst/>
                <a:latin typeface="Calibri" panose="020F0502020204030204" pitchFamily="34" charset="0"/>
                <a:ea typeface="Times New Roman" panose="02020603050405020304" pitchFamily="18" charset="0"/>
                <a:cs typeface="Calibri" panose="020F0502020204030204" pitchFamily="34" charset="0"/>
              </a:rPr>
              <a:t>Dossier individuel de soins </a:t>
            </a:r>
            <a:r>
              <a:rPr lang="fr-BE" sz="6000" dirty="0">
                <a:effectLst/>
                <a:latin typeface="Calibri" panose="020F0502020204030204" pitchFamily="34" charset="0"/>
                <a:ea typeface="Times New Roman" panose="02020603050405020304" pitchFamily="18" charset="0"/>
                <a:cs typeface="Calibri" panose="020F0502020204030204" pitchFamily="34" charset="0"/>
              </a:rPr>
              <a:t>clarifié : </a:t>
            </a:r>
          </a:p>
          <a:p>
            <a:pPr marL="0" indent="0" algn="just">
              <a:buNone/>
            </a:pPr>
            <a:endParaRPr lang="fr-BE" sz="2000" dirty="0">
              <a:effectLst/>
              <a:latin typeface="Calibri" panose="020F0502020204030204" pitchFamily="34" charset="0"/>
              <a:ea typeface="Times New Roman" panose="02020603050405020304" pitchFamily="18" charset="0"/>
              <a:cs typeface="Calibri" panose="020F0502020204030204" pitchFamily="34" charset="0"/>
            </a:endParaRPr>
          </a:p>
          <a:p>
            <a:pPr lvl="1" algn="just">
              <a:buFont typeface="Wingdings" panose="05000000000000000000" pitchFamily="2" charset="2"/>
              <a:buChar char="q"/>
            </a:pPr>
            <a:r>
              <a:rPr lang="fr-BE" sz="6000" dirty="0">
                <a:latin typeface="Calibri" panose="020F0502020204030204" pitchFamily="34" charset="0"/>
                <a:ea typeface="Times New Roman" panose="02020603050405020304" pitchFamily="18" charset="0"/>
                <a:cs typeface="Calibri" panose="020F0502020204030204" pitchFamily="34" charset="0"/>
              </a:rPr>
              <a:t>Partie administrative</a:t>
            </a:r>
          </a:p>
          <a:p>
            <a:pPr lvl="1" algn="just">
              <a:buFont typeface="Wingdings" panose="05000000000000000000" pitchFamily="2" charset="2"/>
              <a:buChar char="q"/>
            </a:pPr>
            <a:r>
              <a:rPr lang="fr-BE" sz="6000" dirty="0">
                <a:latin typeface="Calibri" panose="020F0502020204030204" pitchFamily="34" charset="0"/>
                <a:ea typeface="Times New Roman" panose="02020603050405020304" pitchFamily="18" charset="0"/>
                <a:cs typeface="Calibri" panose="020F0502020204030204" pitchFamily="34" charset="0"/>
              </a:rPr>
              <a:t>Partie mé</a:t>
            </a:r>
            <a:r>
              <a:rPr lang="fr-BE" sz="6000" dirty="0">
                <a:effectLst/>
                <a:latin typeface="Calibri" panose="020F0502020204030204" pitchFamily="34" charset="0"/>
                <a:ea typeface="Times New Roman" panose="02020603050405020304" pitchFamily="18" charset="0"/>
                <a:cs typeface="Calibri" panose="020F0502020204030204" pitchFamily="34" charset="0"/>
              </a:rPr>
              <a:t>dicale</a:t>
            </a:r>
          </a:p>
          <a:p>
            <a:pPr lvl="1" algn="just">
              <a:buFont typeface="Wingdings" panose="05000000000000000000" pitchFamily="2" charset="2"/>
              <a:buChar char="q"/>
            </a:pPr>
            <a:r>
              <a:rPr lang="fr-BE" sz="6000" dirty="0">
                <a:latin typeface="Calibri" panose="020F0502020204030204" pitchFamily="34" charset="0"/>
                <a:ea typeface="Times New Roman" panose="02020603050405020304" pitchFamily="18" charset="0"/>
                <a:cs typeface="Calibri" panose="020F0502020204030204" pitchFamily="34" charset="0"/>
              </a:rPr>
              <a:t>Accompagnement et administration des soins</a:t>
            </a:r>
          </a:p>
          <a:p>
            <a:pPr lvl="1" algn="just">
              <a:buFont typeface="Wingdings" panose="05000000000000000000" pitchFamily="2" charset="2"/>
              <a:buChar char="q"/>
            </a:pPr>
            <a:r>
              <a:rPr lang="fr-BE" sz="6000" dirty="0">
                <a:effectLst/>
                <a:latin typeface="Calibri" panose="020F0502020204030204" pitchFamily="34" charset="0"/>
                <a:ea typeface="Times New Roman" panose="02020603050405020304" pitchFamily="18" charset="0"/>
                <a:cs typeface="Calibri" panose="020F0502020204030204" pitchFamily="34" charset="0"/>
              </a:rPr>
              <a:t>Fiche de liaison (si urgence ou hospitalisation)</a:t>
            </a:r>
            <a:endParaRPr lang="fr-BE" sz="6000" dirty="0">
              <a:latin typeface="Calibri" panose="020F0502020204030204" pitchFamily="34" charset="0"/>
              <a:ea typeface="Times New Roman" panose="02020603050405020304" pitchFamily="18" charset="0"/>
              <a:cs typeface="Calibri" panose="020F0502020204030204" pitchFamily="34" charset="0"/>
            </a:endParaRPr>
          </a:p>
          <a:p>
            <a:pPr marL="0" indent="0" algn="just">
              <a:buNone/>
            </a:pPr>
            <a:r>
              <a:rPr lang="fr-BE" sz="6000" dirty="0">
                <a:latin typeface="Calibri" panose="020F0502020204030204" pitchFamily="34" charset="0"/>
                <a:ea typeface="Times New Roman" panose="02020603050405020304" pitchFamily="18" charset="0"/>
                <a:cs typeface="Calibri" panose="020F0502020204030204" pitchFamily="34" charset="0"/>
              </a:rPr>
              <a:t>     </a:t>
            </a:r>
            <a:r>
              <a:rPr lang="fr-BE" sz="6000" dirty="0">
                <a:effectLst/>
                <a:latin typeface="Calibri" panose="020F0502020204030204" pitchFamily="34" charset="0"/>
                <a:ea typeface="Times New Roman" panose="02020603050405020304" pitchFamily="18" charset="0"/>
                <a:cs typeface="Calibri" panose="020F0502020204030204" pitchFamily="34" charset="0"/>
              </a:rPr>
              <a:t>+ délai 15 jours max. </a:t>
            </a:r>
          </a:p>
          <a:p>
            <a:pPr marL="457200" lvl="1" indent="0" algn="just">
              <a:buNone/>
            </a:pPr>
            <a:endParaRPr lang="fr-BE" sz="5600" dirty="0">
              <a:effectLst/>
              <a:latin typeface="Calibri" panose="020F0502020204030204" pitchFamily="34" charset="0"/>
              <a:ea typeface="Times New Roman" panose="02020603050405020304" pitchFamily="18" charset="0"/>
              <a:cs typeface="Calibri" panose="020F0502020204030204" pitchFamily="34" charset="0"/>
            </a:endParaRPr>
          </a:p>
          <a:p>
            <a:pPr algn="just">
              <a:buFont typeface="Wingdings" panose="05000000000000000000" pitchFamily="2" charset="2"/>
              <a:buChar char="§"/>
            </a:pPr>
            <a:r>
              <a:rPr lang="fr-BE" sz="6000" b="1" dirty="0">
                <a:latin typeface="Calibri" panose="020F0502020204030204" pitchFamily="34" charset="0"/>
                <a:cs typeface="Calibri" panose="020F0502020204030204" pitchFamily="34" charset="0"/>
              </a:rPr>
              <a:t>Projet de vie de l’établissement </a:t>
            </a:r>
            <a:r>
              <a:rPr lang="fr-BE" sz="6000" dirty="0">
                <a:latin typeface="Calibri" panose="020F0502020204030204" pitchFamily="34" charset="0"/>
                <a:cs typeface="Calibri" panose="020F0502020204030204" pitchFamily="34" charset="0"/>
              </a:rPr>
              <a:t>précisé :</a:t>
            </a:r>
          </a:p>
          <a:p>
            <a:pPr marL="0" indent="0" algn="just">
              <a:buNone/>
            </a:pPr>
            <a:endParaRPr lang="fr-BE" sz="2000" dirty="0">
              <a:latin typeface="Calibri" panose="020F0502020204030204" pitchFamily="34" charset="0"/>
              <a:cs typeface="Calibri" panose="020F0502020204030204" pitchFamily="34" charset="0"/>
            </a:endParaRPr>
          </a:p>
          <a:p>
            <a:pPr lvl="1" algn="just">
              <a:buFont typeface="Wingdings" panose="05000000000000000000" pitchFamily="2" charset="2"/>
              <a:buChar char="ü"/>
            </a:pPr>
            <a:r>
              <a:rPr lang="fr-BE" sz="6000" dirty="0">
                <a:latin typeface="Calibri" panose="020F0502020204030204" pitchFamily="34" charset="0"/>
                <a:cs typeface="Calibri" panose="020F0502020204030204" pitchFamily="34" charset="0"/>
              </a:rPr>
              <a:t>Missions, philosophie, valeurs</a:t>
            </a:r>
          </a:p>
          <a:p>
            <a:pPr lvl="1" algn="just">
              <a:buFont typeface="Wingdings" panose="05000000000000000000" pitchFamily="2" charset="2"/>
              <a:buChar char="ü"/>
            </a:pPr>
            <a:r>
              <a:rPr lang="fr-BE" sz="6000" dirty="0">
                <a:latin typeface="Calibri" panose="020F0502020204030204" pitchFamily="34" charset="0"/>
                <a:cs typeface="Calibri" panose="020F0502020204030204" pitchFamily="34" charset="0"/>
              </a:rPr>
              <a:t>Vision et projets (santé, vie communautaire, planification anticipée des soins (dont soins palliatifs)</a:t>
            </a:r>
          </a:p>
          <a:p>
            <a:pPr lvl="1" algn="just">
              <a:buFont typeface="Wingdings" panose="05000000000000000000" pitchFamily="2" charset="2"/>
              <a:buChar char="ü"/>
            </a:pPr>
            <a:r>
              <a:rPr lang="fr-BE" sz="6000" dirty="0">
                <a:latin typeface="Calibri" panose="020F0502020204030204" pitchFamily="34" charset="0"/>
                <a:cs typeface="Calibri" panose="020F0502020204030204" pitchFamily="34" charset="0"/>
              </a:rPr>
              <a:t>Dispositions prises : vie sociale et communautaire, services de soins de santé, environnement et qualité de vie (dont alimentation et plaisir de manger), accompagnement et inclusion des ainés avec troubles cognitifs ou autres profils nécessitant un accompagnement adapté</a:t>
            </a:r>
          </a:p>
          <a:p>
            <a:pPr marL="0" indent="0" algn="just">
              <a:buNone/>
            </a:pPr>
            <a:r>
              <a:rPr lang="fr-BE" sz="6000" dirty="0">
                <a:latin typeface="Calibri" panose="020F0502020204030204" pitchFamily="34" charset="0"/>
                <a:cs typeface="Calibri" panose="020F0502020204030204" pitchFamily="34" charset="0"/>
              </a:rPr>
              <a:t>   = carte d’identité pour construire la </a:t>
            </a:r>
            <a:r>
              <a:rPr lang="fr-BE" sz="6000" b="1" dirty="0">
                <a:latin typeface="Calibri" panose="020F0502020204030204" pitchFamily="34" charset="0"/>
                <a:cs typeface="Calibri" panose="020F0502020204030204" pitchFamily="34" charset="0"/>
              </a:rPr>
              <a:t>démarche qualité </a:t>
            </a:r>
            <a:r>
              <a:rPr lang="fr-BE" sz="6000" dirty="0">
                <a:latin typeface="Calibri" panose="020F0502020204030204" pitchFamily="34" charset="0"/>
                <a:cs typeface="Calibri" panose="020F0502020204030204" pitchFamily="34" charset="0"/>
              </a:rPr>
              <a:t>– évalué 1x/an</a:t>
            </a:r>
          </a:p>
          <a:p>
            <a:pPr marL="0" indent="0" algn="just">
              <a:buNone/>
            </a:pPr>
            <a:endParaRPr lang="fr-BE" sz="5600" dirty="0">
              <a:latin typeface="Calibri" panose="020F0502020204030204" pitchFamily="34" charset="0"/>
              <a:cs typeface="Calibri" panose="020F0502020204030204" pitchFamily="34" charset="0"/>
            </a:endParaRPr>
          </a:p>
          <a:p>
            <a:pPr marL="457200" lvl="1" indent="0" algn="just">
              <a:buNone/>
            </a:pPr>
            <a:endParaRPr lang="fr-BE" sz="1800" dirty="0">
              <a:latin typeface="Calibri" panose="020F0502020204030204" pitchFamily="34" charset="0"/>
              <a:ea typeface="Times New Roman" panose="02020603050405020304" pitchFamily="18" charset="0"/>
              <a:cs typeface="Calibri" panose="020F0502020204030204" pitchFamily="34" charset="0"/>
            </a:endParaRPr>
          </a:p>
          <a:p>
            <a:pPr marL="457200" lvl="1" indent="0" algn="just">
              <a:buNone/>
            </a:pPr>
            <a:endParaRPr lang="fr-BE" sz="18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2" name="Accolade ouvrante 1">
            <a:extLst>
              <a:ext uri="{FF2B5EF4-FFF2-40B4-BE49-F238E27FC236}">
                <a16:creationId xmlns:a16="http://schemas.microsoft.com/office/drawing/2014/main" id="{3EA2EF80-DD32-4AF0-B635-7DDE502AE1F7}"/>
              </a:ext>
            </a:extLst>
          </p:cNvPr>
          <p:cNvSpPr/>
          <p:nvPr/>
        </p:nvSpPr>
        <p:spPr>
          <a:xfrm>
            <a:off x="2742201" y="3526971"/>
            <a:ext cx="219357" cy="2016224"/>
          </a:xfrm>
          <a:prstGeom prst="leftBrace">
            <a:avLst/>
          </a:prstGeom>
          <a:ln w="28575">
            <a:solidFill>
              <a:srgbClr val="1E3B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dirty="0">
              <a:ln w="0">
                <a:solidFill>
                  <a:srgbClr val="1E3B89"/>
                </a:solidFill>
              </a:ln>
              <a:effectLst>
                <a:outerShdw blurRad="38100" dist="19050" dir="2700000" algn="tl" rotWithShape="0">
                  <a:schemeClr val="dk1">
                    <a:alpha val="40000"/>
                  </a:schemeClr>
                </a:outerShdw>
              </a:effectLst>
            </a:endParaRP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206537" y="4038021"/>
            <a:ext cx="2434201" cy="994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BE" sz="1600" dirty="0">
                <a:latin typeface="Calibri" panose="020F0502020204030204" pitchFamily="34" charset="0"/>
                <a:cs typeface="Calibri" panose="020F0502020204030204" pitchFamily="34" charset="0"/>
              </a:rPr>
              <a:t>Participation du personnel et des habitants dans l’élaboration et le suivi </a:t>
            </a:r>
            <a:r>
              <a:rPr lang="fr-BE" sz="1600" b="1" dirty="0">
                <a:solidFill>
                  <a:srgbClr val="00B050"/>
                </a:solidFill>
                <a:latin typeface="Calibri" panose="020F0502020204030204" pitchFamily="34" charset="0"/>
                <a:cs typeface="Calibri" panose="020F0502020204030204" pitchFamily="34" charset="0"/>
              </a:rPr>
              <a:t>+ avis du médecin référent</a:t>
            </a:r>
            <a:endParaRPr lang="fr-BE" sz="1600" b="1" dirty="0">
              <a:solidFill>
                <a:srgbClr val="00B05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2" name="Image 11" descr="Consultation avec un patient âgé à domicile">
            <a:extLst>
              <a:ext uri="{FF2B5EF4-FFF2-40B4-BE49-F238E27FC236}">
                <a16:creationId xmlns:a16="http://schemas.microsoft.com/office/drawing/2014/main" id="{F650049B-949B-4B0B-9A2B-3B397E687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35" r="15672"/>
          <a:stretch/>
        </p:blipFill>
        <p:spPr>
          <a:xfrm>
            <a:off x="406889" y="1592797"/>
            <a:ext cx="2220896" cy="1974344"/>
          </a:xfrm>
          <a:prstGeom prst="rect">
            <a:avLst/>
          </a:prstGeom>
        </p:spPr>
      </p:pic>
    </p:spTree>
    <p:extLst>
      <p:ext uri="{BB962C8B-B14F-4D97-AF65-F5344CB8AC3E}">
        <p14:creationId xmlns:p14="http://schemas.microsoft.com/office/powerpoint/2010/main" val="199862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07867" y="1962255"/>
            <a:ext cx="5411865" cy="371596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83568" y="2150468"/>
            <a:ext cx="5300325" cy="3989368"/>
          </a:xfrm>
        </p:spPr>
        <p:txBody>
          <a:bodyPr>
            <a:noAutofit/>
          </a:bodyPr>
          <a:lstStyle/>
          <a:p>
            <a:pPr>
              <a:lnSpc>
                <a:spcPct val="107000"/>
              </a:lnSpc>
              <a:buSzPct val="100000"/>
              <a:buFont typeface="Wingdings" panose="05000000000000000000" pitchFamily="2" charset="2"/>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Fixe des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objectifs opérationnels </a:t>
            </a:r>
            <a:r>
              <a:rPr lang="fr-BE" sz="1800" dirty="0">
                <a:effectLst/>
                <a:latin typeface="Calibri" panose="020F0502020204030204" pitchFamily="34" charset="0"/>
                <a:ea typeface="Calibri" panose="020F0502020204030204" pitchFamily="34" charset="0"/>
                <a:cs typeface="Times New Roman" panose="02020603050405020304" pitchFamily="18" charset="0"/>
              </a:rPr>
              <a:t>d'améliorations des pratiques sur base du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projet de vie </a:t>
            </a:r>
            <a:r>
              <a:rPr lang="fr-BE" sz="1800" dirty="0">
                <a:effectLst/>
                <a:latin typeface="Calibri" panose="020F0502020204030204" pitchFamily="34" charset="0"/>
                <a:ea typeface="Calibri" panose="020F0502020204030204" pitchFamily="34" charset="0"/>
                <a:cs typeface="Times New Roman" panose="02020603050405020304" pitchFamily="18" charset="0"/>
              </a:rPr>
              <a:t>d'établissement </a:t>
            </a:r>
          </a:p>
          <a:p>
            <a:pPr>
              <a:lnSpc>
                <a:spcPct val="107000"/>
              </a:lnSpc>
              <a:buSzPct val="100000"/>
              <a:buFont typeface="Wingdings" panose="05000000000000000000" pitchFamily="2" charset="2"/>
              <a:buChar char="§"/>
            </a:pPr>
            <a:r>
              <a:rPr lang="fr-BE" sz="1800" b="1" dirty="0">
                <a:effectLst/>
                <a:latin typeface="Calibri" panose="020F0502020204030204" pitchFamily="34" charset="0"/>
                <a:ea typeface="Calibri" panose="020F0502020204030204" pitchFamily="34" charset="0"/>
                <a:cs typeface="Times New Roman" panose="02020603050405020304" pitchFamily="18" charset="0"/>
              </a:rPr>
              <a:t>Comporte</a:t>
            </a:r>
            <a:r>
              <a:rPr lang="fr-BE" sz="1800" dirty="0">
                <a:effectLst/>
                <a:latin typeface="Calibri" panose="020F0502020204030204" pitchFamily="34" charset="0"/>
                <a:ea typeface="Calibri" panose="020F0502020204030204" pitchFamily="34" charset="0"/>
                <a:cs typeface="Times New Roman" panose="02020603050405020304" pitchFamily="18" charset="0"/>
              </a:rPr>
              <a:t> : description de la situation initiale, indicateurs d'évaluation, actions d'améliorations (avec délais et évaluation régulière)</a:t>
            </a:r>
          </a:p>
          <a:p>
            <a:pPr>
              <a:lnSpc>
                <a:spcPct val="107000"/>
              </a:lnSpc>
              <a:buSzPct val="100000"/>
              <a:buFont typeface="Wingdings" panose="05000000000000000000" pitchFamily="2" charset="2"/>
              <a:buChar char="§"/>
            </a:pPr>
            <a:r>
              <a:rPr lang="fr-BE" sz="1800" b="1" dirty="0">
                <a:effectLst/>
                <a:latin typeface="Calibri" panose="020F0502020204030204" pitchFamily="34" charset="0"/>
                <a:ea typeface="Calibri" panose="020F0502020204030204" pitchFamily="34" charset="0"/>
                <a:cs typeface="Times New Roman" panose="02020603050405020304" pitchFamily="18" charset="0"/>
              </a:rPr>
              <a:t>Evaluation annuelle </a:t>
            </a:r>
            <a:r>
              <a:rPr lang="fr-BE" sz="1800" dirty="0">
                <a:effectLst/>
                <a:latin typeface="Calibri" panose="020F0502020204030204" pitchFamily="34" charset="0"/>
                <a:ea typeface="Calibri" panose="020F0502020204030204" pitchFamily="34" charset="0"/>
                <a:cs typeface="Times New Roman" panose="02020603050405020304" pitchFamily="18" charset="0"/>
              </a:rPr>
              <a:t>de l'état d'avancement des objectifs (adapté si besoin)</a:t>
            </a:r>
          </a:p>
          <a:p>
            <a:pPr>
              <a:lnSpc>
                <a:spcPct val="107000"/>
              </a:lnSpc>
              <a:buSzPct val="100000"/>
              <a:buFont typeface="Wingdings" panose="05000000000000000000" pitchFamily="2" charset="2"/>
              <a:buChar char="§"/>
            </a:pPr>
            <a:r>
              <a:rPr lang="fr-BE" sz="1800" b="1" dirty="0">
                <a:effectLst/>
                <a:latin typeface="Calibri" panose="020F0502020204030204" pitchFamily="34" charset="0"/>
                <a:ea typeface="Calibri" panose="020F0502020204030204" pitchFamily="34" charset="0"/>
                <a:cs typeface="Times New Roman" panose="02020603050405020304" pitchFamily="18" charset="0"/>
              </a:rPr>
              <a:t>Elaboration et évaluation </a:t>
            </a:r>
            <a:r>
              <a:rPr lang="fr-BE" sz="1800" dirty="0">
                <a:effectLst/>
                <a:latin typeface="Calibri" panose="020F0502020204030204" pitchFamily="34" charset="0"/>
                <a:ea typeface="Calibri" panose="020F0502020204030204" pitchFamily="34" charset="0"/>
                <a:cs typeface="Times New Roman" panose="02020603050405020304" pitchFamily="18" charset="0"/>
              </a:rPr>
              <a:t>: gestionnaire, directeur, membres du personnel et conseil participatif, assisté par le </a:t>
            </a:r>
            <a:r>
              <a:rPr lang="fr-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médecin référent et le MCC </a:t>
            </a:r>
            <a:r>
              <a:rPr lang="fr-BE" sz="1800" dirty="0">
                <a:effectLst/>
                <a:latin typeface="Calibri" panose="020F0502020204030204" pitchFamily="34" charset="0"/>
                <a:ea typeface="Calibri" panose="020F0502020204030204" pitchFamily="34" charset="0"/>
                <a:cs typeface="Times New Roman" panose="02020603050405020304" pitchFamily="18" charset="0"/>
              </a:rPr>
              <a:t>(avis)</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C5854DED-CF02-4DC3-9434-2753033017F5}"/>
              </a:ext>
            </a:extLst>
          </p:cNvPr>
          <p:cNvSpPr txBox="1"/>
          <p:nvPr/>
        </p:nvSpPr>
        <p:spPr>
          <a:xfrm>
            <a:off x="2339752" y="1285828"/>
            <a:ext cx="4968552" cy="384721"/>
          </a:xfrm>
          <a:prstGeom prst="rect">
            <a:avLst/>
          </a:prstGeom>
          <a:noFill/>
        </p:spPr>
        <p:txBody>
          <a:bodyPr wrap="square">
            <a:spAutoFit/>
          </a:bodyPr>
          <a:lstStyle/>
          <a:p>
            <a:pPr algn="just"/>
            <a:r>
              <a:rPr lang="fr-BE" sz="1900" b="1" dirty="0">
                <a:latin typeface="Calibri" panose="020F0502020204030204" pitchFamily="34" charset="0"/>
                <a:cs typeface="Calibri" panose="020F0502020204030204" pitchFamily="34" charset="0"/>
              </a:rPr>
              <a:t>Plan d’action d’amélioration des pratiques : </a:t>
            </a:r>
            <a:endParaRPr lang="fr-BE" sz="19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Image 2" descr="Personnes au travail">
            <a:extLst>
              <a:ext uri="{FF2B5EF4-FFF2-40B4-BE49-F238E27FC236}">
                <a16:creationId xmlns:a16="http://schemas.microsoft.com/office/drawing/2014/main" id="{3B4824C3-7D13-40C5-8E38-54D3DA5B6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2924944"/>
            <a:ext cx="2602468" cy="1726023"/>
          </a:xfrm>
          <a:prstGeom prst="rect">
            <a:avLst/>
          </a:prstGeom>
        </p:spPr>
      </p:pic>
    </p:spTree>
    <p:extLst>
      <p:ext uri="{BB962C8B-B14F-4D97-AF65-F5344CB8AC3E}">
        <p14:creationId xmlns:p14="http://schemas.microsoft.com/office/powerpoint/2010/main" val="2564657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98093"/>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048567" y="1340768"/>
            <a:ext cx="5411865" cy="445456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03848" y="1453801"/>
            <a:ext cx="5439661" cy="3950396"/>
          </a:xfrm>
        </p:spPr>
        <p:txBody>
          <a:bodyPr>
            <a:noAutofit/>
          </a:bodyPr>
          <a:lstStyle/>
          <a:p>
            <a:pPr>
              <a:lnSpc>
                <a:spcPct val="107000"/>
              </a:lnSpc>
              <a:buSzPct val="100000"/>
              <a:buFont typeface="Wingdings" panose="05000000000000000000" pitchFamily="2" charset="2"/>
              <a:buChar char="§"/>
            </a:pPr>
            <a:r>
              <a:rPr lang="fr-BE" sz="1800" b="1" dirty="0">
                <a:latin typeface="Calibri" panose="020F0502020204030204" pitchFamily="34" charset="0"/>
                <a:cs typeface="Calibri" panose="020F0502020204030204" pitchFamily="34" charset="0"/>
              </a:rPr>
              <a:t>Indicateurs de suivis obligatoires </a:t>
            </a:r>
            <a:r>
              <a:rPr lang="fr-BE" sz="1800" dirty="0">
                <a:latin typeface="Calibri" panose="020F0502020204030204" pitchFamily="34" charset="0"/>
                <a:cs typeface="Calibri" panose="020F0502020204030204" pitchFamily="34" charset="0"/>
              </a:rPr>
              <a:t>(étendu aux MR) </a:t>
            </a:r>
            <a:r>
              <a:rPr lang="fr-BE" sz="1800" b="1" dirty="0">
                <a:latin typeface="Calibri" panose="020F0502020204030204" pitchFamily="34" charset="0"/>
                <a:cs typeface="Calibri" panose="020F0502020204030204" pitchFamily="34" charset="0"/>
              </a:rPr>
              <a:t>:</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d'escarres de décubitus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d'infections nosocomiales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de chutes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de personnes incontinentes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d'application de mesures de contention/d'isolement</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d'habitants avec un risque de dénutrition ou dénutrition avérée </a:t>
            </a:r>
            <a:endParaRPr lang="fr-BE" sz="1500" b="1" dirty="0">
              <a:latin typeface="Calibri" panose="020F0502020204030204" pitchFamily="34" charset="0"/>
              <a:cs typeface="Calibri" panose="020F0502020204030204" pitchFamily="34" charset="0"/>
            </a:endParaRPr>
          </a:p>
          <a:p>
            <a:pPr>
              <a:lnSpc>
                <a:spcPct val="107000"/>
              </a:lnSpc>
              <a:buSzPct val="100000"/>
              <a:buFont typeface="Wingdings" panose="05000000000000000000" pitchFamily="2" charset="2"/>
              <a:buChar char="§"/>
            </a:pPr>
            <a:r>
              <a:rPr lang="fr-BE" sz="1800" b="1" dirty="0">
                <a:latin typeface="Calibri" panose="020F0502020204030204" pitchFamily="34" charset="0"/>
                <a:cs typeface="Calibri" panose="020F0502020204030204" pitchFamily="34" charset="0"/>
              </a:rPr>
              <a:t>Procédure : </a:t>
            </a:r>
            <a:r>
              <a:rPr lang="fr-BE" sz="1800" dirty="0">
                <a:latin typeface="Calibri" panose="020F0502020204030204" pitchFamily="34" charset="0"/>
                <a:cs typeface="Calibri" panose="020F0502020204030204" pitchFamily="34" charset="0"/>
              </a:rPr>
              <a:t>modalités d’enregistrement et de suivi</a:t>
            </a:r>
          </a:p>
          <a:p>
            <a:pPr>
              <a:lnSpc>
                <a:spcPct val="107000"/>
              </a:lnSpc>
              <a:buSzPct val="100000"/>
              <a:buFont typeface="Wingdings" panose="05000000000000000000" pitchFamily="2" charset="2"/>
              <a:buChar char="§"/>
            </a:pPr>
            <a:r>
              <a:rPr lang="fr-BE" sz="1800" dirty="0">
                <a:latin typeface="Calibri" panose="020F0502020204030204" pitchFamily="34" charset="0"/>
                <a:ea typeface="Times New Roman" panose="02020603050405020304" pitchFamily="18" charset="0"/>
                <a:cs typeface="Calibri" panose="020F0502020204030204" pitchFamily="34" charset="0"/>
              </a:rPr>
              <a:t>Si indicateur </a:t>
            </a:r>
            <a:r>
              <a:rPr lang="fr-BE" sz="1800" b="1" dirty="0">
                <a:latin typeface="Calibri" panose="020F0502020204030204" pitchFamily="34" charset="0"/>
                <a:ea typeface="Times New Roman" panose="02020603050405020304" pitchFamily="18" charset="0"/>
                <a:cs typeface="Calibri" panose="020F0502020204030204" pitchFamily="34" charset="0"/>
              </a:rPr>
              <a:t>problématique</a:t>
            </a:r>
            <a:r>
              <a:rPr lang="fr-BE" sz="1800" dirty="0">
                <a:latin typeface="Calibri" panose="020F0502020204030204" pitchFamily="34" charset="0"/>
                <a:ea typeface="Times New Roman" panose="02020603050405020304" pitchFamily="18" charset="0"/>
                <a:cs typeface="Calibri" panose="020F0502020204030204" pitchFamily="34" charset="0"/>
              </a:rPr>
              <a:t> = objectif dans le plan d’action d’amélioration des pratiques </a:t>
            </a:r>
          </a:p>
          <a:p>
            <a:pPr>
              <a:lnSpc>
                <a:spcPct val="107000"/>
              </a:lnSpc>
              <a:buSzPct val="100000"/>
              <a:buFont typeface="Wingdings" panose="05000000000000000000" pitchFamily="2" charset="2"/>
              <a:buChar char="§"/>
            </a:pPr>
            <a:r>
              <a:rPr lang="fr-BE" sz="1800" dirty="0">
                <a:latin typeface="Calibri" panose="020F0502020204030204" pitchFamily="34" charset="0"/>
                <a:ea typeface="Times New Roman" panose="02020603050405020304" pitchFamily="18" charset="0"/>
                <a:cs typeface="Calibri" panose="020F0502020204030204" pitchFamily="34" charset="0"/>
              </a:rPr>
              <a:t>Infos dans le </a:t>
            </a:r>
            <a:r>
              <a:rPr lang="fr-BE" sz="1800" b="1" dirty="0">
                <a:latin typeface="Calibri" panose="020F0502020204030204" pitchFamily="34" charset="0"/>
                <a:ea typeface="Times New Roman" panose="02020603050405020304" pitchFamily="18" charset="0"/>
                <a:cs typeface="Calibri" panose="020F0502020204030204" pitchFamily="34" charset="0"/>
              </a:rPr>
              <a:t>dossier individuel de santé </a:t>
            </a:r>
          </a:p>
          <a:p>
            <a:pPr>
              <a:lnSpc>
                <a:spcPct val="107000"/>
              </a:lnSpc>
              <a:buSzPct val="100000"/>
              <a:buFont typeface="Wingdings" panose="05000000000000000000" pitchFamily="2" charset="2"/>
              <a:buChar char="§"/>
            </a:pPr>
            <a:endParaRPr lang="fr-BE" sz="1800" dirty="0">
              <a:latin typeface="Calibri" panose="020F0502020204030204" pitchFamily="34" charset="0"/>
              <a:ea typeface="Times New Roman" panose="02020603050405020304" pitchFamily="18"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pic>
        <p:nvPicPr>
          <p:cNvPr id="7" name="Graphique 6" descr="Presse-papiers vérifié avec un remplissage uni">
            <a:extLst>
              <a:ext uri="{FF2B5EF4-FFF2-40B4-BE49-F238E27FC236}">
                <a16:creationId xmlns:a16="http://schemas.microsoft.com/office/drawing/2014/main" id="{EC44DCAA-FC9B-4EFD-AD0B-0486A7E429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568" y="2426298"/>
            <a:ext cx="2005403" cy="2005403"/>
          </a:xfrm>
          <a:prstGeom prst="rect">
            <a:avLst/>
          </a:prstGeom>
        </p:spPr>
      </p:pic>
    </p:spTree>
    <p:extLst>
      <p:ext uri="{BB962C8B-B14F-4D97-AF65-F5344CB8AC3E}">
        <p14:creationId xmlns:p14="http://schemas.microsoft.com/office/powerpoint/2010/main" val="952763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33793" y="1619336"/>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33793" y="1622122"/>
            <a:ext cx="3644346" cy="4260419"/>
          </a:xfrm>
        </p:spPr>
        <p:txBody>
          <a:bodyPr>
            <a:noAutofit/>
          </a:bodyPr>
          <a:lstStyle/>
          <a:p>
            <a:pPr marL="342900" indent="-342900" algn="just">
              <a:lnSpc>
                <a:spcPct val="107000"/>
              </a:lnSpc>
              <a:spcBef>
                <a:spcPts val="0"/>
              </a:spcBef>
              <a:buAutoNum type="arabicPeriod"/>
            </a:pPr>
            <a:r>
              <a:rPr lang="fr-BE"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Hygiène des mains (étendu aux MR)</a:t>
            </a: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Mesures d'isolement d'habitants souffrant d'une infection qui comporte un risque de contamination (étendu aux MRS) </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Mesures de contention, surveillance ou isolement (existant)</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Dépistage précoce et suivi de la dénutrition/déshydratation (existant)</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Modalités d'enregistrement et de suivi des indicateurs </a:t>
            </a:r>
            <a:r>
              <a:rPr lang="fr-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Transfert d'un habitant vers un hôpital </a:t>
            </a:r>
            <a:r>
              <a:rPr lang="fr-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Hygiène et prévention des infections nosocomiales (existante)</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Maitrise des infections liées aux soins (existant)</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Prévention des escarres et plaies chroniques (étendu aux MR)</a:t>
            </a:r>
          </a:p>
          <a:p>
            <a:pPr marL="342900" indent="-342900" algn="just">
              <a:lnSpc>
                <a:spcPct val="107000"/>
              </a:lnSpc>
              <a:spcBef>
                <a:spcPts val="0"/>
              </a:spcBef>
              <a:buAutoNum type="arabicPeriod"/>
            </a:pPr>
            <a:r>
              <a:rPr lang="fr-BE" sz="1300" dirty="0">
                <a:latin typeface="Calibri" panose="020F0502020204030204" pitchFamily="34" charset="0"/>
                <a:ea typeface="Calibri" panose="020F0502020204030204" pitchFamily="34" charset="0"/>
                <a:cs typeface="Calibri" panose="020F0502020204030204" pitchFamily="34" charset="0"/>
              </a:rPr>
              <a:t>Soins bucco-dentaires (étendu aux MR)</a:t>
            </a:r>
          </a:p>
          <a:p>
            <a:pPr marL="342900" indent="-342900" algn="just">
              <a:lnSpc>
                <a:spcPct val="107000"/>
              </a:lnSpc>
              <a:spcBef>
                <a:spcPts val="0"/>
              </a:spcBef>
              <a:buFont typeface="Arial" panose="020B0604020202020204" pitchFamily="34" charset="0"/>
              <a:buAutoNum type="arabicPeriod"/>
            </a:pPr>
            <a:r>
              <a:rPr lang="fr-BE" sz="1300" b="1" dirty="0">
                <a:latin typeface="Calibri" panose="020F0502020204030204" pitchFamily="34" charset="0"/>
                <a:ea typeface="Calibri" panose="020F0502020204030204" pitchFamily="34" charset="0"/>
                <a:cs typeface="Calibri" panose="020F0502020204030204" pitchFamily="34" charset="0"/>
              </a:rPr>
              <a:t>Soins de fin de vie </a:t>
            </a:r>
            <a:r>
              <a:rPr lang="fr-BE" sz="1300" dirty="0">
                <a:latin typeface="Calibri" panose="020F0502020204030204" pitchFamily="34" charset="0"/>
                <a:ea typeface="Calibri" panose="020F0502020204030204" pitchFamily="34" charset="0"/>
                <a:cs typeface="Calibri" panose="020F0502020204030204" pitchFamily="34" charset="0"/>
              </a:rPr>
              <a:t>(étendu aux MR)</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a:effectLst/>
                <a:latin typeface="Calibri" panose="020F0502020204030204" pitchFamily="34" charset="0"/>
                <a:ea typeface="Calibri" panose="020F0502020204030204" pitchFamily="34" charset="0"/>
                <a:cs typeface="Times New Roman" panose="02020603050405020304" pitchFamily="18" charset="0"/>
              </a:rPr>
              <a:t>1.4. </a:t>
            </a:r>
            <a:r>
              <a:rPr lang="fr-BE" sz="2400">
                <a:latin typeface="Calibri" panose="020F0502020204030204" pitchFamily="34" charset="0"/>
                <a:ea typeface="Calibri" panose="020F0502020204030204" pitchFamily="34" charset="0"/>
                <a:cs typeface="Times New Roman" panose="02020603050405020304" pitchFamily="18" charset="0"/>
              </a:rPr>
              <a:t>S</a:t>
            </a:r>
            <a:r>
              <a:rPr lang="fr-BE" sz="240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7" name="Espace réservé du contenu 2">
            <a:extLst>
              <a:ext uri="{FF2B5EF4-FFF2-40B4-BE49-F238E27FC236}">
                <a16:creationId xmlns:a16="http://schemas.microsoft.com/office/drawing/2014/main" id="{66D23B3C-53C7-4643-99BE-642B18A902F5}"/>
              </a:ext>
            </a:extLst>
          </p:cNvPr>
          <p:cNvSpPr txBox="1">
            <a:spLocks/>
          </p:cNvSpPr>
          <p:nvPr/>
        </p:nvSpPr>
        <p:spPr>
          <a:xfrm>
            <a:off x="5065861" y="1623428"/>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Espace réservé du contenu 2">
            <a:extLst>
              <a:ext uri="{FF2B5EF4-FFF2-40B4-BE49-F238E27FC236}">
                <a16:creationId xmlns:a16="http://schemas.microsoft.com/office/drawing/2014/main" id="{4239561A-56D7-4081-A9FD-59425864E80D}"/>
              </a:ext>
            </a:extLst>
          </p:cNvPr>
          <p:cNvSpPr txBox="1">
            <a:spLocks/>
          </p:cNvSpPr>
          <p:nvPr/>
        </p:nvSpPr>
        <p:spPr>
          <a:xfrm>
            <a:off x="5075677" y="1809040"/>
            <a:ext cx="3644346" cy="4200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Bef>
                <a:spcPts val="0"/>
              </a:spcBef>
              <a:buSzPct val="100000"/>
              <a:buNone/>
            </a:pPr>
            <a:r>
              <a:rPr lang="fr-BE" sz="1300" dirty="0">
                <a:latin typeface="Calibri" panose="020F0502020204030204" pitchFamily="34" charset="0"/>
                <a:ea typeface="Calibri" panose="020F0502020204030204" pitchFamily="34" charset="0"/>
                <a:cs typeface="Calibri" panose="020F0502020204030204" pitchFamily="34" charset="0"/>
              </a:rPr>
              <a:t>11.    Problématique d'incontinence (étendu aux   </a:t>
            </a:r>
          </a:p>
          <a:p>
            <a:pPr marL="0" indent="0" algn="just">
              <a:lnSpc>
                <a:spcPct val="107000"/>
              </a:lnSpc>
              <a:spcBef>
                <a:spcPts val="0"/>
              </a:spcBef>
              <a:buSzPct val="100000"/>
              <a:buNone/>
            </a:pPr>
            <a:r>
              <a:rPr lang="fr-BE" sz="1300" dirty="0">
                <a:latin typeface="Calibri" panose="020F0502020204030204" pitchFamily="34" charset="0"/>
                <a:ea typeface="Calibri" panose="020F0502020204030204" pitchFamily="34" charset="0"/>
                <a:cs typeface="Calibri" panose="020F0502020204030204" pitchFamily="34" charset="0"/>
              </a:rPr>
              <a:t>          MR)</a:t>
            </a:r>
          </a:p>
          <a:p>
            <a:pPr marL="342900" indent="-342900" algn="just">
              <a:lnSpc>
                <a:spcPct val="107000"/>
              </a:lnSpc>
              <a:spcBef>
                <a:spcPts val="0"/>
              </a:spcBef>
              <a:buSzPct val="100000"/>
              <a:buFont typeface="Arial" panose="020B0604020202020204" pitchFamily="34" charset="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Politique nutritionnelle </a:t>
            </a:r>
            <a:r>
              <a:rPr lang="fr-BE" sz="1300" dirty="0">
                <a:latin typeface="Calibri" panose="020F0502020204030204" pitchFamily="34" charset="0"/>
                <a:ea typeface="Calibri" panose="020F0502020204030204" pitchFamily="34" charset="0"/>
                <a:cs typeface="Calibri" panose="020F0502020204030204" pitchFamily="34" charset="0"/>
              </a:rPr>
              <a:t>qui concilie les besoins alimentaires avec le plaisir de manger (étendu aux MR + détaillée)</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dirty="0">
                <a:latin typeface="Calibri" panose="020F0502020204030204" pitchFamily="34" charset="0"/>
                <a:ea typeface="Calibri" panose="020F0502020204030204" pitchFamily="34" charset="0"/>
                <a:cs typeface="Calibri" panose="020F0502020204030204" pitchFamily="34" charset="0"/>
              </a:rPr>
              <a:t>Fourniture, conservation et distribution de médicaments, notamment la gestion des médicaments à haut risque, en concertation le cas échéant avec les pharmaciens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dirty="0">
                <a:latin typeface="Calibri" panose="020F0502020204030204" pitchFamily="34" charset="0"/>
                <a:ea typeface="Calibri" panose="020F0502020204030204" pitchFamily="34" charset="0"/>
                <a:cs typeface="Calibri" panose="020F0502020204030204" pitchFamily="34" charset="0"/>
              </a:rPr>
              <a:t>Accompagnement des habitants atteints des </a:t>
            </a:r>
            <a:r>
              <a:rPr lang="fr-BE" sz="1300" b="1" dirty="0">
                <a:latin typeface="Calibri" panose="020F0502020204030204" pitchFamily="34" charset="0"/>
                <a:ea typeface="Calibri" panose="020F0502020204030204" pitchFamily="34" charset="0"/>
                <a:cs typeface="Calibri" panose="020F0502020204030204" pitchFamily="34" charset="0"/>
              </a:rPr>
              <a:t>troubles cognitifs majeurs ou de démence</a:t>
            </a:r>
            <a:r>
              <a:rPr lang="fr-BE" sz="1300" dirty="0">
                <a:latin typeface="Calibri" panose="020F0502020204030204" pitchFamily="34" charset="0"/>
                <a:ea typeface="Calibri" panose="020F0502020204030204" pitchFamily="34" charset="0"/>
                <a:cs typeface="Calibri" panose="020F0502020204030204" pitchFamily="34" charset="0"/>
              </a:rPr>
              <a:t>, (approche non médicamenteuse et techniques de réadaptation)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dirty="0">
                <a:latin typeface="Calibri" panose="020F0502020204030204" pitchFamily="34" charset="0"/>
                <a:ea typeface="Calibri" panose="020F0502020204030204" pitchFamily="34" charset="0"/>
                <a:cs typeface="Calibri" panose="020F0502020204030204" pitchFamily="34" charset="0"/>
              </a:rPr>
              <a:t>Plan de </a:t>
            </a:r>
            <a:r>
              <a:rPr lang="fr-BE" sz="1300" b="1" dirty="0">
                <a:latin typeface="Calibri" panose="020F0502020204030204" pitchFamily="34" charset="0"/>
                <a:ea typeface="Calibri" panose="020F0502020204030204" pitchFamily="34" charset="0"/>
                <a:cs typeface="Calibri" panose="020F0502020204030204" pitchFamily="34" charset="0"/>
              </a:rPr>
              <a:t>gestion de crise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Font typeface="Arial" panose="020B0604020202020204" pitchFamily="34" charset="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Accueil des membres du personnel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Bef>
                <a:spcPts val="0"/>
              </a:spcBef>
              <a:buSzPct val="10000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Bien-être des membres du personnel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Bilinguisme FR-NL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Diversité et inclusion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SzPts val="1100"/>
              <a:buFont typeface="Wingdings" panose="05000000000000000000" pitchFamily="2" charset="2"/>
              <a:buChar char="§"/>
            </a:pPr>
            <a:endParaRPr lang="fr-B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Ellipse 1">
            <a:extLst>
              <a:ext uri="{FF2B5EF4-FFF2-40B4-BE49-F238E27FC236}">
                <a16:creationId xmlns:a16="http://schemas.microsoft.com/office/drawing/2014/main" id="{128DC979-2AA3-4D32-B313-A55595EF0774}"/>
              </a:ext>
            </a:extLst>
          </p:cNvPr>
          <p:cNvSpPr/>
          <p:nvPr/>
        </p:nvSpPr>
        <p:spPr>
          <a:xfrm>
            <a:off x="3437478" y="1071635"/>
            <a:ext cx="2286650" cy="864096"/>
          </a:xfrm>
          <a:prstGeom prst="ellipse">
            <a:avLst/>
          </a:prstGeom>
          <a:ln w="28575">
            <a:solidFill>
              <a:srgbClr val="1E3B8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dirty="0">
              <a:ln>
                <a:solidFill>
                  <a:srgbClr val="1E3B89"/>
                </a:solidFill>
              </a:ln>
            </a:endParaRPr>
          </a:p>
        </p:txBody>
      </p:sp>
      <p:sp>
        <p:nvSpPr>
          <p:cNvPr id="10" name="ZoneTexte 9">
            <a:extLst>
              <a:ext uri="{FF2B5EF4-FFF2-40B4-BE49-F238E27FC236}">
                <a16:creationId xmlns:a16="http://schemas.microsoft.com/office/drawing/2014/main" id="{4F2C2DCD-7F60-4876-ABE6-E40249E3CB95}"/>
              </a:ext>
            </a:extLst>
          </p:cNvPr>
          <p:cNvSpPr txBox="1"/>
          <p:nvPr/>
        </p:nvSpPr>
        <p:spPr>
          <a:xfrm>
            <a:off x="3525912" y="1286208"/>
            <a:ext cx="2232248" cy="437043"/>
          </a:xfrm>
          <a:prstGeom prst="rect">
            <a:avLst/>
          </a:prstGeom>
          <a:noFill/>
        </p:spPr>
        <p:txBody>
          <a:bodyPr wrap="square">
            <a:spAutoFit/>
          </a:bodyPr>
          <a:lstStyle/>
          <a:p>
            <a:pPr marL="0" indent="0" algn="just">
              <a:lnSpc>
                <a:spcPct val="120000"/>
              </a:lnSpc>
              <a:buNone/>
            </a:pPr>
            <a:r>
              <a:rPr lang="fr-FR" sz="2000" b="1" dirty="0">
                <a:solidFill>
                  <a:srgbClr val="000000"/>
                </a:solidFill>
                <a:effectLst/>
                <a:ea typeface="Calibri" panose="020F0502020204030204" pitchFamily="34" charset="0"/>
                <a:cs typeface="Minion Pro"/>
              </a:rPr>
              <a:t>Manuel de qualité</a:t>
            </a:r>
            <a:endParaRPr lang="fr-BE" sz="2000" dirty="0">
              <a:solidFill>
                <a:srgbClr val="000000"/>
              </a:solidFill>
              <a:effectLst/>
              <a:ea typeface="Calibri" panose="020F0502020204030204" pitchFamily="34" charset="0"/>
              <a:cs typeface="Minion Pro"/>
            </a:endParaRPr>
          </a:p>
        </p:txBody>
      </p:sp>
      <p:sp>
        <p:nvSpPr>
          <p:cNvPr id="13" name="ZoneTexte 12">
            <a:extLst>
              <a:ext uri="{FF2B5EF4-FFF2-40B4-BE49-F238E27FC236}">
                <a16:creationId xmlns:a16="http://schemas.microsoft.com/office/drawing/2014/main" id="{4021637B-708D-48FC-8507-45E7891B17D1}"/>
              </a:ext>
            </a:extLst>
          </p:cNvPr>
          <p:cNvSpPr txBox="1"/>
          <p:nvPr/>
        </p:nvSpPr>
        <p:spPr>
          <a:xfrm>
            <a:off x="1187624" y="5894624"/>
            <a:ext cx="7936744" cy="671915"/>
          </a:xfrm>
          <a:prstGeom prst="rect">
            <a:avLst/>
          </a:prstGeom>
          <a:noFill/>
        </p:spPr>
        <p:txBody>
          <a:bodyPr wrap="square">
            <a:spAutoFit/>
          </a:bodyPr>
          <a:lstStyle/>
          <a:p>
            <a:pPr>
              <a:lnSpc>
                <a:spcPct val="107000"/>
              </a:lnSpc>
            </a:pPr>
            <a:r>
              <a:rPr lang="fr-BE" dirty="0">
                <a:latin typeface="Calibri" panose="020F0502020204030204" pitchFamily="34" charset="0"/>
                <a:ea typeface="Calibri" panose="020F0502020204030204" pitchFamily="34" charset="0"/>
                <a:cs typeface="Times New Roman" panose="02020603050405020304" pitchFamily="18" charset="0"/>
              </a:rPr>
              <a:t>MR </a:t>
            </a:r>
            <a:r>
              <a:rPr lang="fr-BE" sz="1800" dirty="0">
                <a:effectLst/>
                <a:latin typeface="Calibri" panose="020F0502020204030204" pitchFamily="34" charset="0"/>
                <a:ea typeface="Calibri" panose="020F0502020204030204" pitchFamily="34" charset="0"/>
                <a:cs typeface="Times New Roman" panose="02020603050405020304" pitchFamily="18" charset="0"/>
              </a:rPr>
              <a:t>: membre(s) du personnel en collaboration avec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le médecin référent </a:t>
            </a:r>
            <a:endParaRPr lang="fr-BE"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BE" sz="1800" dirty="0">
                <a:effectLst/>
                <a:latin typeface="Calibri" panose="020F0502020204030204" pitchFamily="34" charset="0"/>
                <a:ea typeface="Calibri" panose="020F0502020204030204" pitchFamily="34" charset="0"/>
                <a:cs typeface="Times New Roman" panose="02020603050405020304" pitchFamily="18" charset="0"/>
              </a:rPr>
              <a:t>MRS : infirmier en chef en collaboration avec le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MCC</a:t>
            </a:r>
          </a:p>
        </p:txBody>
      </p:sp>
      <p:sp>
        <p:nvSpPr>
          <p:cNvPr id="3" name="ZoneTexte 2">
            <a:extLst>
              <a:ext uri="{FF2B5EF4-FFF2-40B4-BE49-F238E27FC236}">
                <a16:creationId xmlns:a16="http://schemas.microsoft.com/office/drawing/2014/main" id="{C548F159-FA86-44B3-96B8-28FEF897159D}"/>
              </a:ext>
            </a:extLst>
          </p:cNvPr>
          <p:cNvSpPr txBox="1"/>
          <p:nvPr/>
        </p:nvSpPr>
        <p:spPr>
          <a:xfrm>
            <a:off x="395536" y="5882541"/>
            <a:ext cx="1126456" cy="523220"/>
          </a:xfrm>
          <a:prstGeom prst="rect">
            <a:avLst/>
          </a:prstGeom>
          <a:noFill/>
        </p:spPr>
        <p:txBody>
          <a:bodyPr wrap="square" rtlCol="0">
            <a:spAutoFit/>
          </a:bodyPr>
          <a:lstStyle/>
          <a:p>
            <a:r>
              <a:rPr lang="fr-BE" sz="2000" b="1" dirty="0"/>
              <a:t>Qui </a:t>
            </a:r>
            <a:r>
              <a:rPr lang="fr-BE" sz="2800" b="1" dirty="0">
                <a:solidFill>
                  <a:srgbClr val="FF0000"/>
                </a:solidFill>
              </a:rPr>
              <a:t>?</a:t>
            </a:r>
          </a:p>
        </p:txBody>
      </p:sp>
    </p:spTree>
    <p:extLst>
      <p:ext uri="{BB962C8B-B14F-4D97-AF65-F5344CB8AC3E}">
        <p14:creationId xmlns:p14="http://schemas.microsoft.com/office/powerpoint/2010/main" val="3208610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AC249E58-C82B-49D2-B1FF-95EB54411CBD}"/>
              </a:ext>
            </a:extLst>
          </p:cNvPr>
          <p:cNvSpPr txBox="1"/>
          <p:nvPr/>
        </p:nvSpPr>
        <p:spPr>
          <a:xfrm>
            <a:off x="1691681" y="2119547"/>
            <a:ext cx="7200799" cy="4294830"/>
          </a:xfrm>
          <a:prstGeom prst="rect">
            <a:avLst/>
          </a:prstGeom>
          <a:noFill/>
        </p:spPr>
        <p:txBody>
          <a:bodyPr wrap="square">
            <a:spAutoFit/>
          </a:bodyPr>
          <a:lstStyle/>
          <a:p>
            <a:pPr marL="1021080" indent="-342900">
              <a:lnSpc>
                <a:spcPct val="107000"/>
              </a:lnSpc>
              <a:buFont typeface="+mj-lt"/>
              <a:buAutoNum type="arabicPeriod"/>
            </a:pPr>
            <a:r>
              <a:rPr lang="fr-BE" sz="1700" dirty="0">
                <a:ea typeface="Calibri" panose="020F0502020204030204" pitchFamily="34" charset="0"/>
                <a:cs typeface="Times New Roman" panose="02020603050405020304" pitchFamily="18" charset="0"/>
              </a:rPr>
              <a:t>L’e</a:t>
            </a:r>
            <a:r>
              <a:rPr lang="fr-BE" sz="1700" dirty="0">
                <a:effectLst/>
                <a:ea typeface="Calibri" panose="020F0502020204030204" pitchFamily="34" charset="0"/>
                <a:cs typeface="Times New Roman" panose="02020603050405020304" pitchFamily="18" charset="0"/>
              </a:rPr>
              <a:t>ngagement des médecins traitants de participer à une politique médicale cohérente (prescription de médicaments, soins de qualité, concertation multidisciplinaire et avec le médecin référent ou MCC</a:t>
            </a:r>
          </a:p>
          <a:p>
            <a:pPr marL="1021080" indent="-342900">
              <a:lnSpc>
                <a:spcPct val="107000"/>
              </a:lnSpc>
              <a:buFont typeface="+mj-lt"/>
              <a:buAutoNum type="arabicPeriod"/>
            </a:pPr>
            <a:r>
              <a:rPr lang="fr-BE" sz="1700" dirty="0">
                <a:ea typeface="Calibri" panose="020F0502020204030204" pitchFamily="34" charset="0"/>
                <a:cs typeface="Times New Roman" panose="02020603050405020304" pitchFamily="18" charset="0"/>
              </a:rPr>
              <a:t>L</a:t>
            </a:r>
            <a:r>
              <a:rPr lang="fr-BE" sz="1700" dirty="0">
                <a:effectLst/>
                <a:ea typeface="Calibri" panose="020F0502020204030204" pitchFamily="34" charset="0"/>
                <a:cs typeface="Times New Roman" panose="02020603050405020304" pitchFamily="18" charset="0"/>
              </a:rPr>
              <a:t>'existence d'une liste de médecins disponibles : si l'habitant n'a pas de médecin traitant, il peut exercer son libre choix</a:t>
            </a:r>
          </a:p>
          <a:p>
            <a:pPr marL="1021080" indent="-342900">
              <a:lnSpc>
                <a:spcPct val="107000"/>
              </a:lnSpc>
              <a:buFont typeface="+mj-lt"/>
              <a:buAutoNum type="arabicPeriod"/>
            </a:pPr>
            <a:r>
              <a:rPr lang="fr-BE" sz="1700" dirty="0">
                <a:ea typeface="Calibri" panose="020F0502020204030204" pitchFamily="34" charset="0"/>
                <a:cs typeface="Times New Roman" panose="02020603050405020304" pitchFamily="18" charset="0"/>
              </a:rPr>
              <a:t>L</a:t>
            </a:r>
            <a:r>
              <a:rPr lang="fr-BE" sz="1700" dirty="0">
                <a:effectLst/>
                <a:ea typeface="Calibri" panose="020F0502020204030204" pitchFamily="34" charset="0"/>
                <a:cs typeface="Times New Roman" panose="02020603050405020304" pitchFamily="18" charset="0"/>
              </a:rPr>
              <a:t>es heures normales d'ouverture et de visite, sauf en cas d'urgence </a:t>
            </a:r>
          </a:p>
          <a:p>
            <a:pPr marL="1021080" indent="-342900">
              <a:lnSpc>
                <a:spcPct val="107000"/>
              </a:lnSpc>
              <a:buFont typeface="+mj-lt"/>
              <a:buAutoNum type="arabicPeriod"/>
            </a:pPr>
            <a:r>
              <a:rPr lang="fr-BE" sz="1700" dirty="0">
                <a:effectLst/>
                <a:ea typeface="Calibri" panose="020F0502020204030204" pitchFamily="34" charset="0"/>
                <a:cs typeface="Times New Roman" panose="02020603050405020304" pitchFamily="18" charset="0"/>
              </a:rPr>
              <a:t>Les contacts avec l'entourage </a:t>
            </a:r>
          </a:p>
          <a:p>
            <a:pPr marL="1021080" indent="-342900">
              <a:lnSpc>
                <a:spcPct val="107000"/>
              </a:lnSpc>
              <a:buFont typeface="+mj-lt"/>
              <a:buAutoNum type="arabicPeriod"/>
            </a:pPr>
            <a:r>
              <a:rPr lang="fr-BE" sz="1700" dirty="0">
                <a:effectLst/>
                <a:ea typeface="Calibri" panose="020F0502020204030204" pitchFamily="34" charset="0"/>
                <a:cs typeface="Times New Roman" panose="02020603050405020304" pitchFamily="18" charset="0"/>
              </a:rPr>
              <a:t>Les réunions de concertation au sein de l'établissement </a:t>
            </a:r>
          </a:p>
          <a:p>
            <a:pPr marL="1021080" indent="-342900">
              <a:lnSpc>
                <a:spcPct val="107000"/>
              </a:lnSpc>
              <a:buFont typeface="+mj-lt"/>
              <a:buAutoNum type="arabicPeriod"/>
            </a:pPr>
            <a:r>
              <a:rPr lang="fr-BE" sz="1700" dirty="0">
                <a:ea typeface="Calibri" panose="020F0502020204030204" pitchFamily="34" charset="0"/>
                <a:cs typeface="Times New Roman" panose="02020603050405020304" pitchFamily="18" charset="0"/>
              </a:rPr>
              <a:t>L</a:t>
            </a:r>
            <a:r>
              <a:rPr lang="fr-BE" sz="1700" dirty="0">
                <a:effectLst/>
                <a:ea typeface="Calibri" panose="020F0502020204030204" pitchFamily="34" charset="0"/>
                <a:cs typeface="Times New Roman" panose="02020603050405020304" pitchFamily="18" charset="0"/>
              </a:rPr>
              <a:t>a tenue du volet médical du dossier individuel de santé de l’aîné L'utilisation du formulaire médico-pharmaceutique (la prescription des médicaments les moins chers et le recours aux prescriptions électroniques)</a:t>
            </a:r>
          </a:p>
          <a:p>
            <a:pPr marL="1021080" indent="-342900">
              <a:lnSpc>
                <a:spcPct val="107000"/>
              </a:lnSpc>
              <a:buFont typeface="+mj-lt"/>
              <a:buAutoNum type="arabicPeriod"/>
            </a:pPr>
            <a:r>
              <a:rPr lang="fr-BE" sz="1700" dirty="0">
                <a:effectLst/>
                <a:ea typeface="Calibri" panose="020F0502020204030204" pitchFamily="34" charset="0"/>
                <a:cs typeface="Times New Roman" panose="02020603050405020304" pitchFamily="18" charset="0"/>
              </a:rPr>
              <a:t>Les modalités de facturation des honoraires </a:t>
            </a:r>
          </a:p>
          <a:p>
            <a:pPr marL="1021080" indent="-342900">
              <a:lnSpc>
                <a:spcPct val="107000"/>
              </a:lnSpc>
              <a:buFont typeface="+mj-lt"/>
              <a:buAutoNum type="arabicPeriod"/>
            </a:pPr>
            <a:r>
              <a:rPr lang="fr-BE" sz="1700" dirty="0">
                <a:effectLst/>
                <a:ea typeface="Calibri" panose="020F0502020204030204" pitchFamily="34" charset="0"/>
                <a:cs typeface="Times New Roman" panose="02020603050405020304" pitchFamily="18" charset="0"/>
              </a:rPr>
              <a:t>Le transfert d'informations en cas de maladies transmissibles</a:t>
            </a:r>
          </a:p>
          <a:p>
            <a:pPr marL="678180">
              <a:lnSpc>
                <a:spcPct val="107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2238034" y="2017762"/>
            <a:ext cx="6552727" cy="4165445"/>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fr-BE"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D2FDD61B-B8C4-4C1A-85D5-79A42A0B5A7D}"/>
              </a:ext>
            </a:extLst>
          </p:cNvPr>
          <p:cNvSpPr txBox="1"/>
          <p:nvPr/>
        </p:nvSpPr>
        <p:spPr>
          <a:xfrm>
            <a:off x="576784" y="1205545"/>
            <a:ext cx="8195675" cy="646331"/>
          </a:xfrm>
          <a:prstGeom prst="rect">
            <a:avLst/>
          </a:prstGeom>
          <a:noFill/>
        </p:spPr>
        <p:txBody>
          <a:bodyPr wrap="square">
            <a:spAutoFit/>
          </a:bodyPr>
          <a:lstStyle/>
          <a:p>
            <a:r>
              <a:rPr lang="fr-BE" b="1" dirty="0">
                <a:latin typeface="Calibri" panose="020F0502020204030204" pitchFamily="34" charset="0"/>
                <a:ea typeface="Calibri" panose="020F0502020204030204" pitchFamily="34" charset="0"/>
                <a:cs typeface="Times New Roman" panose="02020603050405020304" pitchFamily="18" charset="0"/>
              </a:rPr>
              <a:t>R</a:t>
            </a:r>
            <a:r>
              <a:rPr lang="fr-BE" sz="1800" b="1" dirty="0">
                <a:effectLst/>
                <a:latin typeface="Calibri" panose="020F0502020204030204" pitchFamily="34" charset="0"/>
                <a:ea typeface="Calibri" panose="020F0502020204030204" pitchFamily="34" charset="0"/>
                <a:cs typeface="Times New Roman" panose="02020603050405020304" pitchFamily="18" charset="0"/>
              </a:rPr>
              <a:t>èglement général de l'activité médicale</a:t>
            </a:r>
            <a:r>
              <a:rPr lang="fr-BE" sz="1800" dirty="0">
                <a:effectLst/>
                <a:latin typeface="Calibri" panose="020F0502020204030204" pitchFamily="34" charset="0"/>
                <a:ea typeface="Calibri" panose="020F0502020204030204" pitchFamily="34" charset="0"/>
                <a:cs typeface="Times New Roman" panose="02020603050405020304" pitchFamily="18" charset="0"/>
              </a:rPr>
              <a:t> définit les droits et obligations des médecins traitants – </a:t>
            </a:r>
            <a:r>
              <a:rPr lang="fr-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étendu aux MR </a:t>
            </a:r>
            <a:r>
              <a:rPr lang="fr-BE" sz="1800" dirty="0">
                <a:effectLst/>
                <a:latin typeface="Calibri" panose="020F0502020204030204" pitchFamily="34" charset="0"/>
                <a:ea typeface="Calibri" panose="020F0502020204030204" pitchFamily="34" charset="0"/>
                <a:cs typeface="Times New Roman" panose="02020603050405020304" pitchFamily="18" charset="0"/>
              </a:rPr>
              <a:t>:  </a:t>
            </a:r>
            <a:endParaRPr lang="fr-BE" dirty="0"/>
          </a:p>
        </p:txBody>
      </p:sp>
      <p:pic>
        <p:nvPicPr>
          <p:cNvPr id="6" name="Image 5" descr="Stéthoscope et électrocardiogramme imprimé">
            <a:extLst>
              <a:ext uri="{FF2B5EF4-FFF2-40B4-BE49-F238E27FC236}">
                <a16:creationId xmlns:a16="http://schemas.microsoft.com/office/drawing/2014/main" id="{51E2E620-A9A6-4759-9069-7F2281E03E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46" t="-1" r="47117" b="-6250"/>
          <a:stretch/>
        </p:blipFill>
        <p:spPr>
          <a:xfrm>
            <a:off x="251520" y="2654136"/>
            <a:ext cx="1816674" cy="2747460"/>
          </a:xfrm>
          <a:prstGeom prst="rect">
            <a:avLst/>
          </a:prstGeom>
        </p:spPr>
      </p:pic>
    </p:spTree>
    <p:extLst>
      <p:ext uri="{BB962C8B-B14F-4D97-AF65-F5344CB8AC3E}">
        <p14:creationId xmlns:p14="http://schemas.microsoft.com/office/powerpoint/2010/main" val="2763918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35496" y="5719720"/>
            <a:ext cx="9108504"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007099" y="1952662"/>
            <a:ext cx="7453333" cy="406862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1166831" y="1307559"/>
            <a:ext cx="7133868" cy="369332"/>
          </a:xfrm>
          <a:prstGeom prst="rect">
            <a:avLst/>
          </a:prstGeom>
          <a:noFill/>
        </p:spPr>
        <p:txBody>
          <a:bodyPr wrap="square">
            <a:spAutoFit/>
          </a:bodyPr>
          <a:lstStyle/>
          <a:p>
            <a:pPr algn="just"/>
            <a:r>
              <a:rPr lang="fr-BE" sz="1800" dirty="0">
                <a:latin typeface="Calibri" panose="020F0502020204030204" pitchFamily="34" charset="0"/>
                <a:cs typeface="Calibri" panose="020F0502020204030204" pitchFamily="34" charset="0"/>
              </a:rPr>
              <a:t>Restriction et modalités de l’application des </a:t>
            </a:r>
            <a:r>
              <a:rPr lang="fr-BE" sz="1800" b="1" dirty="0">
                <a:latin typeface="Calibri" panose="020F0502020204030204" pitchFamily="34" charset="0"/>
                <a:cs typeface="Calibri" panose="020F0502020204030204" pitchFamily="34" charset="0"/>
              </a:rPr>
              <a:t>mesures de contention (1) :</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1078198" y="1994227"/>
            <a:ext cx="7453334" cy="4243085"/>
          </a:xfrm>
          <a:prstGeom prst="rect">
            <a:avLst/>
          </a:prstGeom>
          <a:noFill/>
        </p:spPr>
        <p:txBody>
          <a:bodyPr wrap="square">
            <a:spAutoFit/>
          </a:bodyPr>
          <a:lstStyle/>
          <a:p>
            <a:pPr marL="285750" indent="-285750">
              <a:buFont typeface="Wingdings" panose="05000000000000000000" pitchFamily="2" charset="2"/>
              <a:buChar char="§"/>
            </a:pPr>
            <a:r>
              <a:rPr lang="fr-BE" sz="17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a:t>
            </a:r>
            <a:r>
              <a:rPr lang="fr-BE"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'établissement </a:t>
            </a:r>
            <a:r>
              <a:rPr lang="fr-BE" sz="17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s'abstient </a:t>
            </a:r>
            <a:r>
              <a:rPr lang="fr-BE" sz="1700" b="1" dirty="0">
                <a:solidFill>
                  <a:srgbClr val="FF0000"/>
                </a:solidFill>
                <a:effectLst/>
                <a:latin typeface="Calibri" panose="020F0502020204030204" pitchFamily="34" charset="0"/>
                <a:ea typeface="Calibri" panose="020F0502020204030204" pitchFamily="34" charset="0"/>
              </a:rPr>
              <a:t>de toute mesure de contention, surveillance ou isolement</a:t>
            </a:r>
          </a:p>
          <a:p>
            <a:endParaRPr lang="fr-BE" sz="1500" dirty="0">
              <a:solidFill>
                <a:srgbClr val="000000"/>
              </a:solidFill>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
            </a:pPr>
            <a:r>
              <a:rPr lang="fr-BE" sz="1700" u="sng" dirty="0">
                <a:solidFill>
                  <a:srgbClr val="000000"/>
                </a:solidFill>
                <a:effectLst>
                  <a:outerShdw blurRad="38100" dist="38100" dir="2700000" algn="tl">
                    <a:srgbClr val="000000">
                      <a:alpha val="43137"/>
                    </a:srgbClr>
                  </a:outerShdw>
                </a:effectLst>
                <a:latin typeface="Calibri" panose="020F0502020204030204" pitchFamily="34" charset="0"/>
              </a:rPr>
              <a:t>Exceptions </a:t>
            </a:r>
            <a:r>
              <a:rPr lang="fr-BE" sz="1700" dirty="0">
                <a:solidFill>
                  <a:srgbClr val="000000"/>
                </a:solidFill>
                <a:latin typeface="Calibri" panose="020F0502020204030204" pitchFamily="34" charset="0"/>
              </a:rPr>
              <a:t>si conditions réunies : </a:t>
            </a:r>
          </a:p>
          <a:p>
            <a:endParaRPr lang="fr-BE" sz="1700" dirty="0">
              <a:solidFill>
                <a:srgbClr val="000000"/>
              </a:solidFill>
              <a:latin typeface="Calibri" panose="020F0502020204030204" pitchFamily="34" charset="0"/>
            </a:endParaRPr>
          </a:p>
          <a:p>
            <a:pPr marL="742950" lvl="1" indent="-285750">
              <a:lnSpc>
                <a:spcPct val="107000"/>
              </a:lnSpc>
              <a:buFont typeface="Wingdings" panose="05000000000000000000" pitchFamily="2" charset="2"/>
              <a:buChar char="ü"/>
            </a:pPr>
            <a:r>
              <a:rPr lang="fr-BE" sz="1700" dirty="0">
                <a:effectLst/>
                <a:latin typeface="Calibri" panose="020F0502020204030204" pitchFamily="34" charset="0"/>
                <a:ea typeface="Calibri" panose="020F0502020204030204" pitchFamily="34" charset="0"/>
                <a:cs typeface="Times New Roman" panose="02020603050405020304" pitchFamily="18" charset="0"/>
              </a:rPr>
              <a:t>Pour empêcher l'ainé ou autre personne de subir des lésions corporelles graves. </a:t>
            </a:r>
            <a:r>
              <a:rPr lang="fr-BE" sz="1700" dirty="0">
                <a:latin typeface="Calibri" panose="020F0502020204030204" pitchFamily="34" charset="0"/>
                <a:ea typeface="Calibri" panose="020F0502020204030204" pitchFamily="34" charset="0"/>
                <a:cs typeface="Times New Roman" panose="02020603050405020304" pitchFamily="18" charset="0"/>
              </a:rPr>
              <a:t>(</a:t>
            </a:r>
            <a:r>
              <a:rPr lang="fr-BE" sz="1700" dirty="0">
                <a:effectLst/>
                <a:latin typeface="Calibri" panose="020F0502020204030204" pitchFamily="34" charset="0"/>
                <a:ea typeface="Calibri" panose="020F0502020204030204" pitchFamily="34" charset="0"/>
                <a:cs typeface="Times New Roman" panose="02020603050405020304" pitchFamily="18" charset="0"/>
              </a:rPr>
              <a:t>médecin traitant informé dans les plus brefs délais)</a:t>
            </a:r>
          </a:p>
          <a:p>
            <a:pPr marL="742950" lvl="1" indent="-285750">
              <a:lnSpc>
                <a:spcPct val="107000"/>
              </a:lnSpc>
              <a:buFont typeface="Wingdings" panose="05000000000000000000" pitchFamily="2" charset="2"/>
              <a:buChar char="ü"/>
            </a:pPr>
            <a:r>
              <a:rPr lang="fr-BE" sz="1700" dirty="0">
                <a:effectLst/>
                <a:latin typeface="Calibri" panose="020F0502020204030204" pitchFamily="34" charset="0"/>
                <a:ea typeface="Calibri" panose="020F0502020204030204" pitchFamily="34" charset="0"/>
                <a:cs typeface="Times New Roman" panose="02020603050405020304" pitchFamily="18" charset="0"/>
              </a:rPr>
              <a:t>Intervenir en dernier recours, après épuisement de mesures alternatives </a:t>
            </a:r>
          </a:p>
          <a:p>
            <a:pPr marL="742950" lvl="1" indent="-285750">
              <a:lnSpc>
                <a:spcPct val="107000"/>
              </a:lnSpc>
              <a:buFont typeface="Wingdings" panose="05000000000000000000" pitchFamily="2" charset="2"/>
              <a:buChar char="ü"/>
            </a:pPr>
            <a:r>
              <a:rPr lang="fr-BE" sz="1700" dirty="0">
                <a:latin typeface="Calibri" panose="020F0502020204030204" pitchFamily="34" charset="0"/>
                <a:ea typeface="Calibri" panose="020F0502020204030204" pitchFamily="34" charset="0"/>
                <a:cs typeface="Times New Roman" panose="02020603050405020304" pitchFamily="18" charset="0"/>
              </a:rPr>
              <a:t>L’aî</a:t>
            </a:r>
            <a:r>
              <a:rPr lang="fr-BE" sz="1700" dirty="0">
                <a:effectLst/>
                <a:latin typeface="Calibri" panose="020F0502020204030204" pitchFamily="34" charset="0"/>
                <a:ea typeface="Calibri" panose="020F0502020204030204" pitchFamily="34" charset="0"/>
                <a:cs typeface="Times New Roman" panose="02020603050405020304" pitchFamily="18" charset="0"/>
              </a:rPr>
              <a:t>né doit être informé du motif, de l'objectif, des moyens et matériels utilisés, de la durée prévue et de la surveillance mise en place (= consentement éclairé). Si urgence, 48h au plus tard après l’intervention</a:t>
            </a:r>
          </a:p>
          <a:p>
            <a:pPr marL="742950" lvl="1" indent="-285750">
              <a:lnSpc>
                <a:spcPct val="107000"/>
              </a:lnSpc>
              <a:buFont typeface="Wingdings" panose="05000000000000000000" pitchFamily="2" charset="2"/>
              <a:buChar char="ü"/>
            </a:pPr>
            <a:r>
              <a:rPr lang="fr-BE" sz="1700" dirty="0">
                <a:latin typeface="Calibri" panose="020F0502020204030204" pitchFamily="34" charset="0"/>
                <a:ea typeface="Calibri" panose="020F0502020204030204" pitchFamily="34" charset="0"/>
                <a:cs typeface="Times New Roman" panose="02020603050405020304" pitchFamily="18" charset="0"/>
              </a:rPr>
              <a:t>P</a:t>
            </a:r>
            <a:r>
              <a:rPr lang="fr-BE" sz="1700" dirty="0">
                <a:effectLst/>
                <a:latin typeface="Calibri" panose="020F0502020204030204" pitchFamily="34" charset="0"/>
                <a:ea typeface="Calibri" panose="020F0502020204030204" pitchFamily="34" charset="0"/>
                <a:cs typeface="Times New Roman" panose="02020603050405020304" pitchFamily="18" charset="0"/>
              </a:rPr>
              <a:t>roportionnel au risque encouru, tient compte des besoins et risques liés à l'état de santé de l'ainé = évaluation individuelle, toujours limité dans le temps et évaluation écrite multidisciplinaire régulière </a:t>
            </a:r>
          </a:p>
          <a:p>
            <a:pPr marL="742950" lvl="1" indent="-285750">
              <a:buFont typeface="Wingdings" panose="05000000000000000000" pitchFamily="2" charset="2"/>
              <a:buChar char="ü"/>
            </a:pPr>
            <a:endParaRPr lang="fr-BE" dirty="0"/>
          </a:p>
        </p:txBody>
      </p:sp>
    </p:spTree>
    <p:extLst>
      <p:ext uri="{BB962C8B-B14F-4D97-AF65-F5344CB8AC3E}">
        <p14:creationId xmlns:p14="http://schemas.microsoft.com/office/powerpoint/2010/main" val="3452834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4265" y="5731704"/>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914740" y="1913069"/>
            <a:ext cx="7547858" cy="4036211"/>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1148063" y="1259215"/>
            <a:ext cx="7133868" cy="369332"/>
          </a:xfrm>
          <a:prstGeom prst="rect">
            <a:avLst/>
          </a:prstGeom>
          <a:noFill/>
        </p:spPr>
        <p:txBody>
          <a:bodyPr wrap="square">
            <a:spAutoFit/>
          </a:bodyPr>
          <a:lstStyle/>
          <a:p>
            <a:pPr algn="just"/>
            <a:r>
              <a:rPr lang="fr-BE" sz="1800" dirty="0">
                <a:latin typeface="Calibri" panose="020F0502020204030204" pitchFamily="34" charset="0"/>
                <a:cs typeface="Calibri" panose="020F0502020204030204" pitchFamily="34" charset="0"/>
              </a:rPr>
              <a:t>Restriction et modalités de l’application des </a:t>
            </a:r>
            <a:r>
              <a:rPr lang="fr-BE" sz="1800" b="1" dirty="0">
                <a:latin typeface="Calibri" panose="020F0502020204030204" pitchFamily="34" charset="0"/>
                <a:cs typeface="Calibri" panose="020F0502020204030204" pitchFamily="34" charset="0"/>
              </a:rPr>
              <a:t>mesures de contention (2) :</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941068" y="1959285"/>
            <a:ext cx="7547858" cy="4494051"/>
          </a:xfrm>
          <a:prstGeom prst="rect">
            <a:avLst/>
          </a:prstGeom>
          <a:noFill/>
        </p:spPr>
        <p:txBody>
          <a:bodyPr wrap="square">
            <a:spAutoFit/>
          </a:bodyPr>
          <a:lstStyle/>
          <a:p>
            <a:pPr marL="742950" lvl="1" indent="-285750">
              <a:lnSpc>
                <a:spcPct val="107000"/>
              </a:lnSpc>
              <a:buFont typeface="Wingdings" panose="05000000000000000000" pitchFamily="2" charset="2"/>
              <a:buChar char="ü"/>
            </a:pPr>
            <a:r>
              <a:rPr lang="fr-BE" sz="1750" dirty="0">
                <a:latin typeface="Calibri" panose="020F0502020204030204" pitchFamily="34" charset="0"/>
                <a:ea typeface="Calibri" panose="020F0502020204030204" pitchFamily="34" charset="0"/>
                <a:cs typeface="Times New Roman" panose="02020603050405020304" pitchFamily="18" charset="0"/>
              </a:rPr>
              <a:t>A</a:t>
            </a:r>
            <a:r>
              <a:rPr lang="fr-BE" sz="1750" dirty="0">
                <a:effectLst/>
                <a:latin typeface="Calibri" panose="020F0502020204030204" pitchFamily="34" charset="0"/>
                <a:ea typeface="Calibri" panose="020F0502020204030204" pitchFamily="34" charset="0"/>
                <a:cs typeface="Times New Roman" panose="02020603050405020304" pitchFamily="18" charset="0"/>
              </a:rPr>
              <a:t>pproprié aux besoins de l'ainé, garanties de sécurité et de confort. Si contention en position allongée, prévention des risques liés aux régurgitations et aux escarres </a:t>
            </a:r>
          </a:p>
          <a:p>
            <a:pPr marL="742950" lvl="1" indent="-285750">
              <a:lnSpc>
                <a:spcPct val="107000"/>
              </a:lnSpc>
              <a:buFont typeface="Wingdings" panose="05000000000000000000" pitchFamily="2" charset="2"/>
              <a:buChar char="ü"/>
            </a:pPr>
            <a:r>
              <a:rPr lang="fr-BE" sz="1750" dirty="0">
                <a:latin typeface="Calibri" panose="020F0502020204030204" pitchFamily="34" charset="0"/>
                <a:ea typeface="Calibri" panose="020F0502020204030204" pitchFamily="34" charset="0"/>
                <a:cs typeface="Times New Roman" panose="02020603050405020304" pitchFamily="18" charset="0"/>
              </a:rPr>
              <a:t>P</a:t>
            </a:r>
            <a:r>
              <a:rPr lang="fr-BE" sz="1750" dirty="0">
                <a:effectLst/>
                <a:latin typeface="Calibri" panose="020F0502020204030204" pitchFamily="34" charset="0"/>
                <a:ea typeface="Calibri" panose="020F0502020204030204" pitchFamily="34" charset="0"/>
                <a:cs typeface="Times New Roman" panose="02020603050405020304" pitchFamily="18" charset="0"/>
              </a:rPr>
              <a:t>réserver l'intimité et la dignité de l'ainé </a:t>
            </a:r>
          </a:p>
          <a:p>
            <a:pPr marL="742950" lvl="1" indent="-285750">
              <a:lnSpc>
                <a:spcPct val="107000"/>
              </a:lnSpc>
              <a:buFont typeface="Wingdings" panose="05000000000000000000" pitchFamily="2" charset="2"/>
              <a:buChar char="ü"/>
            </a:pPr>
            <a:r>
              <a:rPr lang="fr-BE" sz="1750" dirty="0">
                <a:effectLst/>
                <a:latin typeface="Calibri" panose="020F0502020204030204" pitchFamily="34" charset="0"/>
                <a:ea typeface="Calibri" panose="020F0502020204030204" pitchFamily="34" charset="0"/>
                <a:cs typeface="Times New Roman" panose="02020603050405020304" pitchFamily="18" charset="0"/>
              </a:rPr>
              <a:t>L'ainé est sollicité pour effectuer activités de la vie quotidienne et maintenir son état fonctionnel. La contention est levée aussi souvent que possible. </a:t>
            </a:r>
          </a:p>
          <a:p>
            <a:pPr lvl="1">
              <a:lnSpc>
                <a:spcPct val="107000"/>
              </a:lnSpc>
            </a:pPr>
            <a:endParaRPr lang="fr-BE" sz="175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fr-BE" sz="1750" dirty="0">
                <a:effectLst/>
                <a:latin typeface="Calibri" panose="020F0502020204030204" pitchFamily="34" charset="0"/>
                <a:ea typeface="Calibri" panose="020F0502020204030204" pitchFamily="34" charset="0"/>
                <a:cs typeface="Times New Roman" panose="02020603050405020304" pitchFamily="18" charset="0"/>
              </a:rPr>
              <a:t>Processus de décision, suivi et arrêt dans le </a:t>
            </a:r>
            <a:r>
              <a:rPr lang="fr-BE" sz="1750" b="1" dirty="0">
                <a:effectLst/>
                <a:latin typeface="Calibri" panose="020F0502020204030204" pitchFamily="34" charset="0"/>
                <a:ea typeface="Calibri" panose="020F0502020204030204" pitchFamily="34" charset="0"/>
                <a:cs typeface="Times New Roman" panose="02020603050405020304" pitchFamily="18" charset="0"/>
              </a:rPr>
              <a:t>dossier individuel de soins</a:t>
            </a:r>
          </a:p>
          <a:p>
            <a:pPr marL="285750" lvl="0" indent="-285750">
              <a:lnSpc>
                <a:spcPct val="107000"/>
              </a:lnSpc>
              <a:buFont typeface="Wingdings" panose="05000000000000000000" pitchFamily="2" charset="2"/>
              <a:buChar char="§"/>
            </a:pPr>
            <a:endParaRPr lang="fr-BE" sz="500" b="1"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fr-BE" sz="1750" dirty="0">
                <a:effectLst/>
                <a:latin typeface="Calibri" panose="020F0502020204030204" pitchFamily="34" charset="0"/>
                <a:ea typeface="Calibri" panose="020F0502020204030204" pitchFamily="34" charset="0"/>
                <a:cs typeface="Times New Roman" panose="02020603050405020304" pitchFamily="18" charset="0"/>
              </a:rPr>
              <a:t>Si </a:t>
            </a:r>
            <a:r>
              <a:rPr lang="fr-BE" sz="1750" b="1" dirty="0">
                <a:effectLst/>
                <a:latin typeface="Calibri" panose="020F0502020204030204" pitchFamily="34" charset="0"/>
                <a:ea typeface="Calibri" panose="020F0502020204030204" pitchFamily="34" charset="0"/>
                <a:cs typeface="Times New Roman" panose="02020603050405020304" pitchFamily="18" charset="0"/>
              </a:rPr>
              <a:t>danger imminent </a:t>
            </a:r>
            <a:r>
              <a:rPr lang="fr-BE" sz="1750" dirty="0">
                <a:effectLst/>
                <a:latin typeface="Calibri" panose="020F0502020204030204" pitchFamily="34" charset="0"/>
                <a:ea typeface="Calibri" panose="020F0502020204030204" pitchFamily="34" charset="0"/>
                <a:cs typeface="Times New Roman" panose="02020603050405020304" pitchFamily="18" charset="0"/>
              </a:rPr>
              <a:t>:  décision peut être prise par </a:t>
            </a:r>
            <a:r>
              <a:rPr lang="fr-BE" sz="1750" u="sng" dirty="0">
                <a:effectLst/>
                <a:latin typeface="Calibri" panose="020F0502020204030204" pitchFamily="34" charset="0"/>
                <a:ea typeface="Calibri" panose="020F0502020204030204" pitchFamily="34" charset="0"/>
                <a:cs typeface="Times New Roman" panose="02020603050405020304" pitchFamily="18" charset="0"/>
              </a:rPr>
              <a:t>un infirmier </a:t>
            </a:r>
            <a:r>
              <a:rPr lang="fr-BE" sz="1750" dirty="0">
                <a:effectLst/>
                <a:latin typeface="Calibri" panose="020F0502020204030204" pitchFamily="34" charset="0"/>
                <a:ea typeface="Calibri" panose="020F0502020204030204" pitchFamily="34" charset="0"/>
                <a:cs typeface="Times New Roman" panose="02020603050405020304" pitchFamily="18" charset="0"/>
              </a:rPr>
              <a:t>si le médecin traitant est prévenu et une équipe multidisciplinaire est programmée endéans les 24h (réévaluation). Le personnel qui a pris la décision est responsable de sa mise en œuvre.</a:t>
            </a:r>
          </a:p>
          <a:p>
            <a:pPr marL="285750" indent="-285750">
              <a:lnSpc>
                <a:spcPct val="107000"/>
              </a:lnSpc>
              <a:buFont typeface="Wingdings" panose="05000000000000000000" pitchFamily="2" charset="2"/>
              <a:buChar char="§"/>
            </a:pPr>
            <a:endParaRPr lang="fr-BE"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ü"/>
            </a:pPr>
            <a:endParaRPr lang="fr-BE" dirty="0"/>
          </a:p>
        </p:txBody>
      </p:sp>
    </p:spTree>
    <p:extLst>
      <p:ext uri="{BB962C8B-B14F-4D97-AF65-F5344CB8AC3E}">
        <p14:creationId xmlns:p14="http://schemas.microsoft.com/office/powerpoint/2010/main" val="210721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3C557-6339-4974-BE64-FE0A9395A219}"/>
              </a:ext>
            </a:extLst>
          </p:cNvPr>
          <p:cNvSpPr>
            <a:spLocks noGrp="1"/>
          </p:cNvSpPr>
          <p:nvPr>
            <p:ph type="ctrTitle"/>
          </p:nvPr>
        </p:nvSpPr>
        <p:spPr>
          <a:xfrm>
            <a:off x="971600" y="476672"/>
            <a:ext cx="5105400" cy="1097950"/>
          </a:xfrm>
        </p:spPr>
        <p:txBody>
          <a:bodyPr/>
          <a:lstStyle/>
          <a:p>
            <a:r>
              <a:rPr lang="fr-BE" sz="3600" b="1" dirty="0"/>
              <a:t>Ordre du jour </a:t>
            </a:r>
          </a:p>
        </p:txBody>
      </p:sp>
      <p:sp>
        <p:nvSpPr>
          <p:cNvPr id="5" name="ZoneTexte 4">
            <a:extLst>
              <a:ext uri="{FF2B5EF4-FFF2-40B4-BE49-F238E27FC236}">
                <a16:creationId xmlns:a16="http://schemas.microsoft.com/office/drawing/2014/main" id="{A72E2CA7-9288-43C5-835A-D4F7B2E32E65}"/>
              </a:ext>
            </a:extLst>
          </p:cNvPr>
          <p:cNvSpPr txBox="1"/>
          <p:nvPr/>
        </p:nvSpPr>
        <p:spPr>
          <a:xfrm>
            <a:off x="897298" y="1365153"/>
            <a:ext cx="8146163" cy="3908762"/>
          </a:xfrm>
          <a:prstGeom prst="rect">
            <a:avLst/>
          </a:prstGeom>
          <a:noFill/>
        </p:spPr>
        <p:txBody>
          <a:bodyPr wrap="square" rtlCol="0">
            <a:spAutoFit/>
          </a:bodyPr>
          <a:lstStyle/>
          <a:p>
            <a:pPr marL="342900" indent="-342900">
              <a:buFont typeface="+mj-lt"/>
              <a:buAutoNum type="arabicPeriod"/>
            </a:pPr>
            <a:endParaRPr lang="fr-BE" sz="2400" u="sng" dirty="0">
              <a:solidFill>
                <a:schemeClr val="bg1"/>
              </a:solidFill>
            </a:endParaRPr>
          </a:p>
          <a:p>
            <a:endParaRPr lang="fr-BE" sz="2400" dirty="0">
              <a:solidFill>
                <a:schemeClr val="bg1"/>
              </a:solidFill>
            </a:endParaRPr>
          </a:p>
          <a:p>
            <a:pPr marL="342900" indent="-342900">
              <a:buFont typeface="+mj-lt"/>
              <a:buAutoNum type="arabicPeriod"/>
            </a:pPr>
            <a:r>
              <a:rPr lang="fr-BE" sz="2400" dirty="0">
                <a:solidFill>
                  <a:schemeClr val="bg1"/>
                </a:solidFill>
              </a:rPr>
              <a:t>La réforme des normes d’agrément </a:t>
            </a:r>
            <a:r>
              <a:rPr lang="fr-BE" sz="2000" i="1" dirty="0">
                <a:solidFill>
                  <a:schemeClr val="bg1"/>
                </a:solidFill>
              </a:rPr>
              <a:t>(Iriscare)</a:t>
            </a:r>
          </a:p>
          <a:p>
            <a:pPr marL="342900" indent="-342900">
              <a:buFont typeface="+mj-lt"/>
              <a:buAutoNum type="arabicPeriod"/>
            </a:pPr>
            <a:endParaRPr lang="fr-BE" sz="2000" i="1" dirty="0">
              <a:solidFill>
                <a:schemeClr val="bg1"/>
              </a:solidFill>
            </a:endParaRPr>
          </a:p>
          <a:p>
            <a:pPr marL="342900" indent="-342900">
              <a:buFont typeface="+mj-lt"/>
              <a:buAutoNum type="arabicPeriod"/>
            </a:pPr>
            <a:r>
              <a:rPr lang="fr-BE" sz="2400" dirty="0">
                <a:solidFill>
                  <a:schemeClr val="bg1"/>
                </a:solidFill>
              </a:rPr>
              <a:t>Questions et réponses</a:t>
            </a:r>
          </a:p>
          <a:p>
            <a:pPr marL="342900" indent="-342900">
              <a:buFont typeface="+mj-lt"/>
              <a:buAutoNum type="arabicPeriod"/>
            </a:pPr>
            <a:endParaRPr lang="fr-BE" sz="2400" dirty="0">
              <a:solidFill>
                <a:schemeClr val="bg1"/>
              </a:solidFill>
            </a:endParaRPr>
          </a:p>
          <a:p>
            <a:pPr marL="342900" indent="-342900">
              <a:buFont typeface="+mj-lt"/>
              <a:buAutoNum type="arabicPeriod"/>
            </a:pPr>
            <a:r>
              <a:rPr lang="fr-BE" sz="2400" dirty="0">
                <a:solidFill>
                  <a:schemeClr val="bg1"/>
                </a:solidFill>
              </a:rPr>
              <a:t>Soutien au changement de culture  </a:t>
            </a:r>
          </a:p>
          <a:p>
            <a:r>
              <a:rPr lang="fr-BE" sz="2400" dirty="0">
                <a:solidFill>
                  <a:schemeClr val="bg1"/>
                </a:solidFill>
              </a:rPr>
              <a:t>des MR-S </a:t>
            </a:r>
            <a:r>
              <a:rPr lang="fr-BE" sz="2000" i="1" dirty="0">
                <a:solidFill>
                  <a:schemeClr val="bg1"/>
                </a:solidFill>
              </a:rPr>
              <a:t>(Fondation Roi Baudouin) </a:t>
            </a:r>
          </a:p>
          <a:p>
            <a:endParaRPr lang="fr-BE" sz="2400" dirty="0">
              <a:solidFill>
                <a:schemeClr val="bg1"/>
              </a:solidFill>
            </a:endParaRPr>
          </a:p>
          <a:p>
            <a:br>
              <a:rPr lang="fr-BE" dirty="0">
                <a:solidFill>
                  <a:schemeClr val="bg1"/>
                </a:solidFill>
              </a:rPr>
            </a:br>
            <a:endParaRPr lang="fr-BE" dirty="0">
              <a:solidFill>
                <a:schemeClr val="bg1">
                  <a:lumMod val="50000"/>
                </a:schemeClr>
              </a:solidFill>
            </a:endParaRPr>
          </a:p>
        </p:txBody>
      </p:sp>
      <p:pic>
        <p:nvPicPr>
          <p:cNvPr id="8" name="Afbeelding 5">
            <a:extLst>
              <a:ext uri="{FF2B5EF4-FFF2-40B4-BE49-F238E27FC236}">
                <a16:creationId xmlns:a16="http://schemas.microsoft.com/office/drawing/2014/main" id="{EC1347A8-44F9-4E1A-8F7A-5D3A8DDD41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1810" y="5373216"/>
            <a:ext cx="842638" cy="757235"/>
          </a:xfrm>
          <a:prstGeom prst="rect">
            <a:avLst/>
          </a:prstGeom>
        </p:spPr>
      </p:pic>
      <p:pic>
        <p:nvPicPr>
          <p:cNvPr id="10" name="Graphique 9" descr="Geste de maintien avec un remplissage uni">
            <a:extLst>
              <a:ext uri="{FF2B5EF4-FFF2-40B4-BE49-F238E27FC236}">
                <a16:creationId xmlns:a16="http://schemas.microsoft.com/office/drawing/2014/main" id="{C092A439-572B-4D99-BD6E-63B9EC8F1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4248" y="2564904"/>
            <a:ext cx="1440160" cy="1440160"/>
          </a:xfrm>
          <a:prstGeom prst="rect">
            <a:avLst/>
          </a:prstGeom>
        </p:spPr>
      </p:pic>
    </p:spTree>
    <p:extLst>
      <p:ext uri="{BB962C8B-B14F-4D97-AF65-F5344CB8AC3E}">
        <p14:creationId xmlns:p14="http://schemas.microsoft.com/office/powerpoint/2010/main" val="3723946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58609"/>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AC249E58-C82B-49D2-B1FF-95EB54411CBD}"/>
              </a:ext>
            </a:extLst>
          </p:cNvPr>
          <p:cNvSpPr txBox="1"/>
          <p:nvPr/>
        </p:nvSpPr>
        <p:spPr>
          <a:xfrm>
            <a:off x="595219" y="1628800"/>
            <a:ext cx="5579085" cy="3300455"/>
          </a:xfrm>
          <a:prstGeom prst="rect">
            <a:avLst/>
          </a:prstGeom>
          <a:noFill/>
        </p:spPr>
        <p:txBody>
          <a:bodyPr wrap="square">
            <a:spAutoFit/>
          </a:bodyPr>
          <a:lstStyle/>
          <a:p>
            <a:pPr marL="0" indent="0" algn="just">
              <a:buNone/>
            </a:pPr>
            <a:r>
              <a:rPr lang="fr-BE" b="1" dirty="0">
                <a:latin typeface="Calibri" panose="020F0502020204030204" pitchFamily="34" charset="0"/>
                <a:cs typeface="Calibri" panose="020F0502020204030204" pitchFamily="34" charset="0"/>
              </a:rPr>
              <a:t>Médicaments </a:t>
            </a:r>
            <a:r>
              <a:rPr lang="fr-BE" b="1" dirty="0">
                <a:solidFill>
                  <a:srgbClr val="00B050"/>
                </a:solidFill>
                <a:latin typeface="Calibri" panose="020F0502020204030204" pitchFamily="34" charset="0"/>
                <a:cs typeface="Calibri" panose="020F0502020204030204" pitchFamily="34" charset="0"/>
              </a:rPr>
              <a:t>(NEW)</a:t>
            </a:r>
          </a:p>
          <a:p>
            <a:pPr marL="0" indent="0" algn="just">
              <a:buNone/>
            </a:pPr>
            <a:endParaRPr lang="fr-BE" b="1" dirty="0">
              <a:latin typeface="Calibri" panose="020F0502020204030204" pitchFamily="34" charset="0"/>
              <a:cs typeface="Calibri" panose="020F0502020204030204" pitchFamily="34" charset="0"/>
            </a:endParaRPr>
          </a:p>
          <a:p>
            <a:pPr marL="742950" lvl="1" indent="-285750" algn="just">
              <a:lnSpc>
                <a:spcPct val="107000"/>
              </a:lnSpc>
              <a:buFont typeface="Wingdings" panose="05000000000000000000" pitchFamily="2" charset="2"/>
              <a:buChar char="§"/>
            </a:pP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D</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istribués et administrés sous la responsabilité d'un membre du personnel habilité (avant : uniquement praticien de l’art infirmier)</a:t>
            </a:r>
          </a:p>
          <a:p>
            <a:pPr marL="742950" lvl="1" indent="-285750" algn="just">
              <a:lnSpc>
                <a:spcPct val="107000"/>
              </a:lnSpc>
              <a:buFont typeface="Wingdings" panose="05000000000000000000" pitchFamily="2" charset="2"/>
              <a:buChar char="§"/>
            </a:pP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dentifiables tout au long du processus de conservation et d'administration</a:t>
            </a:r>
          </a:p>
          <a:p>
            <a:pPr marL="742950" lvl="1" indent="-285750" algn="just">
              <a:lnSpc>
                <a:spcPct val="107000"/>
              </a:lnSpc>
              <a:buFont typeface="Wingdings" panose="05000000000000000000" pitchFamily="2" charset="2"/>
              <a:buChar char="§"/>
            </a:pP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Sous forme liquide : préparés extemporanément </a:t>
            </a:r>
            <a:endParaRPr lang="fr-BE"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Wingdings" panose="05000000000000000000" pitchFamily="2" charset="2"/>
              <a:buChar char="§"/>
            </a:pP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Conservation : disposer d'un frigo dédié uniquement à la conservation des médicaments et produits de santé.</a:t>
            </a:r>
            <a:endParaRPr lang="fr-B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595219" y="1484784"/>
            <a:ext cx="5786387" cy="375457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2DB01379-A1E9-4B70-8A21-1FC22D84B4A8}"/>
              </a:ext>
            </a:extLst>
          </p:cNvPr>
          <p:cNvSpPr txBox="1"/>
          <p:nvPr/>
        </p:nvSpPr>
        <p:spPr>
          <a:xfrm>
            <a:off x="1331640" y="5589240"/>
            <a:ext cx="6223906" cy="369332"/>
          </a:xfrm>
          <a:prstGeom prst="rect">
            <a:avLst/>
          </a:prstGeom>
          <a:noFill/>
        </p:spPr>
        <p:txBody>
          <a:bodyPr wrap="square">
            <a:spAutoFit/>
          </a:bodyPr>
          <a:lstStyle/>
          <a:p>
            <a:pPr algn="just"/>
            <a:r>
              <a:rPr lang="fr-BE" sz="1800" dirty="0">
                <a:latin typeface="Calibri" panose="020F0502020204030204" pitchFamily="34" charset="0"/>
                <a:ea typeface="Times New Roman" panose="02020603050405020304" pitchFamily="18" charset="0"/>
                <a:cs typeface="Calibri" panose="020F0502020204030204" pitchFamily="34" charset="0"/>
              </a:rPr>
              <a:t>+ Stock stratégique de protection individuelle et capteur de CO2</a:t>
            </a:r>
          </a:p>
        </p:txBody>
      </p:sp>
      <p:pic>
        <p:nvPicPr>
          <p:cNvPr id="5" name="Image 4" descr="Gros plan sur des boîtes de pilules non-ouvertes">
            <a:extLst>
              <a:ext uri="{FF2B5EF4-FFF2-40B4-BE49-F238E27FC236}">
                <a16:creationId xmlns:a16="http://schemas.microsoft.com/office/drawing/2014/main" id="{D0A83BE9-AC28-4A3F-9E76-56DE0BE1D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2636912"/>
            <a:ext cx="2235790" cy="1470512"/>
          </a:xfrm>
          <a:prstGeom prst="rect">
            <a:avLst/>
          </a:prstGeom>
        </p:spPr>
      </p:pic>
    </p:spTree>
    <p:extLst>
      <p:ext uri="{BB962C8B-B14F-4D97-AF65-F5344CB8AC3E}">
        <p14:creationId xmlns:p14="http://schemas.microsoft.com/office/powerpoint/2010/main" val="3428956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915816" y="1435035"/>
            <a:ext cx="5538004" cy="432369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2915816" y="1615010"/>
            <a:ext cx="5538004" cy="4196296"/>
          </a:xfrm>
        </p:spPr>
        <p:txBody>
          <a:bodyPr>
            <a:normAutofit fontScale="92500" lnSpcReduction="20000"/>
          </a:bodyPr>
          <a:lstStyle/>
          <a:p>
            <a:pPr>
              <a:lnSpc>
                <a:spcPct val="107000"/>
              </a:lnSpc>
              <a:spcAft>
                <a:spcPts val="800"/>
              </a:spcAft>
              <a:buFont typeface="Wingdings" panose="05000000000000000000" pitchFamily="2" charset="2"/>
              <a:buChar char="§"/>
            </a:pPr>
            <a:r>
              <a:rPr lang="fr-BE" sz="1800" dirty="0">
                <a:latin typeface="DejaVuSans"/>
                <a:ea typeface="Calibri" panose="020F0502020204030204" pitchFamily="34" charset="0"/>
                <a:cs typeface="DejaVuSans"/>
              </a:rPr>
              <a:t>D</a:t>
            </a:r>
            <a:r>
              <a:rPr lang="fr-BE" sz="1800" dirty="0">
                <a:effectLst/>
                <a:latin typeface="DejaVuSans"/>
                <a:ea typeface="Calibri" panose="020F0502020204030204" pitchFamily="34" charset="0"/>
                <a:cs typeface="DejaVuSans"/>
              </a:rPr>
              <a:t>éveloppe une </a:t>
            </a:r>
            <a:r>
              <a:rPr lang="fr-BE" sz="1800" b="1" dirty="0">
                <a:effectLst/>
                <a:latin typeface="DejaVuSans"/>
                <a:ea typeface="Calibri" panose="020F0502020204030204" pitchFamily="34" charset="0"/>
                <a:cs typeface="DejaVuSans"/>
              </a:rPr>
              <a:t>culture des soins palliatifs</a:t>
            </a:r>
            <a:r>
              <a:rPr lang="fr-BE" sz="1800" dirty="0">
                <a:effectLst/>
                <a:latin typeface="DejaVuSans"/>
                <a:ea typeface="Calibri" panose="020F0502020204030204" pitchFamily="34" charset="0"/>
                <a:cs typeface="DejaVuSans"/>
              </a:rPr>
              <a:t> et sensibilise le personnel </a:t>
            </a:r>
          </a:p>
          <a:p>
            <a:pPr>
              <a:lnSpc>
                <a:spcPct val="107000"/>
              </a:lnSpc>
              <a:spcAft>
                <a:spcPts val="800"/>
              </a:spcAft>
              <a:buFont typeface="Wingdings" panose="05000000000000000000" pitchFamily="2" charset="2"/>
              <a:buChar char="§"/>
            </a:pPr>
            <a:r>
              <a:rPr lang="fr-BE" sz="1800" b="1" dirty="0">
                <a:latin typeface="DejaVuSans"/>
                <a:ea typeface="Calibri" panose="020F0502020204030204" pitchFamily="34" charset="0"/>
                <a:cs typeface="DejaVuSans"/>
              </a:rPr>
              <a:t>F</a:t>
            </a:r>
            <a:r>
              <a:rPr lang="fr-BE" sz="1800" b="1" dirty="0">
                <a:effectLst/>
                <a:latin typeface="DejaVuSans"/>
                <a:ea typeface="Calibri" panose="020F0502020204030204" pitchFamily="34" charset="0"/>
                <a:cs typeface="DejaVuSans"/>
              </a:rPr>
              <a:t>ormule des avis </a:t>
            </a:r>
            <a:r>
              <a:rPr lang="fr-BE" sz="1800" dirty="0">
                <a:effectLst/>
                <a:latin typeface="DejaVuSans"/>
                <a:ea typeface="Calibri" panose="020F0502020204030204" pitchFamily="34" charset="0"/>
                <a:cs typeface="DejaVuSans"/>
              </a:rPr>
              <a:t>en matière de soins palliatifs au personnel infirmier, aides-soignants, personnel paramédical, de réactivation et kinésithérapeute</a:t>
            </a:r>
          </a:p>
          <a:p>
            <a:pPr>
              <a:lnSpc>
                <a:spcPct val="107000"/>
              </a:lnSpc>
              <a:spcAft>
                <a:spcPts val="800"/>
              </a:spcAft>
              <a:buFont typeface="Wingdings" panose="05000000000000000000" pitchFamily="2" charset="2"/>
              <a:buChar char="§"/>
            </a:pPr>
            <a:r>
              <a:rPr lang="fr-BE" sz="1800" b="1" dirty="0">
                <a:latin typeface="DejaVuSans"/>
                <a:ea typeface="Calibri" panose="020F0502020204030204" pitchFamily="34" charset="0"/>
                <a:cs typeface="DejaVuSans"/>
              </a:rPr>
              <a:t>Met à jo</a:t>
            </a:r>
            <a:r>
              <a:rPr lang="fr-BE" sz="1800" b="1" dirty="0">
                <a:effectLst/>
                <a:latin typeface="DejaVuSans"/>
                <a:ea typeface="Calibri" panose="020F0502020204030204" pitchFamily="34" charset="0"/>
                <a:cs typeface="DejaVuSans"/>
              </a:rPr>
              <a:t>ur </a:t>
            </a:r>
            <a:r>
              <a:rPr lang="fr-BE" sz="1800" b="1" dirty="0">
                <a:latin typeface="DejaVuSans"/>
                <a:ea typeface="Calibri" panose="020F0502020204030204" pitchFamily="34" charset="0"/>
                <a:cs typeface="DejaVuSans"/>
              </a:rPr>
              <a:t>l</a:t>
            </a:r>
            <a:r>
              <a:rPr lang="fr-BE" sz="1800" b="1" dirty="0">
                <a:effectLst/>
                <a:latin typeface="DejaVuSans"/>
                <a:ea typeface="Calibri" panose="020F0502020204030204" pitchFamily="34" charset="0"/>
                <a:cs typeface="DejaVuSans"/>
              </a:rPr>
              <a:t>es connaissances </a:t>
            </a:r>
            <a:r>
              <a:rPr lang="fr-BE" sz="1800" dirty="0">
                <a:effectLst/>
                <a:latin typeface="DejaVuSans"/>
                <a:ea typeface="Calibri" panose="020F0502020204030204" pitchFamily="34" charset="0"/>
                <a:cs typeface="DejaVuSans"/>
              </a:rPr>
              <a:t>des membres du personnel en matière de soins palliatifs</a:t>
            </a:r>
          </a:p>
          <a:p>
            <a:pPr>
              <a:lnSpc>
                <a:spcPct val="107000"/>
              </a:lnSpc>
              <a:spcAft>
                <a:spcPts val="800"/>
              </a:spcAft>
              <a:buFont typeface="Wingdings" panose="05000000000000000000" pitchFamily="2" charset="2"/>
              <a:buChar char="§"/>
            </a:pPr>
            <a:r>
              <a:rPr lang="fr-BE" sz="1800" b="1" dirty="0">
                <a:latin typeface="DejaVuSans"/>
                <a:ea typeface="Calibri" panose="020F0502020204030204" pitchFamily="34" charset="0"/>
                <a:cs typeface="DejaVuSans"/>
              </a:rPr>
              <a:t>Est chargé </a:t>
            </a:r>
            <a:r>
              <a:rPr lang="fr-BE" sz="1800" b="1" dirty="0">
                <a:effectLst/>
                <a:latin typeface="DejaVuSans"/>
                <a:ea typeface="Calibri" panose="020F0502020204030204" pitchFamily="34" charset="0"/>
                <a:cs typeface="DejaVuSans"/>
              </a:rPr>
              <a:t>du respect de la législation</a:t>
            </a:r>
            <a:r>
              <a:rPr lang="fr-BE" sz="1800" dirty="0">
                <a:effectLst/>
                <a:latin typeface="DejaVuSans"/>
                <a:ea typeface="Calibri" panose="020F0502020204030204" pitchFamily="34" charset="0"/>
                <a:cs typeface="DejaVuSans"/>
              </a:rPr>
              <a:t> en matière d'euthanasie et de soins palliatifs, ainsi que du respect des </a:t>
            </a:r>
            <a:r>
              <a:rPr lang="fr-BE" sz="1800" u="sng" dirty="0">
                <a:effectLst/>
                <a:latin typeface="DejaVuSans"/>
                <a:ea typeface="Calibri" panose="020F0502020204030204" pitchFamily="34" charset="0"/>
                <a:cs typeface="DejaVuSans"/>
              </a:rPr>
              <a:t>volontés de l’habitant </a:t>
            </a:r>
            <a:r>
              <a:rPr lang="fr-BE" sz="1800" dirty="0">
                <a:effectLst/>
                <a:latin typeface="DejaVuSans"/>
                <a:ea typeface="Calibri" panose="020F0502020204030204" pitchFamily="34" charset="0"/>
                <a:cs typeface="DejaVuSans"/>
              </a:rPr>
              <a:t>concernant sa fin de vie et/ou de sa déclaration anticipée en matière d'</a:t>
            </a:r>
            <a:r>
              <a:rPr lang="fr-BE" sz="1800" u="sng" dirty="0">
                <a:effectLst/>
                <a:latin typeface="DejaVuSans"/>
                <a:ea typeface="Calibri" panose="020F0502020204030204" pitchFamily="34" charset="0"/>
                <a:cs typeface="DejaVuSans"/>
              </a:rPr>
              <a:t>euthanasie</a:t>
            </a:r>
            <a:r>
              <a:rPr lang="fr-BE" sz="1800" dirty="0">
                <a:effectLst/>
                <a:latin typeface="DejaVuSans"/>
                <a:ea typeface="Calibri" panose="020F0502020204030204" pitchFamily="34" charset="0"/>
                <a:cs typeface="DejaVuSans"/>
              </a:rPr>
              <a:t>.</a:t>
            </a:r>
          </a:p>
          <a:p>
            <a:pPr>
              <a:lnSpc>
                <a:spcPct val="107000"/>
              </a:lnSpc>
              <a:spcAft>
                <a:spcPts val="800"/>
              </a:spcAft>
              <a:buFont typeface="Wingdings" panose="05000000000000000000" pitchFamily="2" charset="2"/>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MR : </a:t>
            </a:r>
            <a:r>
              <a:rPr lang="fr-BE" sz="1800" dirty="0">
                <a:latin typeface="Calibri" panose="020F0502020204030204" pitchFamily="34" charset="0"/>
                <a:ea typeface="Calibri" panose="020F0502020204030204" pitchFamily="34" charset="0"/>
                <a:cs typeface="Times New Roman" panose="02020603050405020304" pitchFamily="18" charset="0"/>
              </a:rPr>
              <a:t>i</a:t>
            </a:r>
            <a:r>
              <a:rPr lang="fr-BE" sz="1800" dirty="0">
                <a:effectLst/>
                <a:latin typeface="Calibri" panose="020F0502020204030204" pitchFamily="34" charset="0"/>
                <a:ea typeface="Calibri" panose="020F0502020204030204" pitchFamily="34" charset="0"/>
                <a:cs typeface="Times New Roman" panose="02020603050405020304" pitchFamily="18" charset="0"/>
              </a:rPr>
              <a:t>nfirmier </a:t>
            </a:r>
            <a:r>
              <a:rPr lang="fr-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(nouveau) </a:t>
            </a:r>
            <a:r>
              <a:rPr lang="fr-BE" sz="1800" dirty="0">
                <a:effectLst/>
                <a:latin typeface="Calibri" panose="020F0502020204030204" pitchFamily="34" charset="0"/>
                <a:ea typeface="Calibri" panose="020F0502020204030204" pitchFamily="34" charset="0"/>
                <a:cs typeface="Times New Roman" panose="02020603050405020304" pitchFamily="18" charset="0"/>
              </a:rPr>
              <a:t>ou membre de personnel qualifié /</a:t>
            </a:r>
            <a:r>
              <a:rPr lang="fr-BE" sz="1800" dirty="0">
                <a:effectLst/>
                <a:latin typeface="DejaVuSans"/>
                <a:ea typeface="Calibri" panose="020F0502020204030204" pitchFamily="34" charset="0"/>
                <a:cs typeface="DejaVuSans"/>
              </a:rPr>
              <a:t>MRS : infi</a:t>
            </a:r>
            <a:r>
              <a:rPr lang="fr-BE" sz="1800" dirty="0">
                <a:latin typeface="DejaVuSans"/>
                <a:ea typeface="Calibri" panose="020F0502020204030204" pitchFamily="34" charset="0"/>
                <a:cs typeface="DejaVuSans"/>
              </a:rPr>
              <a:t>rmier en </a:t>
            </a:r>
            <a:r>
              <a:rPr lang="fr-BE" sz="1800" dirty="0">
                <a:effectLst/>
                <a:latin typeface="DejaVuSans"/>
                <a:ea typeface="Calibri" panose="020F0502020204030204" pitchFamily="34" charset="0"/>
                <a:cs typeface="DejaVuSans"/>
              </a:rPr>
              <a:t>chef </a:t>
            </a:r>
            <a:r>
              <a:rPr lang="fr-BE" sz="1800" b="1" dirty="0">
                <a:solidFill>
                  <a:srgbClr val="00B050"/>
                </a:solidFill>
                <a:effectLst/>
                <a:latin typeface="DejaVuSans"/>
                <a:ea typeface="Calibri" panose="020F0502020204030204" pitchFamily="34" charset="0"/>
                <a:cs typeface="DejaVuSans"/>
              </a:rPr>
              <a:t>et  MCC</a:t>
            </a:r>
            <a:endParaRPr lang="fr-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1.8. </a:t>
            </a:r>
            <a:r>
              <a:rPr lang="fr-BE" sz="2400" dirty="0">
                <a:latin typeface="Calibri" panose="020F0502020204030204" pitchFamily="34" charset="0"/>
                <a:ea typeface="Calibri" panose="020F0502020204030204" pitchFamily="34" charset="0"/>
                <a:cs typeface="Times New Roman" panose="02020603050405020304" pitchFamily="18" charset="0"/>
              </a:rPr>
              <a:t>Ouvrir les établissements à la vie locale &amp; aux organismes externes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2" name="ZoneTexte 1">
            <a:extLst>
              <a:ext uri="{FF2B5EF4-FFF2-40B4-BE49-F238E27FC236}">
                <a16:creationId xmlns:a16="http://schemas.microsoft.com/office/drawing/2014/main" id="{A6ECA781-9C28-4CDA-B4A6-33AEEF233BA7}"/>
              </a:ext>
            </a:extLst>
          </p:cNvPr>
          <p:cNvSpPr txBox="1"/>
          <p:nvPr/>
        </p:nvSpPr>
        <p:spPr>
          <a:xfrm>
            <a:off x="369362" y="1522319"/>
            <a:ext cx="2232248" cy="1663597"/>
          </a:xfrm>
          <a:prstGeom prst="rect">
            <a:avLst/>
          </a:prstGeom>
          <a:noFill/>
        </p:spPr>
        <p:txBody>
          <a:bodyPr wrap="square" rtlCol="0">
            <a:spAutoFit/>
          </a:bodyPr>
          <a:lstStyle/>
          <a:p>
            <a:pPr marL="0" indent="0">
              <a:lnSpc>
                <a:spcPct val="107000"/>
              </a:lnSpc>
              <a:spcAft>
                <a:spcPts val="800"/>
              </a:spcAft>
              <a:buNone/>
            </a:pPr>
            <a:r>
              <a:rPr lang="fr-BE" sz="1800" b="1" dirty="0">
                <a:effectLst/>
                <a:latin typeface="Calibri" panose="020F0502020204030204" pitchFamily="34" charset="0"/>
                <a:ea typeface="Calibri" panose="020F0502020204030204" pitchFamily="34" charset="0"/>
                <a:cs typeface="Times New Roman" panose="02020603050405020304" pitchFamily="18" charset="0"/>
              </a:rPr>
              <a:t>Chargé des soins palliatifs et de l’accompagnement à la fin de vie : </a:t>
            </a:r>
          </a:p>
          <a:p>
            <a:pPr marL="0" indent="0">
              <a:lnSpc>
                <a:spcPct val="107000"/>
              </a:lnSpc>
              <a:spcAft>
                <a:spcPts val="800"/>
              </a:spcAft>
              <a:buNone/>
            </a:pPr>
            <a:r>
              <a:rPr lang="fr-BE"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E</a:t>
            </a:r>
            <a:r>
              <a:rPr lang="fr-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tendu aux MR </a:t>
            </a:r>
          </a:p>
        </p:txBody>
      </p:sp>
    </p:spTree>
    <p:extLst>
      <p:ext uri="{BB962C8B-B14F-4D97-AF65-F5344CB8AC3E}">
        <p14:creationId xmlns:p14="http://schemas.microsoft.com/office/powerpoint/2010/main" val="3931577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059833" y="1408192"/>
            <a:ext cx="5620966" cy="454108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204835" y="1565331"/>
            <a:ext cx="2710981" cy="106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BE" sz="1800" b="1" dirty="0">
                <a:latin typeface="Calibri" panose="020F0502020204030204" pitchFamily="34" charset="0"/>
                <a:cs typeface="Calibri" panose="020F0502020204030204" pitchFamily="34" charset="0"/>
              </a:rPr>
              <a:t>Intégration de la fonction de médecin référent dans les MR (Covid 19) : </a:t>
            </a:r>
            <a:endParaRPr lang="fr-BE" sz="18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5" name="Espace réservé du contenu 4">
            <a:extLst>
              <a:ext uri="{FF2B5EF4-FFF2-40B4-BE49-F238E27FC236}">
                <a16:creationId xmlns:a16="http://schemas.microsoft.com/office/drawing/2014/main" id="{E70A64DF-E493-4B56-B56C-9B8D9927A09F}"/>
              </a:ext>
            </a:extLst>
          </p:cNvPr>
          <p:cNvSpPr>
            <a:spLocks noGrp="1"/>
          </p:cNvSpPr>
          <p:nvPr>
            <p:ph idx="1"/>
          </p:nvPr>
        </p:nvSpPr>
        <p:spPr>
          <a:xfrm>
            <a:off x="3059833" y="1412776"/>
            <a:ext cx="5520998" cy="4446214"/>
          </a:xfrm>
        </p:spPr>
        <p:txBody>
          <a:bodyPr>
            <a:noAutofit/>
          </a:bodyPr>
          <a:lstStyle/>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fr-BE" sz="1400" b="1" dirty="0">
                <a:effectLst/>
                <a:ea typeface="Calibri" panose="020F0502020204030204" pitchFamily="34" charset="0"/>
                <a:cs typeface="Calibri" panose="020F0502020204030204" pitchFamily="34" charset="0"/>
              </a:rPr>
              <a:t>Crise sanitaire : </a:t>
            </a:r>
            <a:r>
              <a:rPr lang="fr-BE" sz="1400" dirty="0">
                <a:effectLst/>
                <a:ea typeface="Calibri" panose="020F0502020204030204" pitchFamily="34" charset="0"/>
                <a:cs typeface="Calibri" panose="020F0502020204030204" pitchFamily="34" charset="0"/>
              </a:rPr>
              <a:t>décisions médicales relative à la santé collective des résidents, cellule de gestion de crise, collaboration avec les autorités pour la prise de décisions médicales spécifiques</a:t>
            </a:r>
            <a:endParaRPr lang="fr-BE" sz="1400" dirty="0">
              <a:ea typeface="Calibri" panose="020F0502020204030204" pitchFamily="34" charset="0"/>
              <a:cs typeface="Times New Roman" panose="02020603050405020304" pitchFamily="18" charset="0"/>
            </a:endParaRP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fr-BE" sz="1400" b="1" dirty="0">
                <a:ea typeface="Calibri" panose="020F0502020204030204" pitchFamily="34" charset="0"/>
                <a:cs typeface="Calibri" panose="020F0502020204030204" pitchFamily="34" charset="0"/>
              </a:rPr>
              <a:t>A</a:t>
            </a:r>
            <a:r>
              <a:rPr lang="fr-BE" sz="1400" b="1" dirty="0">
                <a:effectLst/>
                <a:ea typeface="Calibri" panose="020F0502020204030204" pitchFamily="34" charset="0"/>
                <a:cs typeface="Calibri" panose="020F0502020204030204" pitchFamily="34" charset="0"/>
              </a:rPr>
              <a:t>vis </a:t>
            </a:r>
            <a:r>
              <a:rPr lang="fr-BE" sz="1400" dirty="0">
                <a:effectLst/>
                <a:ea typeface="Calibri" panose="020F0502020204030204" pitchFamily="34" charset="0"/>
                <a:cs typeface="Calibri" panose="020F0502020204030204" pitchFamily="34" charset="0"/>
              </a:rPr>
              <a:t>(à la demande du directeur) : projet de vie, plan d'action d'amélioration des pratiques, initiatives santé (hygiène, nutrition, santé mentale, projet thérapeutique et soins de fin de vie, prévention des chutes, trousse d'urgence, politique de contention et prévention des escarres) </a:t>
            </a:r>
            <a:endParaRPr lang="fr-BE" sz="1400" dirty="0">
              <a:ea typeface="Calibri" panose="020F0502020204030204" pitchFamily="34" charset="0"/>
              <a:cs typeface="Times New Roman" panose="02020603050405020304" pitchFamily="18" charset="0"/>
            </a:endParaRP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fr-BE" sz="1400" b="1" dirty="0">
                <a:ea typeface="Calibri" panose="020F0502020204030204" pitchFamily="34" charset="0"/>
                <a:cs typeface="Calibri" panose="020F0502020204030204" pitchFamily="34" charset="0"/>
              </a:rPr>
              <a:t>Propositions</a:t>
            </a:r>
            <a:r>
              <a:rPr lang="fr-BE" sz="1400" dirty="0">
                <a:ea typeface="Calibri" panose="020F0502020204030204" pitchFamily="34" charset="0"/>
                <a:cs typeface="Calibri" panose="020F0502020204030204" pitchFamily="34" charset="0"/>
              </a:rPr>
              <a:t> : </a:t>
            </a:r>
            <a:r>
              <a:rPr lang="fr-BE" sz="1400" dirty="0">
                <a:effectLst/>
                <a:ea typeface="Calibri" panose="020F0502020204030204" pitchFamily="34" charset="0"/>
                <a:cs typeface="Calibri" panose="020F0502020204030204" pitchFamily="34" charset="0"/>
              </a:rPr>
              <a:t>favoriser le bien-être, la qualité de vie et la vie sociale</a:t>
            </a: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fr-BE" sz="1400" dirty="0">
                <a:ea typeface="Calibri" panose="020F0502020204030204" pitchFamily="34" charset="0"/>
                <a:cs typeface="Calibri" panose="020F0502020204030204" pitchFamily="34" charset="0"/>
              </a:rPr>
              <a:t>P</a:t>
            </a:r>
            <a:r>
              <a:rPr lang="fr-BE" sz="1400" dirty="0">
                <a:effectLst/>
                <a:ea typeface="Calibri" panose="020F0502020204030204" pitchFamily="34" charset="0"/>
                <a:cs typeface="Calibri" panose="020F0502020204030204" pitchFamily="34" charset="0"/>
              </a:rPr>
              <a:t>articiper sur demande aux </a:t>
            </a:r>
            <a:r>
              <a:rPr lang="fr-BE" sz="1400" b="1" dirty="0">
                <a:effectLst/>
                <a:ea typeface="Calibri" panose="020F0502020204030204" pitchFamily="34" charset="0"/>
                <a:cs typeface="Calibri" panose="020F0502020204030204" pitchFamily="34" charset="0"/>
              </a:rPr>
              <a:t>réunions multidisciplinaires</a:t>
            </a:r>
            <a:endParaRPr lang="fr-BE" sz="1400" b="1" dirty="0">
              <a:ea typeface="Calibri" panose="020F0502020204030204" pitchFamily="34" charset="0"/>
              <a:cs typeface="Times New Roman" panose="02020603050405020304" pitchFamily="18" charset="0"/>
            </a:endParaRP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fr-BE" sz="1400" b="1" dirty="0">
                <a:ea typeface="Calibri" panose="020F0502020204030204" pitchFamily="34" charset="0"/>
                <a:cs typeface="Calibri" panose="020F0502020204030204" pitchFamily="34" charset="0"/>
              </a:rPr>
              <a:t>R</a:t>
            </a:r>
            <a:r>
              <a:rPr lang="fr-BE" sz="1400" b="1" dirty="0">
                <a:effectLst/>
                <a:ea typeface="Calibri" panose="020F0502020204030204" pitchFamily="34" charset="0"/>
                <a:cs typeface="Calibri" panose="020F0502020204030204" pitchFamily="34" charset="0"/>
              </a:rPr>
              <a:t>épondre aux questions </a:t>
            </a:r>
            <a:r>
              <a:rPr lang="fr-BE" sz="1400" dirty="0">
                <a:effectLst/>
                <a:ea typeface="Calibri" panose="020F0502020204030204" pitchFamily="34" charset="0"/>
                <a:cs typeface="Calibri" panose="020F0502020204030204" pitchFamily="34" charset="0"/>
              </a:rPr>
              <a:t>des membres du personnel sur les aspects médicaux de leur pratique</a:t>
            </a:r>
            <a:endParaRPr lang="fr-BE" sz="1400" dirty="0">
              <a:ea typeface="Calibri" panose="020F0502020204030204" pitchFamily="34" charset="0"/>
              <a:cs typeface="Times New Roman" panose="02020603050405020304" pitchFamily="18" charset="0"/>
            </a:endParaRP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fr-BE" sz="1400" b="1" dirty="0">
                <a:ea typeface="Calibri" panose="020F0502020204030204" pitchFamily="34" charset="0"/>
                <a:cs typeface="Calibri" panose="020F0502020204030204" pitchFamily="34" charset="0"/>
              </a:rPr>
              <a:t>I</a:t>
            </a:r>
            <a:r>
              <a:rPr lang="fr-BE" sz="1400" b="1" dirty="0">
                <a:effectLst/>
                <a:ea typeface="Calibri" panose="020F0502020204030204" pitchFamily="34" charset="0"/>
                <a:cs typeface="Calibri" panose="020F0502020204030204" pitchFamily="34" charset="0"/>
              </a:rPr>
              <a:t>nformer les habitants </a:t>
            </a:r>
            <a:r>
              <a:rPr lang="fr-BE" sz="1400" dirty="0">
                <a:effectLst/>
                <a:ea typeface="Calibri" panose="020F0502020204030204" pitchFamily="34" charset="0"/>
                <a:cs typeface="Calibri" panose="020F0502020204030204" pitchFamily="34" charset="0"/>
              </a:rPr>
              <a:t>des enjeux et mesures prises concernant la santé de la collectivité</a:t>
            </a:r>
            <a:endParaRPr lang="fr-BE" sz="1400" dirty="0">
              <a:ea typeface="Calibri" panose="020F0502020204030204" pitchFamily="34" charset="0"/>
              <a:cs typeface="Times New Roman" panose="02020603050405020304" pitchFamily="18" charset="0"/>
            </a:endParaRPr>
          </a:p>
          <a:p>
            <a:pPr lvl="0" algn="just">
              <a:lnSpc>
                <a:spcPct val="107000"/>
              </a:lnSpc>
              <a:buSzPct val="100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fr-BE" sz="1400" b="1" dirty="0">
                <a:effectLst/>
                <a:ea typeface="Calibri" panose="020F0502020204030204" pitchFamily="34" charset="0"/>
                <a:cs typeface="Calibri" panose="020F0502020204030204" pitchFamily="34" charset="0"/>
              </a:rPr>
              <a:t>Formation</a:t>
            </a:r>
            <a:r>
              <a:rPr lang="fr-BE" sz="1400" dirty="0">
                <a:effectLst/>
                <a:ea typeface="Calibri" panose="020F0502020204030204" pitchFamily="34" charset="0"/>
                <a:cs typeface="Calibri" panose="020F0502020204030204" pitchFamily="34" charset="0"/>
              </a:rPr>
              <a:t> : </a:t>
            </a:r>
            <a:r>
              <a:rPr lang="fr-BE" sz="1400" b="1" dirty="0">
                <a:solidFill>
                  <a:srgbClr val="000000"/>
                </a:solidFill>
                <a:effectLst/>
                <a:ea typeface="Calibri" panose="020F0502020204030204" pitchFamily="34" charset="0"/>
                <a:cs typeface="Calibri" panose="020F0502020204030204" pitchFamily="34" charset="0"/>
              </a:rPr>
              <a:t>12h/ 2 ans </a:t>
            </a:r>
            <a:r>
              <a:rPr lang="fr-BE" sz="1400" b="1" dirty="0">
                <a:solidFill>
                  <a:srgbClr val="000000"/>
                </a:solidFill>
                <a:ea typeface="Calibri" panose="020F0502020204030204" pitchFamily="34" charset="0"/>
                <a:cs typeface="Calibri" panose="020F0502020204030204" pitchFamily="34" charset="0"/>
              </a:rPr>
              <a:t>-</a:t>
            </a:r>
            <a:r>
              <a:rPr lang="fr-BE" sz="1400" dirty="0">
                <a:solidFill>
                  <a:srgbClr val="000000"/>
                </a:solidFill>
                <a:effectLst/>
                <a:ea typeface="Calibri" panose="020F0502020204030204" pitchFamily="34" charset="0"/>
                <a:cs typeface="Calibri" panose="020F0502020204030204" pitchFamily="34" charset="0"/>
              </a:rPr>
              <a:t> gériatrie, soins palliatifs, fin de vie, gestion de crise ou évolution des réglementations en lien avec ces sujets </a:t>
            </a:r>
            <a:endParaRPr lang="fr-BE" sz="1400" dirty="0"/>
          </a:p>
        </p:txBody>
      </p:sp>
      <p:pic>
        <p:nvPicPr>
          <p:cNvPr id="7" name="Image 6" descr="Portrait d’un médecin souriant">
            <a:extLst>
              <a:ext uri="{FF2B5EF4-FFF2-40B4-BE49-F238E27FC236}">
                <a16:creationId xmlns:a16="http://schemas.microsoft.com/office/drawing/2014/main" id="{EFE08B2E-1BF5-4573-B8E9-CD8214D5F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19"/>
          <a:stretch/>
        </p:blipFill>
        <p:spPr>
          <a:xfrm>
            <a:off x="395536" y="2852936"/>
            <a:ext cx="2282173" cy="1663597"/>
          </a:xfrm>
          <a:prstGeom prst="rect">
            <a:avLst/>
          </a:prstGeom>
        </p:spPr>
      </p:pic>
    </p:spTree>
    <p:extLst>
      <p:ext uri="{BB962C8B-B14F-4D97-AF65-F5344CB8AC3E}">
        <p14:creationId xmlns:p14="http://schemas.microsoft.com/office/powerpoint/2010/main" val="1387860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68932" y="1408192"/>
            <a:ext cx="5411865" cy="446907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204835" y="1565331"/>
            <a:ext cx="2710981" cy="106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BE" sz="1800" b="1" dirty="0">
                <a:latin typeface="Calibri" panose="020F0502020204030204" pitchFamily="34" charset="0"/>
                <a:cs typeface="Calibri" panose="020F0502020204030204" pitchFamily="34" charset="0"/>
              </a:rPr>
              <a:t>Qu’est-ce qui change pour les MCC ? </a:t>
            </a:r>
            <a:endParaRPr lang="fr-BE" sz="18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5" name="Espace réservé du contenu 4">
            <a:extLst>
              <a:ext uri="{FF2B5EF4-FFF2-40B4-BE49-F238E27FC236}">
                <a16:creationId xmlns:a16="http://schemas.microsoft.com/office/drawing/2014/main" id="{E70A64DF-E493-4B56-B56C-9B8D9927A09F}"/>
              </a:ext>
            </a:extLst>
          </p:cNvPr>
          <p:cNvSpPr>
            <a:spLocks noGrp="1"/>
          </p:cNvSpPr>
          <p:nvPr>
            <p:ph idx="1"/>
          </p:nvPr>
        </p:nvSpPr>
        <p:spPr>
          <a:xfrm>
            <a:off x="3362787" y="1504791"/>
            <a:ext cx="5311898" cy="4444489"/>
          </a:xfrm>
        </p:spPr>
        <p:txBody>
          <a:bodyPr>
            <a:normAutofit fontScale="47500" lnSpcReduction="20000"/>
          </a:bodyPr>
          <a:lstStyle/>
          <a:p>
            <a:pPr marL="0" lvl="0" indent="0" algn="just">
              <a:lnSpc>
                <a:spcPct val="107000"/>
              </a:lnSpc>
              <a:buSzPts val="1100"/>
              <a:buNone/>
            </a:pPr>
            <a:r>
              <a:rPr lang="fr-BE" sz="3200" dirty="0">
                <a:solidFill>
                  <a:srgbClr val="000000"/>
                </a:solidFill>
                <a:ea typeface="Calibri" panose="020F0502020204030204" pitchFamily="34" charset="0"/>
                <a:cs typeface="Calibri" panose="020F0502020204030204" pitchFamily="34" charset="0"/>
              </a:rPr>
              <a:t>En collaboration avec </a:t>
            </a:r>
            <a:r>
              <a:rPr lang="fr-BE" sz="3200" dirty="0">
                <a:solidFill>
                  <a:srgbClr val="000000"/>
                </a:solidFill>
                <a:effectLst/>
                <a:ea typeface="Calibri" panose="020F0502020204030204" pitchFamily="34" charset="0"/>
                <a:cs typeface="Calibri" panose="020F0502020204030204" pitchFamily="34" charset="0"/>
              </a:rPr>
              <a:t>le(s) infirmier(s) en chef :</a:t>
            </a:r>
          </a:p>
          <a:p>
            <a:pPr marL="0" lvl="0" indent="0" algn="just">
              <a:lnSpc>
                <a:spcPct val="107000"/>
              </a:lnSpc>
              <a:buSzPts val="1100"/>
              <a:buNone/>
            </a:pPr>
            <a:endParaRPr lang="fr-BE" sz="1100" dirty="0">
              <a:solidFill>
                <a:srgbClr val="000000"/>
              </a:solidFill>
              <a:effectLst/>
              <a:ea typeface="Calibri" panose="020F0502020204030204" pitchFamily="34" charset="0"/>
              <a:cs typeface="Calibri" panose="020F0502020204030204" pitchFamily="34" charset="0"/>
            </a:endParaRPr>
          </a:p>
          <a:p>
            <a:pPr lvl="0" algn="just">
              <a:lnSpc>
                <a:spcPct val="107000"/>
              </a:lnSpc>
              <a:buSzPct val="100000"/>
              <a:buFont typeface="Wingdings" panose="05000000000000000000" pitchFamily="2" charset="2"/>
              <a:buChar char="§"/>
            </a:pPr>
            <a:r>
              <a:rPr lang="fr-BE" sz="3200" dirty="0">
                <a:solidFill>
                  <a:srgbClr val="000000"/>
                </a:solidFill>
                <a:ea typeface="Calibri" panose="020F0502020204030204" pitchFamily="34" charset="0"/>
                <a:cs typeface="Calibri" panose="020F0502020204030204" pitchFamily="34" charset="0"/>
              </a:rPr>
              <a:t>A</a:t>
            </a:r>
            <a:r>
              <a:rPr lang="fr-BE" sz="3200" dirty="0">
                <a:solidFill>
                  <a:srgbClr val="000000"/>
                </a:solidFill>
                <a:effectLst/>
                <a:ea typeface="Calibri" panose="020F0502020204030204" pitchFamily="34" charset="0"/>
                <a:cs typeface="Calibri" panose="020F0502020204030204" pitchFamily="34" charset="0"/>
              </a:rPr>
              <a:t>ssister le directeur dans le </a:t>
            </a:r>
            <a:r>
              <a:rPr lang="fr-BE" sz="3200" b="1" dirty="0">
                <a:solidFill>
                  <a:srgbClr val="000000"/>
                </a:solidFill>
                <a:effectLst/>
                <a:ea typeface="Calibri" panose="020F0502020204030204" pitchFamily="34" charset="0"/>
                <a:cs typeface="Calibri" panose="020F0502020204030204" pitchFamily="34" charset="0"/>
              </a:rPr>
              <a:t>plan d'amélioration des pratiques </a:t>
            </a:r>
          </a:p>
          <a:p>
            <a:pPr lvl="0" algn="just">
              <a:lnSpc>
                <a:spcPct val="107000"/>
              </a:lnSpc>
              <a:buSzPct val="100000"/>
              <a:buFont typeface="Wingdings" panose="05000000000000000000" pitchFamily="2" charset="2"/>
              <a:buChar char="§"/>
            </a:pPr>
            <a:r>
              <a:rPr lang="fr-BE" sz="3200" dirty="0">
                <a:solidFill>
                  <a:srgbClr val="000000"/>
                </a:solidFill>
                <a:ea typeface="Calibri" panose="020F0502020204030204" pitchFamily="34" charset="0"/>
                <a:cs typeface="Calibri" panose="020F0502020204030204" pitchFamily="34" charset="0"/>
              </a:rPr>
              <a:t>C</a:t>
            </a:r>
            <a:r>
              <a:rPr lang="fr-BE" sz="3200" dirty="0">
                <a:solidFill>
                  <a:srgbClr val="000000"/>
                </a:solidFill>
                <a:effectLst/>
                <a:ea typeface="Calibri" panose="020F0502020204030204" pitchFamily="34" charset="0"/>
                <a:cs typeface="Calibri" panose="020F0502020204030204" pitchFamily="34" charset="0"/>
              </a:rPr>
              <a:t>oordination de l'activité médicale si risque pour la santé des habitants et du personnel : </a:t>
            </a:r>
            <a:r>
              <a:rPr lang="fr-BE" sz="3200" b="1" dirty="0">
                <a:solidFill>
                  <a:srgbClr val="00B050"/>
                </a:solidFill>
                <a:effectLst/>
                <a:ea typeface="Calibri" panose="020F0502020204030204" pitchFamily="34" charset="0"/>
                <a:cs typeface="Calibri" panose="020F0502020204030204" pitchFamily="34" charset="0"/>
              </a:rPr>
              <a:t>ajout</a:t>
            </a:r>
            <a:r>
              <a:rPr lang="fr-BE" sz="3200" dirty="0">
                <a:solidFill>
                  <a:srgbClr val="000000"/>
                </a:solidFill>
                <a:effectLst/>
                <a:ea typeface="Calibri" panose="020F0502020204030204" pitchFamily="34" charset="0"/>
                <a:cs typeface="Calibri" panose="020F0502020204030204" pitchFamily="34" charset="0"/>
              </a:rPr>
              <a:t> </a:t>
            </a:r>
            <a:r>
              <a:rPr lang="fr-BE" sz="3200" dirty="0">
                <a:solidFill>
                  <a:srgbClr val="000000"/>
                </a:solidFill>
                <a:ea typeface="Calibri" panose="020F0502020204030204" pitchFamily="34" charset="0"/>
                <a:cs typeface="Calibri" panose="020F0502020204030204" pitchFamily="34" charset="0"/>
              </a:rPr>
              <a:t>d</a:t>
            </a:r>
            <a:r>
              <a:rPr lang="fr-BE" sz="3200" dirty="0">
                <a:solidFill>
                  <a:srgbClr val="000000"/>
                </a:solidFill>
                <a:effectLst/>
                <a:ea typeface="Calibri" panose="020F0502020204030204" pitchFamily="34" charset="0"/>
                <a:cs typeface="Calibri" panose="020F0502020204030204" pitchFamily="34" charset="0"/>
              </a:rPr>
              <a:t>es </a:t>
            </a:r>
            <a:r>
              <a:rPr lang="fr-BE" sz="3200" b="1" dirty="0">
                <a:solidFill>
                  <a:srgbClr val="000000"/>
                </a:solidFill>
                <a:effectLst/>
                <a:ea typeface="Calibri" panose="020F0502020204030204" pitchFamily="34" charset="0"/>
                <a:cs typeface="Calibri" panose="020F0502020204030204" pitchFamily="34" charset="0"/>
              </a:rPr>
              <a:t>programmes de dépistage et de vaccination </a:t>
            </a:r>
            <a:endParaRPr lang="fr-BE" sz="3200" b="1" dirty="0">
              <a:ea typeface="Calibri" panose="020F0502020204030204" pitchFamily="34" charset="0"/>
              <a:cs typeface="Times New Roman" panose="02020603050405020304" pitchFamily="18" charset="0"/>
            </a:endParaRPr>
          </a:p>
          <a:p>
            <a:pPr lvl="0" algn="just">
              <a:lnSpc>
                <a:spcPct val="107000"/>
              </a:lnSpc>
              <a:buSzPct val="100000"/>
              <a:buFont typeface="Wingdings" panose="05000000000000000000" pitchFamily="2" charset="2"/>
              <a:buChar char="§"/>
            </a:pPr>
            <a:r>
              <a:rPr lang="fr-BE" sz="3200" dirty="0">
                <a:solidFill>
                  <a:srgbClr val="000000"/>
                </a:solidFill>
                <a:effectLst/>
                <a:ea typeface="Calibri" panose="020F0502020204030204" pitchFamily="34" charset="0"/>
                <a:cs typeface="Times New Roman" panose="02020603050405020304" pitchFamily="18" charset="0"/>
              </a:rPr>
              <a:t>Assumer </a:t>
            </a:r>
            <a:r>
              <a:rPr lang="fr-BE" sz="3200" dirty="0">
                <a:solidFill>
                  <a:srgbClr val="000000"/>
                </a:solidFill>
                <a:effectLst/>
                <a:ea typeface="Calibri" panose="020F0502020204030204" pitchFamily="34" charset="0"/>
                <a:cs typeface="Calibri" panose="020F0502020204030204" pitchFamily="34" charset="0"/>
              </a:rPr>
              <a:t>l'organisation de la </a:t>
            </a:r>
            <a:r>
              <a:rPr lang="fr-BE" sz="3200" b="1" dirty="0">
                <a:solidFill>
                  <a:srgbClr val="000000"/>
                </a:solidFill>
                <a:effectLst/>
                <a:ea typeface="Calibri" panose="020F0502020204030204" pitchFamily="34" charset="0"/>
                <a:cs typeface="Calibri" panose="020F0502020204030204" pitchFamily="34" charset="0"/>
              </a:rPr>
              <a:t>concertation avec le pharmacien clinicien </a:t>
            </a:r>
            <a:r>
              <a:rPr lang="fr-BE" sz="3200" dirty="0">
                <a:solidFill>
                  <a:srgbClr val="000000"/>
                </a:solidFill>
                <a:effectLst/>
                <a:ea typeface="Calibri" panose="020F0502020204030204" pitchFamily="34" charset="0"/>
                <a:cs typeface="Calibri" panose="020F0502020204030204" pitchFamily="34" charset="0"/>
              </a:rPr>
              <a:t>quant au </a:t>
            </a:r>
            <a:r>
              <a:rPr lang="fr-BE" sz="3200" b="1" dirty="0">
                <a:solidFill>
                  <a:srgbClr val="000000"/>
                </a:solidFill>
                <a:effectLst/>
                <a:ea typeface="Calibri" panose="020F0502020204030204" pitchFamily="34" charset="0"/>
                <a:cs typeface="Calibri" panose="020F0502020204030204" pitchFamily="34" charset="0"/>
              </a:rPr>
              <a:t>traitement médicamenteux </a:t>
            </a:r>
            <a:r>
              <a:rPr lang="fr-BE" sz="3200" dirty="0">
                <a:solidFill>
                  <a:srgbClr val="000000"/>
                </a:solidFill>
                <a:effectLst/>
                <a:ea typeface="Calibri" panose="020F0502020204030204" pitchFamily="34" charset="0"/>
                <a:cs typeface="Calibri" panose="020F0502020204030204" pitchFamily="34" charset="0"/>
              </a:rPr>
              <a:t>d'habitants afin de fournir un </a:t>
            </a:r>
            <a:r>
              <a:rPr lang="fr-BE" sz="3200" b="1" dirty="0">
                <a:solidFill>
                  <a:srgbClr val="000000"/>
                </a:solidFill>
                <a:effectLst/>
                <a:ea typeface="Calibri" panose="020F0502020204030204" pitchFamily="34" charset="0"/>
                <a:cs typeface="Calibri" panose="020F0502020204030204" pitchFamily="34" charset="0"/>
              </a:rPr>
              <a:t>conseil au médecin traitant (</a:t>
            </a:r>
            <a:r>
              <a:rPr lang="fr-BE" sz="3200" b="1" dirty="0">
                <a:solidFill>
                  <a:srgbClr val="FF0000"/>
                </a:solidFill>
                <a:ea typeface="Calibri" panose="020F0502020204030204" pitchFamily="34" charset="0"/>
                <a:cs typeface="Calibri" panose="020F0502020204030204" pitchFamily="34" charset="0"/>
              </a:rPr>
              <a:t>Supprimé : </a:t>
            </a:r>
            <a:r>
              <a:rPr lang="fr-BE" sz="3200" dirty="0">
                <a:solidFill>
                  <a:srgbClr val="000000"/>
                </a:solidFill>
                <a:ea typeface="Calibri" panose="020F0502020204030204" pitchFamily="34" charset="0"/>
                <a:cs typeface="Calibri" panose="020F0502020204030204" pitchFamily="34" charset="0"/>
              </a:rPr>
              <a:t>responsable de l’organisation de la prescription, fourniture, délivrance, conservation et distribution des médicaments + actualisation du formulaire médico-pharmaceutique) </a:t>
            </a:r>
            <a:r>
              <a:rPr lang="fr-BE" sz="3200" dirty="0">
                <a:solidFill>
                  <a:srgbClr val="000000"/>
                </a:solidFill>
                <a:effectLst/>
                <a:ea typeface="Calibri" panose="020F0502020204030204" pitchFamily="34" charset="0"/>
                <a:cs typeface="Calibri" panose="020F0502020204030204" pitchFamily="34" charset="0"/>
              </a:rPr>
              <a:t> </a:t>
            </a:r>
          </a:p>
          <a:p>
            <a:pPr lvl="0" algn="just">
              <a:lnSpc>
                <a:spcPct val="107000"/>
              </a:lnSpc>
              <a:buSzPct val="100000"/>
              <a:buFont typeface="Wingdings" panose="05000000000000000000" pitchFamily="2" charset="2"/>
              <a:buChar char="§"/>
            </a:pPr>
            <a:r>
              <a:rPr lang="fr-BE" sz="3100" b="1" dirty="0">
                <a:solidFill>
                  <a:srgbClr val="000000"/>
                </a:solidFill>
                <a:effectLst/>
                <a:ea typeface="Calibri" panose="020F0502020204030204" pitchFamily="34" charset="0"/>
                <a:cs typeface="Calibri" panose="020F0502020204030204" pitchFamily="34" charset="0"/>
              </a:rPr>
              <a:t>12h de formation continuée sur 2 ans </a:t>
            </a:r>
            <a:r>
              <a:rPr lang="fr-BE" sz="3100" dirty="0">
                <a:solidFill>
                  <a:srgbClr val="000000"/>
                </a:solidFill>
                <a:effectLst/>
                <a:ea typeface="Calibri" panose="020F0502020204030204" pitchFamily="34" charset="0"/>
                <a:cs typeface="Calibri" panose="020F0502020204030204" pitchFamily="34" charset="0"/>
              </a:rPr>
              <a:t>: gériatrie, soins palliatifs, fin de vie, gestion de crise ou évolution des réglementations en lien avec ces sujets (</a:t>
            </a:r>
            <a:r>
              <a:rPr lang="fr-BE" sz="3100" b="1" dirty="0">
                <a:solidFill>
                  <a:srgbClr val="FF0000"/>
                </a:solidFill>
                <a:effectLst/>
                <a:ea typeface="Calibri" panose="020F0502020204030204" pitchFamily="34" charset="0"/>
                <a:cs typeface="Calibri" panose="020F0502020204030204" pitchFamily="34" charset="0"/>
              </a:rPr>
              <a:t>thématiques changées</a:t>
            </a:r>
            <a:r>
              <a:rPr lang="fr-BE" sz="3100" dirty="0">
                <a:solidFill>
                  <a:srgbClr val="000000"/>
                </a:solidFill>
                <a:effectLst/>
                <a:ea typeface="Calibri" panose="020F0502020204030204" pitchFamily="34" charset="0"/>
                <a:cs typeface="Calibri" panose="020F0502020204030204" pitchFamily="34" charset="0"/>
              </a:rPr>
              <a:t>).</a:t>
            </a:r>
          </a:p>
          <a:p>
            <a:pPr lvl="0" algn="just">
              <a:lnSpc>
                <a:spcPct val="107000"/>
              </a:lnSpc>
              <a:buSzPct val="100000"/>
              <a:buFont typeface="Wingdings" panose="05000000000000000000" pitchFamily="2" charset="2"/>
              <a:buChar char="§"/>
            </a:pPr>
            <a:r>
              <a:rPr lang="fr-BE" sz="3100" b="1" dirty="0">
                <a:solidFill>
                  <a:srgbClr val="FF0000"/>
                </a:solidFill>
                <a:effectLst/>
                <a:ea typeface="Calibri" panose="020F0502020204030204" pitchFamily="34" charset="0"/>
                <a:cs typeface="Calibri" panose="020F0502020204030204" pitchFamily="34" charset="0"/>
              </a:rPr>
              <a:t>Supprimé </a:t>
            </a:r>
            <a:r>
              <a:rPr lang="fr-BE" sz="3100" dirty="0">
                <a:solidFill>
                  <a:srgbClr val="000000"/>
                </a:solidFill>
                <a:effectLst/>
                <a:ea typeface="Calibri" panose="020F0502020204030204" pitchFamily="34" charset="0"/>
                <a:cs typeface="Calibri" panose="020F0502020204030204" pitchFamily="34" charset="0"/>
              </a:rPr>
              <a:t>: adaptation des locaux, extension et diversification des activités et achat de matériel</a:t>
            </a:r>
            <a:endParaRPr lang="fr-BE" sz="3100" dirty="0">
              <a:effectLst/>
              <a:ea typeface="Calibri" panose="020F0502020204030204" pitchFamily="34" charset="0"/>
              <a:cs typeface="Times New Roman" panose="02020603050405020304" pitchFamily="18" charset="0"/>
            </a:endParaRPr>
          </a:p>
          <a:p>
            <a:pPr lvl="0" algn="just">
              <a:lnSpc>
                <a:spcPct val="107000"/>
              </a:lnSpc>
              <a:buSzPts val="1100"/>
              <a:buFont typeface="Wingdings" panose="05000000000000000000" pitchFamily="2" charset="2"/>
              <a:buChar char="§"/>
            </a:pP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BE" dirty="0"/>
          </a:p>
        </p:txBody>
      </p:sp>
      <p:pic>
        <p:nvPicPr>
          <p:cNvPr id="3" name="Image 2" descr="Docteur parlant avec un patient âgé">
            <a:extLst>
              <a:ext uri="{FF2B5EF4-FFF2-40B4-BE49-F238E27FC236}">
                <a16:creationId xmlns:a16="http://schemas.microsoft.com/office/drawing/2014/main" id="{AC5308AA-0593-4BA4-A544-1A9BB35A8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516" y="2630904"/>
            <a:ext cx="2601300" cy="1734200"/>
          </a:xfrm>
          <a:prstGeom prst="rect">
            <a:avLst/>
          </a:prstGeom>
        </p:spPr>
      </p:pic>
    </p:spTree>
    <p:extLst>
      <p:ext uri="{BB962C8B-B14F-4D97-AF65-F5344CB8AC3E}">
        <p14:creationId xmlns:p14="http://schemas.microsoft.com/office/powerpoint/2010/main" val="4089591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AC249E58-C82B-49D2-B1FF-95EB54411CBD}"/>
              </a:ext>
            </a:extLst>
          </p:cNvPr>
          <p:cNvSpPr txBox="1"/>
          <p:nvPr/>
        </p:nvSpPr>
        <p:spPr>
          <a:xfrm>
            <a:off x="683568" y="2276872"/>
            <a:ext cx="5579085" cy="2462213"/>
          </a:xfrm>
          <a:prstGeom prst="rect">
            <a:avLst/>
          </a:prstGeom>
          <a:noFill/>
        </p:spPr>
        <p:txBody>
          <a:bodyPr wrap="square">
            <a:spAutoFit/>
          </a:bodyPr>
          <a:lstStyle/>
          <a:p>
            <a:pPr marL="0" indent="0" algn="just">
              <a:buNone/>
            </a:pPr>
            <a:r>
              <a:rPr lang="fr-BE" b="1" dirty="0">
                <a:latin typeface="Calibri" panose="020F0502020204030204" pitchFamily="34" charset="0"/>
                <a:cs typeface="Calibri" panose="020F0502020204030204" pitchFamily="34" charset="0"/>
              </a:rPr>
              <a:t>Public de - 60 ans </a:t>
            </a:r>
          </a:p>
          <a:p>
            <a:pPr marL="0" indent="0" algn="just">
              <a:buNone/>
            </a:pPr>
            <a:endParaRPr lang="fr-BE" sz="500" b="1" dirty="0">
              <a:latin typeface="Calibri" panose="020F0502020204030204" pitchFamily="34" charset="0"/>
              <a:cs typeface="Calibri" panose="020F0502020204030204" pitchFamily="34" charset="0"/>
            </a:endParaRPr>
          </a:p>
          <a:p>
            <a:pPr marL="0" indent="0" algn="just">
              <a:buNone/>
            </a:pPr>
            <a:endParaRPr lang="fr-BE" sz="5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10% </a:t>
            </a:r>
            <a:r>
              <a:rPr lang="fr-BE" dirty="0">
                <a:latin typeface="Calibri" panose="020F0502020204030204" pitchFamily="34" charset="0"/>
                <a:cs typeface="Calibri" panose="020F0502020204030204" pitchFamily="34" charset="0"/>
              </a:rPr>
              <a:t>de la capacité totale de lits agréés</a:t>
            </a: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Critères</a:t>
            </a:r>
            <a:r>
              <a:rPr lang="fr-BE" dirty="0">
                <a:latin typeface="Calibri" panose="020F0502020204030204" pitchFamily="34" charset="0"/>
                <a:cs typeface="Calibri" panose="020F0502020204030204" pitchFamily="34" charset="0"/>
              </a:rPr>
              <a:t> définis par arrêté ministériel </a:t>
            </a: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Objectif </a:t>
            </a:r>
            <a:r>
              <a:rPr lang="fr-BE" dirty="0">
                <a:latin typeface="Calibri" panose="020F0502020204030204" pitchFamily="34" charset="0"/>
                <a:cs typeface="Calibri" panose="020F0502020204030204" pitchFamily="34" charset="0"/>
              </a:rPr>
              <a:t>: accueil de personnes plus jeunes avec un besoin d’accompagnement similaire aux ainés</a:t>
            </a:r>
          </a:p>
          <a:p>
            <a:pPr marL="285750" indent="-285750" algn="just">
              <a:buFont typeface="Wingdings" panose="05000000000000000000" pitchFamily="2" charset="2"/>
              <a:buChar char="§"/>
            </a:pPr>
            <a:r>
              <a:rPr lang="fr-BE" dirty="0">
                <a:latin typeface="Calibri" panose="020F0502020204030204" pitchFamily="34" charset="0"/>
                <a:cs typeface="Calibri" panose="020F0502020204030204" pitchFamily="34" charset="0"/>
              </a:rPr>
              <a:t>Possibilité d’accueillir d’</a:t>
            </a:r>
            <a:r>
              <a:rPr lang="fr-BE" b="1" dirty="0">
                <a:latin typeface="Calibri" panose="020F0502020204030204" pitchFamily="34" charset="0"/>
                <a:cs typeface="Calibri" panose="020F0502020204030204" pitchFamily="34" charset="0"/>
              </a:rPr>
              <a:t>autres publics </a:t>
            </a:r>
            <a:r>
              <a:rPr lang="fr-BE" dirty="0">
                <a:latin typeface="Calibri" panose="020F0502020204030204" pitchFamily="34" charset="0"/>
                <a:cs typeface="Calibri" panose="020F0502020204030204" pitchFamily="34" charset="0"/>
              </a:rPr>
              <a:t>(ex: projets intergénérationnels) dans la </a:t>
            </a:r>
            <a:r>
              <a:rPr lang="fr-BE" b="1" dirty="0">
                <a:latin typeface="Calibri" panose="020F0502020204030204" pitchFamily="34" charset="0"/>
                <a:cs typeface="Calibri" panose="020F0502020204030204" pitchFamily="34" charset="0"/>
              </a:rPr>
              <a:t>capacité non agréée</a:t>
            </a:r>
            <a:r>
              <a:rPr lang="fr-BE" dirty="0">
                <a:latin typeface="Calibri" panose="020F0502020204030204" pitchFamily="34" charset="0"/>
                <a:cs typeface="Calibri" panose="020F0502020204030204" pitchFamily="34" charset="0"/>
              </a:rPr>
              <a:t>, sur autorisation d’Iriscare</a:t>
            </a:r>
            <a:endParaRPr lang="fr-BE" b="1" dirty="0">
              <a:latin typeface="Calibri" panose="020F0502020204030204" pitchFamily="34" charset="0"/>
              <a:cs typeface="Calibri" panose="020F0502020204030204" pitchFamily="34" charset="0"/>
            </a:endParaRPr>
          </a:p>
        </p:txBody>
      </p:sp>
      <p:pic>
        <p:nvPicPr>
          <p:cNvPr id="13" name="Image 12" descr="Femmes d'affaires à l'écoute d'une réunion">
            <a:extLst>
              <a:ext uri="{FF2B5EF4-FFF2-40B4-BE49-F238E27FC236}">
                <a16:creationId xmlns:a16="http://schemas.microsoft.com/office/drawing/2014/main" id="{1494AA83-BA12-476A-8C44-78FF1F8E4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88"/>
          <a:stretch/>
        </p:blipFill>
        <p:spPr>
          <a:xfrm>
            <a:off x="6583049" y="2501569"/>
            <a:ext cx="2130914" cy="2076060"/>
          </a:xfrm>
          <a:prstGeom prst="rect">
            <a:avLst/>
          </a:prstGeom>
        </p:spPr>
      </p:pic>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539552" y="2174127"/>
            <a:ext cx="5786387" cy="267447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9420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1.5. Améliorer la qualité de l’infrastructure </a:t>
            </a:r>
          </a:p>
        </p:txBody>
      </p:sp>
      <p:sp>
        <p:nvSpPr>
          <p:cNvPr id="11" name="ZoneTexte 10">
            <a:extLst>
              <a:ext uri="{FF2B5EF4-FFF2-40B4-BE49-F238E27FC236}">
                <a16:creationId xmlns:a16="http://schemas.microsoft.com/office/drawing/2014/main" id="{59C45949-232C-4DBD-A58B-9D43381FE15A}"/>
              </a:ext>
            </a:extLst>
          </p:cNvPr>
          <p:cNvSpPr txBox="1"/>
          <p:nvPr/>
        </p:nvSpPr>
        <p:spPr>
          <a:xfrm>
            <a:off x="539552" y="2633949"/>
            <a:ext cx="4752527" cy="1730167"/>
          </a:xfrm>
          <a:prstGeom prst="rect">
            <a:avLst/>
          </a:prstGeom>
          <a:noFill/>
        </p:spPr>
        <p:txBody>
          <a:bodyPr wrap="square">
            <a:spAutoFit/>
          </a:bodyPr>
          <a:lstStyle/>
          <a:p>
            <a:pPr algn="just">
              <a:lnSpc>
                <a:spcPct val="120000"/>
              </a:lnSpc>
            </a:pPr>
            <a:r>
              <a:rPr lang="fr-FR" sz="1800" b="1" dirty="0">
                <a:solidFill>
                  <a:srgbClr val="000000"/>
                </a:solidFill>
                <a:effectLst/>
                <a:latin typeface="Calibri" panose="020F0502020204030204" pitchFamily="34" charset="0"/>
                <a:ea typeface="Calibri" panose="020F0502020204030204" pitchFamily="34" charset="0"/>
                <a:cs typeface="Minion Pro"/>
              </a:rPr>
              <a:t>Objectifs </a:t>
            </a:r>
            <a:r>
              <a:rPr lang="fr-FR" sz="1800" dirty="0">
                <a:solidFill>
                  <a:srgbClr val="000000"/>
                </a:solidFill>
                <a:effectLst/>
                <a:latin typeface="Calibri" panose="020F0502020204030204" pitchFamily="34" charset="0"/>
                <a:ea typeface="Calibri" panose="020F0502020204030204" pitchFamily="34" charset="0"/>
                <a:cs typeface="Minion Pro"/>
              </a:rPr>
              <a:t>: améliorer l'accessibilité des bâtiments aux PRM, adapter les bâtiments aux conditions climatiques futures, faciliter la prise en charge de personnes fortement dépendantes, et tenir compte des récentes évolutions technologiques.</a:t>
            </a:r>
            <a:endParaRPr lang="fr-BE" sz="2000" dirty="0">
              <a:solidFill>
                <a:srgbClr val="000000"/>
              </a:solidFill>
              <a:effectLst/>
              <a:latin typeface="Minion Pro"/>
              <a:ea typeface="Calibri" panose="020F0502020204030204" pitchFamily="34" charset="0"/>
              <a:cs typeface="Minion Pro"/>
            </a:endParaRPr>
          </a:p>
        </p:txBody>
      </p:sp>
      <p:pic>
        <p:nvPicPr>
          <p:cNvPr id="12" name="Image 11" descr="Personnes âgées en fauteuil roulant">
            <a:extLst>
              <a:ext uri="{FF2B5EF4-FFF2-40B4-BE49-F238E27FC236}">
                <a16:creationId xmlns:a16="http://schemas.microsoft.com/office/drawing/2014/main" id="{E40BAF6C-2E24-4745-8450-4B31A97E5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2562928"/>
            <a:ext cx="2808312" cy="1872208"/>
          </a:xfrm>
          <a:prstGeom prst="rect">
            <a:avLst/>
          </a:prstGeom>
        </p:spPr>
      </p:pic>
      <p:pic>
        <p:nvPicPr>
          <p:cNvPr id="10" name="Image 9">
            <a:extLst>
              <a:ext uri="{FF2B5EF4-FFF2-40B4-BE49-F238E27FC236}">
                <a16:creationId xmlns:a16="http://schemas.microsoft.com/office/drawing/2014/main" id="{CFDDEFA2-FBC2-43D1-A2EB-33483CCA835A}"/>
              </a:ext>
            </a:extLst>
          </p:cNvPr>
          <p:cNvPicPr>
            <a:picLocks noChangeAspect="1"/>
          </p:cNvPicPr>
          <p:nvPr/>
        </p:nvPicPr>
        <p:blipFill rotWithShape="1">
          <a:blip r:embed="rId3"/>
          <a:srcRect r="4538"/>
          <a:stretch/>
        </p:blipFill>
        <p:spPr>
          <a:xfrm>
            <a:off x="72008" y="5704143"/>
            <a:ext cx="9071992" cy="1138280"/>
          </a:xfrm>
          <a:prstGeom prst="rect">
            <a:avLst/>
          </a:prstGeom>
        </p:spPr>
      </p:pic>
    </p:spTree>
    <p:extLst>
      <p:ext uri="{BB962C8B-B14F-4D97-AF65-F5344CB8AC3E}">
        <p14:creationId xmlns:p14="http://schemas.microsoft.com/office/powerpoint/2010/main" val="2985973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86346"/>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252522" y="1207975"/>
            <a:ext cx="7063893"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593870" y="1106482"/>
            <a:ext cx="6768752" cy="2268864"/>
          </a:xfrm>
        </p:spPr>
        <p:txBody>
          <a:bodyPr>
            <a:normAutofit fontScale="92500" lnSpcReduction="10000"/>
          </a:bodyPr>
          <a:lstStyle/>
          <a:p>
            <a:pPr marL="0" indent="0">
              <a:buNone/>
            </a:pPr>
            <a:endParaRPr lang="fr-BE" sz="1400" dirty="0">
              <a:latin typeface="Calibri" panose="020F0502020204030204" pitchFamily="34" charset="0"/>
              <a:cs typeface="Calibri" panose="020F0502020204030204" pitchFamily="34" charset="0"/>
            </a:endParaRPr>
          </a:p>
          <a:p>
            <a:pPr marL="0" indent="0" algn="ctr">
              <a:buNone/>
            </a:pPr>
            <a:r>
              <a:rPr lang="fr-BE" sz="1600" b="1" dirty="0">
                <a:latin typeface="Calibri" panose="020F0502020204030204" pitchFamily="34" charset="0"/>
                <a:cs typeface="Calibri" panose="020F0502020204030204" pitchFamily="34" charset="0"/>
              </a:rPr>
              <a:t>Constats</a:t>
            </a:r>
          </a:p>
          <a:p>
            <a:pPr marL="0" indent="0" algn="ctr">
              <a:buNone/>
            </a:pPr>
            <a:endParaRPr lang="fr-BE" sz="800" b="1" dirty="0">
              <a:latin typeface="Calibri" panose="020F0502020204030204" pitchFamily="34" charset="0"/>
              <a:cs typeface="Calibri" panose="020F0502020204030204" pitchFamily="34" charset="0"/>
            </a:endParaRP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Crise du Covid-19</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Nombre d’heures de formation continue peu adapté aux besoins de terrain des différentes catégories de personnel</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Manque de flexibilité (temps partiel)</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Lourdeur administrative (contrôle des plans de formation)</a:t>
            </a:r>
          </a:p>
          <a:p>
            <a:pPr lvl="0" algn="just" fontAlgn="auto">
              <a:lnSpc>
                <a:spcPct val="120000"/>
              </a:lnSpc>
              <a:buFont typeface="Wingdings" panose="05000000000000000000" pitchFamily="2" charset="2"/>
              <a:buChar char="§"/>
            </a:pPr>
            <a:endParaRPr lang="fr-BE" sz="14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1259630" y="3562464"/>
            <a:ext cx="7056785"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9CE623B2-D290-46E7-A2BE-DDACEC97DE40}"/>
              </a:ext>
            </a:extLst>
          </p:cNvPr>
          <p:cNvSpPr txBox="1"/>
          <p:nvPr/>
        </p:nvSpPr>
        <p:spPr>
          <a:xfrm>
            <a:off x="1400092" y="3664142"/>
            <a:ext cx="6768752" cy="1920526"/>
          </a:xfrm>
          <a:prstGeom prst="rect">
            <a:avLst/>
          </a:prstGeom>
          <a:noFill/>
        </p:spPr>
        <p:txBody>
          <a:bodyPr wrap="square">
            <a:spAutoFit/>
          </a:bodyPr>
          <a:lstStyle/>
          <a:p>
            <a:pPr lvl="0" algn="just">
              <a:lnSpc>
                <a:spcPct val="120000"/>
              </a:lnSpc>
            </a:pPr>
            <a:r>
              <a:rPr lang="fr-FR" sz="1500" b="1" dirty="0">
                <a:solidFill>
                  <a:srgbClr val="000000"/>
                </a:solidFill>
                <a:effectLst/>
                <a:ea typeface="Times New Roman" panose="02020603050405020304" pitchFamily="18" charset="0"/>
                <a:cs typeface="Minion Pro"/>
              </a:rPr>
              <a:t>Modification des heures minimales obligatoires de formation continuée :</a:t>
            </a:r>
          </a:p>
          <a:p>
            <a:pPr lvl="0" algn="just">
              <a:lnSpc>
                <a:spcPct val="120000"/>
              </a:lnSpc>
            </a:pPr>
            <a:endParaRPr lang="fr-FR" sz="1000" dirty="0">
              <a:solidFill>
                <a:srgbClr val="000000"/>
              </a:solidFill>
              <a:effectLst/>
              <a:ea typeface="Times New Roman" panose="02020603050405020304" pitchFamily="18"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Ensemble du personnel : 16h/2 ans avec minimum 4h/an </a:t>
            </a:r>
            <a:endParaRPr lang="fr-BE" sz="1500" dirty="0">
              <a:solidFill>
                <a:srgbClr val="000000"/>
              </a:solidFill>
              <a:effectLst/>
              <a:ea typeface="Calibri" panose="020F0502020204030204" pitchFamily="34"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Exception pour le personnel soignant et de réactivation : 40h/2 ans avec un minimum de 8 heures/an </a:t>
            </a:r>
            <a:endParaRPr lang="fr-BE" sz="1500" dirty="0">
              <a:solidFill>
                <a:srgbClr val="000000"/>
              </a:solidFill>
              <a:effectLst/>
              <a:ea typeface="Calibri" panose="020F0502020204030204" pitchFamily="34"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En dessous d'un ¾ temps, réduction du nombre d'heures de formation obligatoire au prorata du temps de travail effectif </a:t>
            </a:r>
            <a:endParaRPr lang="fr-BE" sz="1500" dirty="0">
              <a:solidFill>
                <a:srgbClr val="000000"/>
              </a:solidFill>
              <a:effectLst/>
              <a:ea typeface="Calibri" panose="020F0502020204030204" pitchFamily="34" charset="0"/>
              <a:cs typeface="Minion Pro"/>
            </a:endParaRPr>
          </a:p>
        </p:txBody>
      </p:sp>
      <p:pic>
        <p:nvPicPr>
          <p:cNvPr id="19" name="Graphique 18" descr="Loupe avec un remplissage uni">
            <a:extLst>
              <a:ext uri="{FF2B5EF4-FFF2-40B4-BE49-F238E27FC236}">
                <a16:creationId xmlns:a16="http://schemas.microsoft.com/office/drawing/2014/main" id="{5ACCE7C1-CEFE-4D18-8184-D9879162A1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00484">
            <a:off x="4304103" y="787573"/>
            <a:ext cx="1800200" cy="1800200"/>
          </a:xfrm>
          <a:prstGeom prst="rect">
            <a:avLst/>
          </a:prstGeom>
        </p:spPr>
      </p:pic>
    </p:spTree>
    <p:extLst>
      <p:ext uri="{BB962C8B-B14F-4D97-AF65-F5344CB8AC3E}">
        <p14:creationId xmlns:p14="http://schemas.microsoft.com/office/powerpoint/2010/main" val="279745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9DB772AE-1985-48A6-A7F1-EB36170E8737}"/>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83362" y="1336673"/>
            <a:ext cx="5328592" cy="367650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570012" y="1513227"/>
            <a:ext cx="5112568" cy="3370153"/>
          </a:xfrm>
          <a:prstGeom prst="rect">
            <a:avLst/>
          </a:prstGeom>
          <a:noFill/>
        </p:spPr>
        <p:txBody>
          <a:bodyPr wrap="square">
            <a:spAutoFit/>
          </a:bodyPr>
          <a:lstStyle/>
          <a:p>
            <a:pPr marL="285750" indent="-285750">
              <a:buFont typeface="Wingdings" panose="05000000000000000000" pitchFamily="2" charset="2"/>
              <a:buChar char="§"/>
            </a:pPr>
            <a:r>
              <a:rPr lang="fr-BE" b="1" dirty="0">
                <a:effectLst/>
                <a:latin typeface="Calibri" panose="020F0502020204030204" pitchFamily="34" charset="0"/>
                <a:ea typeface="Calibri" panose="020F0502020204030204" pitchFamily="34" charset="0"/>
                <a:cs typeface="Times New Roman" panose="02020603050405020304" pitchFamily="18" charset="0"/>
              </a:rPr>
              <a:t>Trajectoire</a:t>
            </a:r>
            <a:r>
              <a:rPr lang="fr-BE" dirty="0">
                <a:effectLst/>
                <a:latin typeface="Calibri" panose="020F0502020204030204" pitchFamily="34" charset="0"/>
                <a:ea typeface="Calibri" panose="020F0502020204030204" pitchFamily="34" charset="0"/>
                <a:cs typeface="Times New Roman" panose="02020603050405020304" pitchFamily="18" charset="0"/>
              </a:rPr>
              <a:t> par catégorie de personnel : adapté à la fonction/aux besoins + au projet de vie et aux problématiques observées (peut évoluer – planification indicative)</a:t>
            </a:r>
          </a:p>
          <a:p>
            <a:pPr marL="285750" indent="-285750">
              <a:buFont typeface="Wingdings" panose="05000000000000000000" pitchFamily="2" charset="2"/>
              <a:buChar char="§"/>
            </a:pPr>
            <a:r>
              <a:rPr lang="fr-BE" sz="1800" b="1" dirty="0">
                <a:latin typeface="Calibri" panose="020F0502020204030204" pitchFamily="34" charset="0"/>
                <a:cs typeface="Calibri" panose="020F0502020204030204" pitchFamily="34" charset="0"/>
              </a:rPr>
              <a:t>Participation</a:t>
            </a:r>
            <a:r>
              <a:rPr lang="fr-BE" sz="1800" dirty="0">
                <a:latin typeface="Calibri" panose="020F0502020204030204" pitchFamily="34" charset="0"/>
                <a:cs typeface="Calibri" panose="020F0502020204030204" pitchFamily="34" charset="0"/>
              </a:rPr>
              <a:t> des membres du p</a:t>
            </a:r>
            <a:r>
              <a:rPr lang="fr-BE" sz="1800" b="1" dirty="0">
                <a:latin typeface="Calibri" panose="020F0502020204030204" pitchFamily="34" charset="0"/>
                <a:cs typeface="Calibri" panose="020F0502020204030204" pitchFamily="34" charset="0"/>
              </a:rPr>
              <a:t>ersonnel</a:t>
            </a:r>
            <a:r>
              <a:rPr lang="fr-BE" sz="1800" dirty="0">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
            </a:pPr>
            <a:r>
              <a:rPr lang="fr-BE" sz="1800" b="1" dirty="0">
                <a:latin typeface="Calibri" panose="020F0502020204030204" pitchFamily="34" charset="0"/>
                <a:cs typeface="Calibri" panose="020F0502020204030204" pitchFamily="34" charset="0"/>
              </a:rPr>
              <a:t>Thématiques </a:t>
            </a:r>
            <a:r>
              <a:rPr lang="fr-BE" sz="1800" dirty="0">
                <a:latin typeface="Calibri" panose="020F0502020204030204" pitchFamily="34" charset="0"/>
                <a:cs typeface="Calibri" panose="020F0502020204030204" pitchFamily="34" charset="0"/>
              </a:rPr>
              <a:t>qui doivent s’y retrouver de manière régulière : </a:t>
            </a:r>
            <a:r>
              <a:rPr lang="fr-BE" sz="1600" dirty="0">
                <a:latin typeface="Calibri" panose="020F0502020204030204" pitchFamily="34" charset="0"/>
                <a:cs typeface="Calibri" panose="020F0502020204030204" pitchFamily="34" charset="0"/>
              </a:rPr>
              <a:t>bientraitance et relation avec les ainés, diversité, qualité des soins et amélioration continue, accompagnement et participation des ainés, relations internes aux équipes de travail/management, troubles cognitifs ou démence, gériatrie, fin de vie </a:t>
            </a:r>
          </a:p>
          <a:p>
            <a:pPr marL="285750" indent="-285750">
              <a:buFont typeface="Wingdings" panose="05000000000000000000" pitchFamily="2" charset="2"/>
              <a:buChar char="§"/>
            </a:pPr>
            <a:endParaRPr lang="fr-BE" sz="5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fr-BE" sz="1800" dirty="0">
                <a:effectLst/>
                <a:latin typeface="Calibri" panose="020F0502020204030204" pitchFamily="34" charset="0"/>
                <a:ea typeface="Calibri" panose="020F0502020204030204" pitchFamily="34" charset="0"/>
              </a:rPr>
              <a:t>A transmettre à Iriscare tous les 2 ans</a:t>
            </a:r>
            <a:endParaRPr lang="fr-BE" sz="1800"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634924" cy="830997"/>
          </a:xfrm>
          <a:prstGeom prst="rect">
            <a:avLst/>
          </a:prstGeom>
          <a:noFill/>
        </p:spPr>
        <p:txBody>
          <a:bodyPr wrap="square">
            <a:spAutoFit/>
          </a:bodyPr>
          <a:lstStyle/>
          <a:p>
            <a:r>
              <a:rPr lang="fr-BE" sz="2400" b="1" dirty="0">
                <a:latin typeface="Calibri" panose="020F0502020204030204" pitchFamily="34" charset="0"/>
                <a:cs typeface="Calibri" panose="020F0502020204030204" pitchFamily="34" charset="0"/>
              </a:rPr>
              <a:t>Plan de formation continuée  :</a:t>
            </a:r>
          </a:p>
        </p:txBody>
      </p:sp>
      <p:pic>
        <p:nvPicPr>
          <p:cNvPr id="8" name="Image 7" descr="Femmes designers d’intérieur explorant des échantillons de tissu">
            <a:extLst>
              <a:ext uri="{FF2B5EF4-FFF2-40B4-BE49-F238E27FC236}">
                <a16:creationId xmlns:a16="http://schemas.microsoft.com/office/drawing/2014/main" id="{2AF62123-A71F-49CC-8358-97C6B40887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25" r="11417"/>
          <a:stretch/>
        </p:blipFill>
        <p:spPr>
          <a:xfrm>
            <a:off x="351417" y="2564904"/>
            <a:ext cx="2744927" cy="2333332"/>
          </a:xfrm>
          <a:prstGeom prst="rect">
            <a:avLst/>
          </a:prstGeom>
        </p:spPr>
      </p:pic>
      <p:sp>
        <p:nvSpPr>
          <p:cNvPr id="9" name="ZoneTexte 8">
            <a:extLst>
              <a:ext uri="{FF2B5EF4-FFF2-40B4-BE49-F238E27FC236}">
                <a16:creationId xmlns:a16="http://schemas.microsoft.com/office/drawing/2014/main" id="{3396620C-5790-4710-9167-D8E4E0BA3396}"/>
              </a:ext>
            </a:extLst>
          </p:cNvPr>
          <p:cNvSpPr txBox="1"/>
          <p:nvPr/>
        </p:nvSpPr>
        <p:spPr>
          <a:xfrm>
            <a:off x="1199916" y="5198161"/>
            <a:ext cx="7938302" cy="646331"/>
          </a:xfrm>
          <a:prstGeom prst="rect">
            <a:avLst/>
          </a:prstGeom>
          <a:noFill/>
        </p:spPr>
        <p:txBody>
          <a:bodyPr wrap="square">
            <a:spAutoFit/>
          </a:bodyPr>
          <a:lstStyle/>
          <a:p>
            <a:r>
              <a:rPr lang="fr-BE" dirty="0">
                <a:effectLst/>
                <a:latin typeface="Calibri" panose="020F0502020204030204" pitchFamily="34" charset="0"/>
                <a:ea typeface="Times New Roman" panose="02020603050405020304" pitchFamily="18" charset="0"/>
              </a:rPr>
              <a:t>1</a:t>
            </a:r>
            <a:r>
              <a:rPr lang="fr-BE" baseline="30000" dirty="0">
                <a:effectLst/>
                <a:latin typeface="Calibri" panose="020F0502020204030204" pitchFamily="34" charset="0"/>
                <a:ea typeface="Times New Roman" panose="02020603050405020304" pitchFamily="18" charset="0"/>
              </a:rPr>
              <a:t>er</a:t>
            </a:r>
            <a:r>
              <a:rPr lang="fr-BE" dirty="0">
                <a:effectLst/>
                <a:latin typeface="Calibri" panose="020F0502020204030204" pitchFamily="34" charset="0"/>
                <a:ea typeface="Times New Roman" panose="02020603050405020304" pitchFamily="18" charset="0"/>
              </a:rPr>
              <a:t> janvier 2026</a:t>
            </a:r>
            <a:r>
              <a:rPr lang="fr-BE" dirty="0">
                <a:latin typeface="Calibri" panose="020F0502020204030204" pitchFamily="34" charset="0"/>
                <a:ea typeface="Times New Roman" panose="02020603050405020304" pitchFamily="18" charset="0"/>
              </a:rPr>
              <a:t> : </a:t>
            </a:r>
            <a:r>
              <a:rPr lang="fr-BE" dirty="0">
                <a:effectLst/>
                <a:latin typeface="Calibri" panose="020F0502020204030204" pitchFamily="34" charset="0"/>
                <a:ea typeface="Times New Roman" panose="02020603050405020304" pitchFamily="18" charset="0"/>
              </a:rPr>
              <a:t>formation continuée de minimum 24 heures en gestion d'équipe, efficacité et bien-être au travail pour les </a:t>
            </a:r>
            <a:r>
              <a:rPr lang="fr-BE" b="1" dirty="0">
                <a:effectLst/>
                <a:latin typeface="Calibri" panose="020F0502020204030204" pitchFamily="34" charset="0"/>
                <a:ea typeface="Times New Roman" panose="02020603050405020304" pitchFamily="18" charset="0"/>
              </a:rPr>
              <a:t>infirmiers en chef.</a:t>
            </a:r>
            <a:endParaRPr lang="fr-BE" dirty="0"/>
          </a:p>
        </p:txBody>
      </p:sp>
      <p:pic>
        <p:nvPicPr>
          <p:cNvPr id="5" name="Graphique 4" descr="Point d’exclamation avec un remplissage uni">
            <a:extLst>
              <a:ext uri="{FF2B5EF4-FFF2-40B4-BE49-F238E27FC236}">
                <a16:creationId xmlns:a16="http://schemas.microsoft.com/office/drawing/2014/main" id="{17B4F387-8226-47CB-8F82-4ED3E0B63B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568" y="5091245"/>
            <a:ext cx="648072" cy="648072"/>
          </a:xfrm>
          <a:prstGeom prst="rect">
            <a:avLst/>
          </a:prstGeom>
        </p:spPr>
      </p:pic>
    </p:spTree>
    <p:extLst>
      <p:ext uri="{BB962C8B-B14F-4D97-AF65-F5344CB8AC3E}">
        <p14:creationId xmlns:p14="http://schemas.microsoft.com/office/powerpoint/2010/main" val="2602495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91233"/>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47864" y="1503922"/>
            <a:ext cx="5328592" cy="422933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503727" y="1443841"/>
            <a:ext cx="5112568" cy="3970318"/>
          </a:xfrm>
          <a:prstGeom prst="rect">
            <a:avLst/>
          </a:prstGeom>
          <a:noFill/>
        </p:spPr>
        <p:txBody>
          <a:bodyPr wrap="square">
            <a:spAutoFit/>
          </a:bodyPr>
          <a:lstStyle/>
          <a:p>
            <a:pPr marL="285750" indent="-285750">
              <a:buFont typeface="Wingdings" panose="05000000000000000000" pitchFamily="2" charset="2"/>
              <a:buChar char="§"/>
            </a:pPr>
            <a:endParaRPr lang="fr-BE"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fr-FR" dirty="0">
                <a:latin typeface="Calibri" panose="020F0502020204030204" pitchFamily="34" charset="0"/>
                <a:ea typeface="Times New Roman" panose="02020603050405020304" pitchFamily="18" charset="0"/>
              </a:rPr>
              <a:t>Formations </a:t>
            </a:r>
            <a:r>
              <a:rPr lang="fr-FR" b="1" dirty="0">
                <a:latin typeface="Calibri" panose="020F0502020204030204" pitchFamily="34" charset="0"/>
                <a:ea typeface="Times New Roman" panose="02020603050405020304" pitchFamily="18" charset="0"/>
              </a:rPr>
              <a:t>réputées agréées </a:t>
            </a:r>
            <a:r>
              <a:rPr lang="fr-FR" dirty="0">
                <a:latin typeface="Calibri" panose="020F0502020204030204" pitchFamily="34" charset="0"/>
                <a:ea typeface="Times New Roman" panose="02020603050405020304" pitchFamily="18" charset="0"/>
              </a:rPr>
              <a:t>:</a:t>
            </a:r>
            <a:r>
              <a:rPr lang="fr-FR" sz="1800" dirty="0">
                <a:effectLst/>
                <a:latin typeface="Calibri" panose="020F0502020204030204" pitchFamily="34" charset="0"/>
                <a:ea typeface="Times New Roman" panose="02020603050405020304" pitchFamily="18" charset="0"/>
              </a:rPr>
              <a:t> organismes reconnus, fonds de sécurité d'existence,  services hospitaliers, plateformes de soins palliatifs et d'hygiène hospitalière, </a:t>
            </a:r>
            <a:r>
              <a:rPr lang="fr-BE" sz="1800" dirty="0">
                <a:effectLst/>
                <a:latin typeface="Calibri" panose="020F0502020204030204" pitchFamily="34" charset="0"/>
                <a:ea typeface="Times New Roman" panose="02020603050405020304" pitchFamily="18" charset="0"/>
              </a:rPr>
              <a:t>Association Bruxelloise pour le Bien-être au Travail, PAQS, fédérations et membre du personnel spécialisé dans la thématique </a:t>
            </a:r>
          </a:p>
          <a:p>
            <a:pPr marL="285750" indent="-285750">
              <a:buFont typeface="Wingdings" panose="05000000000000000000" pitchFamily="2" charset="2"/>
              <a:buChar char="§"/>
            </a:pPr>
            <a:r>
              <a:rPr lang="fr-BE" sz="1800" dirty="0">
                <a:latin typeface="Calibri" panose="020F0502020204030204" pitchFamily="34" charset="0"/>
                <a:cs typeface="Calibri" panose="020F0502020204030204" pitchFamily="34" charset="0"/>
              </a:rPr>
              <a:t>Les </a:t>
            </a:r>
            <a:r>
              <a:rPr lang="fr-BE" sz="1800" b="1" dirty="0">
                <a:latin typeface="Calibri" panose="020F0502020204030204" pitchFamily="34" charset="0"/>
                <a:cs typeface="Calibri" panose="020F0502020204030204" pitchFamily="34" charset="0"/>
              </a:rPr>
              <a:t>réunions pluridisciplinaires </a:t>
            </a:r>
            <a:r>
              <a:rPr lang="fr-BE" sz="1800" dirty="0">
                <a:latin typeface="Calibri" panose="020F0502020204030204" pitchFamily="34" charset="0"/>
                <a:cs typeface="Calibri" panose="020F0502020204030204" pitchFamily="34" charset="0"/>
              </a:rPr>
              <a:t>ne sont plus reconnues </a:t>
            </a:r>
          </a:p>
          <a:p>
            <a:pPr marL="285750" indent="-285750">
              <a:buFont typeface="Wingdings" panose="05000000000000000000" pitchFamily="2" charset="2"/>
              <a:buChar char="§"/>
            </a:pPr>
            <a:r>
              <a:rPr lang="fr-BE" sz="1800" dirty="0">
                <a:latin typeface="Calibri" panose="020F0502020204030204" pitchFamily="34" charset="0"/>
                <a:cs typeface="Calibri" panose="020F0502020204030204" pitchFamily="34" charset="0"/>
              </a:rPr>
              <a:t>Reconnaissance des formations</a:t>
            </a:r>
            <a:r>
              <a:rPr lang="fr-BE" sz="1800" b="1" dirty="0">
                <a:latin typeface="Calibri" panose="020F0502020204030204" pitchFamily="34" charset="0"/>
                <a:cs typeface="Calibri" panose="020F0502020204030204" pitchFamily="34" charset="0"/>
              </a:rPr>
              <a:t> </a:t>
            </a:r>
            <a:r>
              <a:rPr lang="fr-BE" sz="1800" dirty="0">
                <a:latin typeface="Calibri" panose="020F0502020204030204" pitchFamily="34" charset="0"/>
                <a:cs typeface="Calibri" panose="020F0502020204030204" pitchFamily="34" charset="0"/>
              </a:rPr>
              <a:t>en </a:t>
            </a:r>
            <a:r>
              <a:rPr lang="fr-BE" sz="1800" b="1" dirty="0">
                <a:latin typeface="Calibri" panose="020F0502020204030204" pitchFamily="34" charset="0"/>
                <a:cs typeface="Calibri" panose="020F0502020204030204" pitchFamily="34" charset="0"/>
              </a:rPr>
              <a:t>langue, en ligne </a:t>
            </a:r>
            <a:r>
              <a:rPr lang="fr-BE" sz="1800" dirty="0">
                <a:latin typeface="Calibri" panose="020F0502020204030204" pitchFamily="34" charset="0"/>
                <a:cs typeface="Calibri" panose="020F0502020204030204" pitchFamily="34" charset="0"/>
              </a:rPr>
              <a:t>(max. ½ des heures totales obligatoires), et organisées par un </a:t>
            </a:r>
            <a:r>
              <a:rPr lang="fr-BE" sz="1800" b="1" dirty="0">
                <a:latin typeface="Calibri" panose="020F0502020204030204" pitchFamily="34" charset="0"/>
                <a:cs typeface="Calibri" panose="020F0502020204030204" pitchFamily="34" charset="0"/>
              </a:rPr>
              <a:t>membre du personnel </a:t>
            </a:r>
            <a:r>
              <a:rPr lang="fr-BE" sz="1800" dirty="0">
                <a:latin typeface="Calibri" panose="020F0502020204030204" pitchFamily="34" charset="0"/>
                <a:cs typeface="Calibri" panose="020F0502020204030204" pitchFamily="34" charset="0"/>
              </a:rPr>
              <a:t>en interne (max. 1/3)</a:t>
            </a:r>
          </a:p>
        </p:txBody>
      </p:sp>
      <p:pic>
        <p:nvPicPr>
          <p:cNvPr id="7" name="Image 6" descr="Femme d'affaires au tableau blanc dirigeant une réunion dans la salle de conférence">
            <a:extLst>
              <a:ext uri="{FF2B5EF4-FFF2-40B4-BE49-F238E27FC236}">
                <a16:creationId xmlns:a16="http://schemas.microsoft.com/office/drawing/2014/main" id="{62EA7215-09C1-495D-90E9-EB37C4196A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04" r="14719"/>
          <a:stretch/>
        </p:blipFill>
        <p:spPr>
          <a:xfrm>
            <a:off x="247631" y="2230881"/>
            <a:ext cx="2808312" cy="2787521"/>
          </a:xfrm>
          <a:prstGeom prst="rect">
            <a:avLst/>
          </a:prstGeom>
        </p:spPr>
      </p:pic>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358231" cy="461665"/>
          </a:xfrm>
          <a:prstGeom prst="rect">
            <a:avLst/>
          </a:prstGeom>
          <a:noFill/>
        </p:spPr>
        <p:txBody>
          <a:bodyPr wrap="square">
            <a:spAutoFit/>
          </a:bodyPr>
          <a:lstStyle/>
          <a:p>
            <a:r>
              <a:rPr lang="fr-BE" sz="2400" b="1" dirty="0">
                <a:latin typeface="Calibri" panose="020F0502020204030204" pitchFamily="34" charset="0"/>
                <a:cs typeface="Calibri" panose="020F0502020204030204" pitchFamily="34" charset="0"/>
              </a:rPr>
              <a:t>Reconnaissance :</a:t>
            </a:r>
          </a:p>
        </p:txBody>
      </p:sp>
    </p:spTree>
    <p:extLst>
      <p:ext uri="{BB962C8B-B14F-4D97-AF65-F5344CB8AC3E}">
        <p14:creationId xmlns:p14="http://schemas.microsoft.com/office/powerpoint/2010/main" val="73920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74156" y="2060848"/>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74156" y="2132856"/>
            <a:ext cx="5538004" cy="4124289"/>
          </a:xfrm>
        </p:spPr>
        <p:txBody>
          <a:bodyPr>
            <a:normAutofit fontScale="92500" lnSpcReduction="20000"/>
          </a:bodyPr>
          <a:lstStyle/>
          <a:p>
            <a:pPr algn="just">
              <a:lnSpc>
                <a:spcPct val="120000"/>
              </a:lnSpc>
              <a:buFont typeface="Wingdings" panose="05000000000000000000" pitchFamily="2" charset="2"/>
              <a:buChar char="§"/>
            </a:pPr>
            <a:r>
              <a:rPr lang="fr-FR" sz="1800" dirty="0">
                <a:solidFill>
                  <a:srgbClr val="000000"/>
                </a:solidFill>
                <a:ea typeface="Times New Roman" panose="02020603050405020304" pitchFamily="18" charset="0"/>
                <a:cs typeface="Minion Pro"/>
              </a:rPr>
              <a:t>R</a:t>
            </a:r>
            <a:r>
              <a:rPr lang="fr-FR" sz="1800" dirty="0">
                <a:solidFill>
                  <a:srgbClr val="000000"/>
                </a:solidFill>
                <a:effectLst/>
                <a:ea typeface="Times New Roman" panose="02020603050405020304" pitchFamily="18" charset="0"/>
                <a:cs typeface="Minion Pro"/>
              </a:rPr>
              <a:t>epas adaptés aux besoins et à l'état de l'habitant</a:t>
            </a:r>
            <a:r>
              <a:rPr lang="fr-BE" sz="1800" dirty="0">
                <a:solidFill>
                  <a:srgbClr val="000000"/>
                </a:solidFill>
                <a:effectLst/>
                <a:ea typeface="Times New Roman" panose="02020603050405020304" pitchFamily="18" charset="0"/>
                <a:cs typeface="Minion Pro"/>
              </a:rPr>
              <a:t> et organisés de manière à </a:t>
            </a:r>
            <a:r>
              <a:rPr lang="fr-BE" sz="1800" b="1" dirty="0">
                <a:solidFill>
                  <a:srgbClr val="000000"/>
                </a:solidFill>
                <a:effectLst/>
                <a:ea typeface="Times New Roman" panose="02020603050405020304" pitchFamily="18" charset="0"/>
                <a:cs typeface="Minion Pro"/>
              </a:rPr>
              <a:t>favoriser leur indépendance </a:t>
            </a:r>
            <a:endParaRPr lang="fr-BE" sz="1800" b="1" dirty="0">
              <a:solidFill>
                <a:srgbClr val="000000"/>
              </a:solidFill>
              <a:ea typeface="Times New Roman" panose="02020603050405020304" pitchFamily="18" charset="0"/>
              <a:cs typeface="Minion Pro"/>
            </a:endParaRPr>
          </a:p>
          <a:p>
            <a:pPr algn="just">
              <a:lnSpc>
                <a:spcPct val="120000"/>
              </a:lnSpc>
              <a:buFont typeface="Wingdings" panose="05000000000000000000" pitchFamily="2" charset="2"/>
              <a:buChar char="§"/>
            </a:pPr>
            <a:r>
              <a:rPr lang="fr-BE" sz="1800" dirty="0">
                <a:solidFill>
                  <a:srgbClr val="000000"/>
                </a:solidFill>
                <a:effectLst/>
                <a:ea typeface="Times New Roman" panose="02020603050405020304" pitchFamily="18" charset="0"/>
                <a:cs typeface="Minion Pro"/>
              </a:rPr>
              <a:t>Tenir compte des </a:t>
            </a:r>
            <a:r>
              <a:rPr lang="fr-BE" sz="1800" b="1" dirty="0">
                <a:solidFill>
                  <a:srgbClr val="000000"/>
                </a:solidFill>
                <a:effectLst/>
                <a:ea typeface="Times New Roman" panose="02020603050405020304" pitchFamily="18" charset="0"/>
                <a:cs typeface="Minion Pro"/>
              </a:rPr>
              <a:t>suggestions et préférences </a:t>
            </a:r>
            <a:r>
              <a:rPr lang="fr-BE" sz="1800" dirty="0">
                <a:solidFill>
                  <a:srgbClr val="000000"/>
                </a:solidFill>
                <a:effectLst/>
                <a:ea typeface="Times New Roman" panose="02020603050405020304" pitchFamily="18" charset="0"/>
                <a:cs typeface="Minion Pro"/>
              </a:rPr>
              <a:t>des habitants (composition et fréquence à chaque</a:t>
            </a:r>
            <a:r>
              <a:rPr lang="fr-BE" sz="1800" dirty="0">
                <a:solidFill>
                  <a:srgbClr val="000000"/>
                </a:solidFill>
                <a:ea typeface="Times New Roman" panose="02020603050405020304" pitchFamily="18" charset="0"/>
                <a:cs typeface="Minion Pro"/>
              </a:rPr>
              <a:t> </a:t>
            </a:r>
            <a:r>
              <a:rPr lang="fr-BE" sz="1800" dirty="0">
                <a:solidFill>
                  <a:srgbClr val="000000"/>
                </a:solidFill>
                <a:effectLst/>
                <a:ea typeface="Times New Roman" panose="02020603050405020304" pitchFamily="18" charset="0"/>
                <a:cs typeface="Minion Pro"/>
              </a:rPr>
              <a:t>conseil participatif)</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R</a:t>
            </a:r>
            <a:r>
              <a:rPr lang="fr-BE" sz="1800" dirty="0">
                <a:solidFill>
                  <a:srgbClr val="000000"/>
                </a:solidFill>
                <a:effectLst/>
                <a:ea typeface="Times New Roman" panose="02020603050405020304" pitchFamily="18" charset="0"/>
                <a:cs typeface="Minion Pro"/>
              </a:rPr>
              <a:t>epas élaborés avec des </a:t>
            </a:r>
            <a:r>
              <a:rPr lang="fr-BE" sz="1800" b="1" dirty="0">
                <a:solidFill>
                  <a:srgbClr val="000000"/>
                </a:solidFill>
                <a:effectLst/>
                <a:ea typeface="Times New Roman" panose="02020603050405020304" pitchFamily="18" charset="0"/>
                <a:cs typeface="Minion Pro"/>
              </a:rPr>
              <a:t>fruits et légumes frais </a:t>
            </a:r>
            <a:r>
              <a:rPr lang="fr-BE" sz="1800" dirty="0">
                <a:solidFill>
                  <a:srgbClr val="000000"/>
                </a:solidFill>
                <a:effectLst/>
                <a:ea typeface="Times New Roman" panose="02020603050405020304" pitchFamily="18" charset="0"/>
                <a:cs typeface="Minion Pro"/>
              </a:rPr>
              <a:t>ou de qualité nutritionnelle équivalent</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P</a:t>
            </a:r>
            <a:r>
              <a:rPr lang="fr-BE" sz="1800" dirty="0">
                <a:solidFill>
                  <a:srgbClr val="000000"/>
                </a:solidFill>
                <a:effectLst/>
                <a:ea typeface="Times New Roman" panose="02020603050405020304" pitchFamily="18" charset="0"/>
                <a:cs typeface="Minion Pro"/>
              </a:rPr>
              <a:t>olitique d'accommodement raisonnable : </a:t>
            </a:r>
            <a:r>
              <a:rPr lang="fr-BE" sz="1800" b="1" dirty="0">
                <a:solidFill>
                  <a:srgbClr val="000000"/>
                </a:solidFill>
                <a:effectLst/>
                <a:ea typeface="Times New Roman" panose="02020603050405020304" pitchFamily="18" charset="0"/>
                <a:cs typeface="Minion Pro"/>
              </a:rPr>
              <a:t>convictions philosophiques et religieuses</a:t>
            </a:r>
            <a:r>
              <a:rPr lang="fr-BE" sz="1800" dirty="0">
                <a:solidFill>
                  <a:srgbClr val="000000"/>
                </a:solidFill>
                <a:effectLst/>
                <a:ea typeface="Times New Roman" panose="02020603050405020304" pitchFamily="18" charset="0"/>
                <a:cs typeface="Minion Pro"/>
              </a:rPr>
              <a:t> (sans coûts supplémentaires) </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D</a:t>
            </a:r>
            <a:r>
              <a:rPr lang="fr-BE" sz="1800" dirty="0">
                <a:solidFill>
                  <a:srgbClr val="000000"/>
                </a:solidFill>
                <a:effectLst/>
                <a:ea typeface="Times New Roman" panose="02020603050405020304" pitchFamily="18" charset="0"/>
                <a:cs typeface="Minion Pro"/>
              </a:rPr>
              <a:t>urée du </a:t>
            </a:r>
            <a:r>
              <a:rPr lang="fr-BE" sz="1800" b="1" dirty="0">
                <a:solidFill>
                  <a:srgbClr val="000000"/>
                </a:solidFill>
                <a:effectLst/>
                <a:ea typeface="Times New Roman" panose="02020603050405020304" pitchFamily="18" charset="0"/>
                <a:cs typeface="Minion Pro"/>
              </a:rPr>
              <a:t>jeune nocturne </a:t>
            </a:r>
            <a:r>
              <a:rPr lang="fr-BE" sz="1800" dirty="0">
                <a:solidFill>
                  <a:srgbClr val="000000"/>
                </a:solidFill>
                <a:effectLst/>
                <a:ea typeface="Times New Roman" panose="02020603050405020304" pitchFamily="18" charset="0"/>
                <a:cs typeface="Minion Pro"/>
              </a:rPr>
              <a:t>(12h max – collation) </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P</a:t>
            </a:r>
            <a:r>
              <a:rPr lang="fr-BE" sz="1800" dirty="0">
                <a:solidFill>
                  <a:srgbClr val="000000"/>
                </a:solidFill>
                <a:effectLst/>
                <a:ea typeface="Times New Roman" panose="02020603050405020304" pitchFamily="18" charset="0"/>
                <a:cs typeface="Minion Pro"/>
              </a:rPr>
              <a:t>rise de repas en commun privilégié mais droit de prendre le repas en chambre, sans supplément</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1.7. Améliorer la qualité de l’alimentation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323528" y="1101447"/>
            <a:ext cx="8506471" cy="734945"/>
          </a:xfrm>
          <a:prstGeom prst="rect">
            <a:avLst/>
          </a:prstGeom>
          <a:noFill/>
        </p:spPr>
        <p:txBody>
          <a:bodyPr wrap="square">
            <a:spAutoFit/>
          </a:bodyPr>
          <a:lstStyle/>
          <a:p>
            <a:pPr marL="0" indent="0" algn="just">
              <a:lnSpc>
                <a:spcPct val="120000"/>
              </a:lnSpc>
              <a:buNone/>
            </a:pPr>
            <a:r>
              <a:rPr lang="fr-FR" sz="1800" b="1" dirty="0">
                <a:solidFill>
                  <a:srgbClr val="000000"/>
                </a:solidFill>
                <a:effectLst/>
                <a:ea typeface="Calibri" panose="020F0502020204030204" pitchFamily="34" charset="0"/>
                <a:cs typeface="Minion Pro"/>
              </a:rPr>
              <a:t>Objectif </a:t>
            </a:r>
            <a:r>
              <a:rPr lang="fr-FR" sz="1800" dirty="0">
                <a:solidFill>
                  <a:srgbClr val="000000"/>
                </a:solidFill>
                <a:effectLst/>
                <a:ea typeface="Calibri" panose="020F0502020204030204" pitchFamily="34" charset="0"/>
                <a:cs typeface="Minion Pro"/>
              </a:rPr>
              <a:t>: améliorer la qualité nutritionnelle des repas et le suivi des problèmes de dénutrition et de déshydratation tout en accordant de l'importance au plaisir de manger  </a:t>
            </a:r>
            <a:endParaRPr lang="fr-BE" sz="1800" dirty="0">
              <a:solidFill>
                <a:srgbClr val="000000"/>
              </a:solidFill>
              <a:effectLst/>
              <a:ea typeface="Calibri" panose="020F0502020204030204" pitchFamily="34" charset="0"/>
              <a:cs typeface="Minion Pro"/>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Image 12" descr="Plats traditionnels amérindiens">
            <a:extLst>
              <a:ext uri="{FF2B5EF4-FFF2-40B4-BE49-F238E27FC236}">
                <a16:creationId xmlns:a16="http://schemas.microsoft.com/office/drawing/2014/main" id="{0617607C-CFFE-4658-BFD5-B4F5C6542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3" t="10505" r="7681" b="5454"/>
          <a:stretch/>
        </p:blipFill>
        <p:spPr>
          <a:xfrm>
            <a:off x="6358828" y="2332350"/>
            <a:ext cx="2313783" cy="3456384"/>
          </a:xfrm>
          <a:prstGeom prst="rect">
            <a:avLst/>
          </a:prstGeom>
        </p:spPr>
      </p:pic>
    </p:spTree>
    <p:extLst>
      <p:ext uri="{BB962C8B-B14F-4D97-AF65-F5344CB8AC3E}">
        <p14:creationId xmlns:p14="http://schemas.microsoft.com/office/powerpoint/2010/main" val="2496223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4000" b="1" i="0" u="none" strike="noStrike" kern="1200" cap="none" spc="0" normalizeH="0" baseline="0" noProof="0" dirty="0">
                  <a:ln>
                    <a:noFill/>
                  </a:ln>
                  <a:solidFill>
                    <a:srgbClr val="1E3B89"/>
                  </a:solidFill>
                  <a:effectLst/>
                  <a:uLnTx/>
                  <a:uFillTx/>
                  <a:latin typeface="Calibri" panose="020F0502020204030204"/>
                  <a:ea typeface="+mn-ea"/>
                  <a:cs typeface="+mn-cs"/>
                </a:rPr>
                <a:t>1</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1607202" y="1432350"/>
            <a:ext cx="6343340" cy="2123658"/>
          </a:xfrm>
          <a:prstGeom prst="rect">
            <a:avLst/>
          </a:prstGeom>
          <a:no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latin typeface="Calibri" panose="020F0502020204030204" pitchFamily="34" charset="0"/>
            </a:endParaRPr>
          </a:p>
          <a:p>
            <a:pPr algn="ctr"/>
            <a:r>
              <a:rPr lang="fr-BE" sz="4400" b="1" dirty="0">
                <a:solidFill>
                  <a:schemeClr val="bg1"/>
                </a:solidFill>
                <a:effectLst>
                  <a:outerShdw blurRad="38100" dist="38100" dir="2700000" algn="tl">
                    <a:srgbClr val="000000">
                      <a:alpha val="43137"/>
                    </a:srgbClr>
                  </a:outerShdw>
                </a:effectLst>
                <a:latin typeface="Calibri" panose="020F0502020204030204" pitchFamily="34" charset="0"/>
              </a:rPr>
              <a:t>La réforme des normes d’agrément</a:t>
            </a:r>
            <a:endParaRPr lang="fr-BE" sz="4400" dirty="0"/>
          </a:p>
        </p:txBody>
      </p:sp>
      <p:pic>
        <p:nvPicPr>
          <p:cNvPr id="10" name="Graphique 9" descr="Femme âgée aux cheveux blancs">
            <a:extLst>
              <a:ext uri="{FF2B5EF4-FFF2-40B4-BE49-F238E27FC236}">
                <a16:creationId xmlns:a16="http://schemas.microsoft.com/office/drawing/2014/main" id="{46B2FC6B-BE1B-4C9C-B6C1-37B51D692D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83D86B79-D3E9-4477-8BE1-0858491E61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310762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843621" y="1710180"/>
            <a:ext cx="6048672" cy="462048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915629" y="1734838"/>
            <a:ext cx="5976664" cy="4548480"/>
          </a:xfrm>
        </p:spPr>
        <p:txBody>
          <a:bodyPr>
            <a:noAutofit/>
          </a:bodyPr>
          <a:lstStyle/>
          <a:p>
            <a:pPr lvl="0">
              <a:lnSpc>
                <a:spcPct val="107000"/>
              </a:lnSpc>
              <a:buSzPct val="100000"/>
              <a:buFont typeface="Wingdings" panose="05000000000000000000" pitchFamily="2" charset="2"/>
              <a:buChar char="§"/>
            </a:pPr>
            <a:r>
              <a:rPr lang="fr-BE" sz="1500" b="1" dirty="0">
                <a:effectLst/>
                <a:latin typeface="Calibri" panose="020F0502020204030204" pitchFamily="34" charset="0"/>
                <a:ea typeface="Calibri" panose="020F0502020204030204" pitchFamily="34" charset="0"/>
                <a:cs typeface="Calibri" panose="020F0502020204030204" pitchFamily="34" charset="0"/>
              </a:rPr>
              <a:t>Qui l’élabore </a:t>
            </a:r>
            <a:r>
              <a:rPr lang="fr-BE" sz="1500" dirty="0">
                <a:effectLst/>
                <a:latin typeface="Calibri" panose="020F0502020204030204" pitchFamily="34" charset="0"/>
                <a:ea typeface="Calibri" panose="020F0502020204030204" pitchFamily="34" charset="0"/>
                <a:cs typeface="Calibri" panose="020F0502020204030204" pitchFamily="34" charset="0"/>
              </a:rPr>
              <a:t>? Le personnel impliqué dans l'alimentation : au moins le directeur, le coordinateur infirmier / infirmier en chef, le chef de cuisine / responsable des commandes, et  le cas échéant, le logopède ou diététicien. </a:t>
            </a:r>
          </a:p>
          <a:p>
            <a:pPr>
              <a:lnSpc>
                <a:spcPct val="107000"/>
              </a:lnSpc>
              <a:buSzPct val="100000"/>
              <a:buFont typeface="Wingdings" panose="05000000000000000000" pitchFamily="2" charset="2"/>
              <a:buChar char="§"/>
            </a:pPr>
            <a:r>
              <a:rPr lang="fr-BE" sz="1500" b="1" dirty="0">
                <a:latin typeface="Calibri" panose="020F0502020204030204" pitchFamily="34" charset="0"/>
                <a:ea typeface="Calibri" panose="020F0502020204030204" pitchFamily="34" charset="0"/>
                <a:cs typeface="Calibri" panose="020F0502020204030204" pitchFamily="34" charset="0"/>
              </a:rPr>
              <a:t>Avis : </a:t>
            </a:r>
            <a:r>
              <a:rPr lang="fr-BE" sz="1500" b="1" dirty="0">
                <a:solidFill>
                  <a:srgbClr val="00B050"/>
                </a:solidFill>
                <a:latin typeface="Calibri" panose="020F0502020204030204" pitchFamily="34" charset="0"/>
                <a:ea typeface="Calibri" panose="020F0502020204030204" pitchFamily="34" charset="0"/>
                <a:cs typeface="Calibri" panose="020F0502020204030204" pitchFamily="34" charset="0"/>
              </a:rPr>
              <a:t>m</a:t>
            </a:r>
            <a:r>
              <a:rPr lang="fr-BE" sz="15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édecin référents et MCC </a:t>
            </a:r>
          </a:p>
          <a:p>
            <a:pPr lvl="0">
              <a:lnSpc>
                <a:spcPct val="107000"/>
              </a:lnSpc>
              <a:buSzPct val="100000"/>
              <a:buFont typeface="Wingdings" panose="05000000000000000000" pitchFamily="2" charset="2"/>
              <a:buChar char="§"/>
            </a:pPr>
            <a:r>
              <a:rPr lang="fr-BE" sz="1500" dirty="0">
                <a:latin typeface="Calibri" panose="020F0502020204030204" pitchFamily="34" charset="0"/>
                <a:ea typeface="Calibri" panose="020F0502020204030204" pitchFamily="34" charset="0"/>
                <a:cs typeface="Calibri" panose="020F0502020204030204" pitchFamily="34" charset="0"/>
              </a:rPr>
              <a:t>M</a:t>
            </a:r>
            <a:r>
              <a:rPr lang="fr-BE" sz="1500" dirty="0">
                <a:effectLst/>
                <a:latin typeface="Calibri" panose="020F0502020204030204" pitchFamily="34" charset="0"/>
                <a:ea typeface="Calibri" panose="020F0502020204030204" pitchFamily="34" charset="0"/>
                <a:cs typeface="Times New Roman" panose="02020603050405020304" pitchFamily="18" charset="0"/>
              </a:rPr>
              <a:t>embre(s) du personnel désigné(s) </a:t>
            </a:r>
            <a:r>
              <a:rPr lang="fr-BE" sz="1500" b="1" dirty="0">
                <a:effectLst/>
                <a:latin typeface="Calibri" panose="020F0502020204030204" pitchFamily="34" charset="0"/>
                <a:ea typeface="Calibri" panose="020F0502020204030204" pitchFamily="34" charset="0"/>
                <a:cs typeface="Times New Roman" panose="02020603050405020304" pitchFamily="18" charset="0"/>
              </a:rPr>
              <a:t>coordinateur(s) de la nutrition et du plaisir de manger</a:t>
            </a:r>
          </a:p>
          <a:p>
            <a:pPr lvl="0">
              <a:lnSpc>
                <a:spcPct val="107000"/>
              </a:lnSpc>
              <a:buSzPct val="100000"/>
              <a:buFont typeface="Wingdings" panose="05000000000000000000" pitchFamily="2" charset="2"/>
              <a:buChar char="§"/>
            </a:pPr>
            <a:r>
              <a:rPr lang="fr-BE" sz="1500" b="1" dirty="0">
                <a:effectLst/>
                <a:latin typeface="Calibri" panose="020F0502020204030204" pitchFamily="34" charset="0"/>
                <a:ea typeface="Calibri" panose="020F0502020204030204" pitchFamily="34" charset="0"/>
                <a:cs typeface="Calibri" panose="020F0502020204030204" pitchFamily="34" charset="0"/>
              </a:rPr>
              <a:t>Contenu</a:t>
            </a:r>
            <a:r>
              <a:rPr lang="fr-BE" sz="1500" dirty="0">
                <a:effectLst/>
                <a:latin typeface="Calibri" panose="020F0502020204030204" pitchFamily="34" charset="0"/>
                <a:ea typeface="Calibri" panose="020F0502020204030204" pitchFamily="34" charset="0"/>
                <a:cs typeface="Calibri" panose="020F0502020204030204" pitchFamily="34" charset="0"/>
              </a:rPr>
              <a:t> : politique qui concilie besoins alimentaires et plaisir de manger :</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BE" sz="1500" dirty="0">
                <a:effectLst/>
                <a:latin typeface="Calibri" panose="020F0502020204030204" pitchFamily="34" charset="0"/>
                <a:ea typeface="Calibri" panose="020F0502020204030204" pitchFamily="34" charset="0"/>
                <a:cs typeface="Calibri" panose="020F0502020204030204" pitchFamily="34" charset="0"/>
              </a:rPr>
              <a:t>Analyse et suivi du poids, taille, IMC au moins une fois par mois</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BE" sz="1500" dirty="0">
                <a:effectLst/>
                <a:latin typeface="Calibri" panose="020F0502020204030204" pitchFamily="34" charset="0"/>
                <a:ea typeface="Calibri" panose="020F0502020204030204" pitchFamily="34" charset="0"/>
                <a:cs typeface="Calibri" panose="020F0502020204030204" pitchFamily="34" charset="0"/>
              </a:rPr>
              <a:t>Dépistage précoce et suivi de la dénutrition/déshydratation </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BE" sz="1500" dirty="0">
                <a:effectLst/>
                <a:latin typeface="Calibri" panose="020F0502020204030204" pitchFamily="34" charset="0"/>
                <a:ea typeface="Calibri" panose="020F0502020204030204" pitchFamily="34" charset="0"/>
                <a:cs typeface="Calibri" panose="020F0502020204030204" pitchFamily="34" charset="0"/>
              </a:rPr>
              <a:t>Prise de suppléments nutritifs (après recours </a:t>
            </a:r>
            <a:r>
              <a:rPr lang="fr-BE" sz="1500" dirty="0">
                <a:latin typeface="Calibri" panose="020F0502020204030204" pitchFamily="34" charset="0"/>
                <a:ea typeface="Calibri" panose="020F0502020204030204" pitchFamily="34" charset="0"/>
                <a:cs typeface="Calibri" panose="020F0502020204030204" pitchFamily="34" charset="0"/>
              </a:rPr>
              <a:t>à </a:t>
            </a:r>
            <a:r>
              <a:rPr lang="fr-BE" sz="1500" dirty="0">
                <a:effectLst/>
                <a:latin typeface="Calibri" panose="020F0502020204030204" pitchFamily="34" charset="0"/>
                <a:ea typeface="Calibri" panose="020F0502020204030204" pitchFamily="34" charset="0"/>
                <a:cs typeface="Calibri" panose="020F0502020204030204" pitchFamily="34" charset="0"/>
              </a:rPr>
              <a:t>tous les moyens d'alimentation classique et sur avis médical)</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SzPct val="100000"/>
              <a:buFont typeface="Wingdings" panose="05000000000000000000" pitchFamily="2" charset="2"/>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Doit tenir compte des </a:t>
            </a:r>
            <a:r>
              <a:rPr lang="fr-BE" sz="1500" b="1" dirty="0">
                <a:effectLst/>
                <a:latin typeface="Calibri" panose="020F0502020204030204" pitchFamily="34" charset="0"/>
                <a:ea typeface="Calibri" panose="020F0502020204030204" pitchFamily="34" charset="0"/>
                <a:cs typeface="Times New Roman" panose="02020603050405020304" pitchFamily="18" charset="0"/>
              </a:rPr>
              <a:t>gouts et préférences des habitants</a:t>
            </a:r>
          </a:p>
          <a:p>
            <a:pPr lvl="0">
              <a:lnSpc>
                <a:spcPct val="107000"/>
              </a:lnSpc>
              <a:buSzPct val="100000"/>
              <a:buFont typeface="Wingdings" panose="05000000000000000000" pitchFamily="2" charset="2"/>
              <a:buChar char="§"/>
            </a:pPr>
            <a:r>
              <a:rPr lang="fr-BE" sz="1500" b="1" dirty="0">
                <a:effectLst/>
                <a:latin typeface="Calibri" panose="020F0502020204030204" pitchFamily="34" charset="0"/>
                <a:ea typeface="Calibri" panose="020F0502020204030204" pitchFamily="34" charset="0"/>
                <a:cs typeface="Times New Roman" panose="02020603050405020304" pitchFamily="18" charset="0"/>
              </a:rPr>
              <a:t>Evaluation </a:t>
            </a:r>
            <a:r>
              <a:rPr lang="fr-BE" sz="1500" dirty="0">
                <a:effectLst/>
                <a:latin typeface="Calibri" panose="020F0502020204030204" pitchFamily="34" charset="0"/>
                <a:ea typeface="Calibri" panose="020F0502020204030204" pitchFamily="34" charset="0"/>
                <a:cs typeface="Times New Roman" panose="02020603050405020304" pitchFamily="18" charset="0"/>
              </a:rPr>
              <a:t>: au moins une fois par an (adaptée si nécessaire)</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1.7. Améliorer la qualité de l’alimentation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323529" y="1101447"/>
            <a:ext cx="2520280" cy="402546"/>
          </a:xfrm>
          <a:prstGeom prst="rect">
            <a:avLst/>
          </a:prstGeom>
          <a:noFill/>
        </p:spPr>
        <p:txBody>
          <a:bodyPr wrap="square">
            <a:spAutoFit/>
          </a:bodyPr>
          <a:lstStyle/>
          <a:p>
            <a:pPr marL="0" indent="0" algn="just">
              <a:lnSpc>
                <a:spcPct val="120000"/>
              </a:lnSpc>
              <a:buNone/>
            </a:pPr>
            <a:r>
              <a:rPr lang="fr-FR" sz="1800" b="1" dirty="0">
                <a:solidFill>
                  <a:srgbClr val="000000"/>
                </a:solidFill>
                <a:effectLst/>
                <a:ea typeface="Calibri" panose="020F0502020204030204" pitchFamily="34" charset="0"/>
                <a:cs typeface="Minion Pro"/>
              </a:rPr>
              <a:t>Politique nutritionnelle : </a:t>
            </a:r>
            <a:endParaRPr lang="fr-BE" sz="1800" dirty="0">
              <a:solidFill>
                <a:srgbClr val="000000"/>
              </a:solidFill>
              <a:effectLst/>
              <a:ea typeface="Calibri" panose="020F0502020204030204" pitchFamily="34" charset="0"/>
              <a:cs typeface="Minion Pro"/>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5" name="Graphique 4" descr="Tendance à la hausse avec un remplissage uni">
            <a:extLst>
              <a:ext uri="{FF2B5EF4-FFF2-40B4-BE49-F238E27FC236}">
                <a16:creationId xmlns:a16="http://schemas.microsoft.com/office/drawing/2014/main" id="{6C28A995-F33D-49AA-A76A-18228396A5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549" y="1916832"/>
            <a:ext cx="1080120" cy="1080120"/>
          </a:xfrm>
          <a:prstGeom prst="rect">
            <a:avLst/>
          </a:prstGeom>
        </p:spPr>
      </p:pic>
    </p:spTree>
    <p:extLst>
      <p:ext uri="{BB962C8B-B14F-4D97-AF65-F5344CB8AC3E}">
        <p14:creationId xmlns:p14="http://schemas.microsoft.com/office/powerpoint/2010/main" val="1010548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8DE508C-732A-4B79-B4AE-51535B4A2291}"/>
              </a:ext>
            </a:extLst>
          </p:cNvPr>
          <p:cNvPicPr>
            <a:picLocks noChangeAspect="1"/>
          </p:cNvPicPr>
          <p:nvPr/>
        </p:nvPicPr>
        <p:blipFill rotWithShape="1">
          <a:blip r:embed="rId2"/>
          <a:srcRect r="4538"/>
          <a:stretch/>
        </p:blipFill>
        <p:spPr>
          <a:xfrm>
            <a:off x="72008" y="5719720"/>
            <a:ext cx="9071992"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03848" y="1612186"/>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03848" y="1612186"/>
            <a:ext cx="5538004" cy="4124289"/>
          </a:xfrm>
        </p:spPr>
        <p:txBody>
          <a:bodyPr>
            <a:normAutofit lnSpcReduction="10000"/>
          </a:bodyPr>
          <a:lstStyle/>
          <a:p>
            <a:pPr lvl="0"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Projet de vie et programme d’activités : les é</a:t>
            </a:r>
            <a:r>
              <a:rPr lang="fr-BE" sz="1800" dirty="0">
                <a:solidFill>
                  <a:srgbClr val="000000"/>
                </a:solidFill>
                <a:effectLst/>
                <a:latin typeface="Calibri" panose="020F0502020204030204" pitchFamily="34" charset="0"/>
                <a:ea typeface="Times New Roman" panose="02020603050405020304" pitchFamily="18" charset="0"/>
                <a:cs typeface="Minion Pro"/>
              </a:rPr>
              <a:t>tablissements </a:t>
            </a:r>
            <a:r>
              <a:rPr lang="fr-BE" sz="1800" b="1" dirty="0">
                <a:solidFill>
                  <a:srgbClr val="000000"/>
                </a:solidFill>
                <a:effectLst/>
                <a:latin typeface="Calibri" panose="020F0502020204030204" pitchFamily="34" charset="0"/>
                <a:ea typeface="Times New Roman" panose="02020603050405020304" pitchFamily="18" charset="0"/>
                <a:cs typeface="Minion Pro"/>
              </a:rPr>
              <a:t>participent à la vie locale</a:t>
            </a:r>
            <a:r>
              <a:rPr lang="fr-BE" sz="1800" dirty="0">
                <a:solidFill>
                  <a:srgbClr val="000000"/>
                </a:solidFill>
                <a:effectLst/>
                <a:latin typeface="Calibri" panose="020F0502020204030204" pitchFamily="34" charset="0"/>
                <a:ea typeface="Times New Roman" panose="02020603050405020304" pitchFamily="18" charset="0"/>
                <a:cs typeface="Minion Pro"/>
              </a:rPr>
              <a:t>, notamment en développant des </a:t>
            </a:r>
            <a:r>
              <a:rPr lang="fr-BE" sz="1800" b="1" dirty="0">
                <a:solidFill>
                  <a:srgbClr val="000000"/>
                </a:solidFill>
                <a:effectLst/>
                <a:latin typeface="Calibri" panose="020F0502020204030204" pitchFamily="34" charset="0"/>
                <a:ea typeface="Times New Roman" panose="02020603050405020304" pitchFamily="18" charset="0"/>
                <a:cs typeface="Minion Pro"/>
              </a:rPr>
              <a:t>collaborations avec des services ou organismes de proximité </a:t>
            </a:r>
          </a:p>
          <a:p>
            <a:pPr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Lien fonctionnel </a:t>
            </a:r>
            <a:r>
              <a:rPr lang="fr-BE" sz="1800" dirty="0">
                <a:solidFill>
                  <a:srgbClr val="000000"/>
                </a:solidFill>
                <a:effectLst/>
                <a:latin typeface="Calibri" panose="020F0502020204030204" pitchFamily="34" charset="0"/>
                <a:ea typeface="Times New Roman" panose="02020603050405020304" pitchFamily="18" charset="0"/>
                <a:cs typeface="Minion Pro"/>
              </a:rPr>
              <a:t>avec le service </a:t>
            </a:r>
            <a:r>
              <a:rPr lang="fr-BE" sz="1800" b="1" dirty="0">
                <a:solidFill>
                  <a:srgbClr val="000000"/>
                </a:solidFill>
                <a:effectLst/>
                <a:latin typeface="Calibri" panose="020F0502020204030204" pitchFamily="34" charset="0"/>
                <a:ea typeface="Times New Roman" panose="02020603050405020304" pitchFamily="18" charset="0"/>
                <a:cs typeface="Minion Pro"/>
              </a:rPr>
              <a:t>G/ou SP- psychogériatrie </a:t>
            </a:r>
            <a:r>
              <a:rPr lang="fr-BE" sz="1800" dirty="0">
                <a:solidFill>
                  <a:srgbClr val="000000"/>
                </a:solidFill>
                <a:effectLst/>
                <a:latin typeface="Calibri" panose="020F0502020204030204" pitchFamily="34" charset="0"/>
                <a:ea typeface="Times New Roman" panose="02020603050405020304" pitchFamily="18" charset="0"/>
                <a:cs typeface="Minion Pro"/>
              </a:rPr>
              <a:t>d'un hôpital (convention + min. 1 réunion/an) </a:t>
            </a:r>
            <a:r>
              <a:rPr lang="fr-BE" sz="1800" b="1" dirty="0">
                <a:solidFill>
                  <a:srgbClr val="000000"/>
                </a:solidFill>
                <a:effectLst/>
                <a:latin typeface="Calibri" panose="020F0502020204030204" pitchFamily="34" charset="0"/>
                <a:ea typeface="Times New Roman" panose="02020603050405020304" pitchFamily="18" charset="0"/>
                <a:cs typeface="Minion Pro"/>
              </a:rPr>
              <a:t> </a:t>
            </a:r>
            <a:r>
              <a:rPr lang="fr-BE" sz="1800" b="1" dirty="0">
                <a:solidFill>
                  <a:srgbClr val="00B050"/>
                </a:solidFill>
                <a:effectLst/>
                <a:latin typeface="Calibri" panose="020F0502020204030204" pitchFamily="34" charset="0"/>
                <a:ea typeface="Times New Roman" panose="02020603050405020304" pitchFamily="18" charset="0"/>
                <a:cs typeface="Minion Pro"/>
              </a:rPr>
              <a:t>- </a:t>
            </a:r>
            <a:r>
              <a:rPr lang="fr-BE" sz="1800" b="1" i="1" dirty="0">
                <a:solidFill>
                  <a:srgbClr val="00B050"/>
                </a:solidFill>
                <a:effectLst/>
                <a:latin typeface="Calibri" panose="020F0502020204030204" pitchFamily="34" charset="0"/>
                <a:ea typeface="Times New Roman" panose="02020603050405020304" pitchFamily="18" charset="0"/>
                <a:cs typeface="Minion Pro"/>
              </a:rPr>
              <a:t>Etendu aux MR</a:t>
            </a:r>
          </a:p>
          <a:p>
            <a:pPr lvl="0"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Collaboration </a:t>
            </a:r>
            <a:r>
              <a:rPr lang="fr-BE" sz="1800" dirty="0">
                <a:solidFill>
                  <a:srgbClr val="000000"/>
                </a:solidFill>
                <a:effectLst/>
                <a:latin typeface="Calibri" panose="020F0502020204030204" pitchFamily="34" charset="0"/>
                <a:ea typeface="Times New Roman" panose="02020603050405020304" pitchFamily="18" charset="0"/>
                <a:cs typeface="Minion Pro"/>
              </a:rPr>
              <a:t>avec un médecin hygiéniste ou la plateforme régionale pour l'</a:t>
            </a:r>
            <a:r>
              <a:rPr lang="fr-BE" sz="1800" b="1" dirty="0">
                <a:solidFill>
                  <a:srgbClr val="000000"/>
                </a:solidFill>
                <a:effectLst/>
                <a:latin typeface="Calibri" panose="020F0502020204030204" pitchFamily="34" charset="0"/>
                <a:ea typeface="Times New Roman" panose="02020603050405020304" pitchFamily="18" charset="0"/>
                <a:cs typeface="Minion Pro"/>
              </a:rPr>
              <a:t>hygiène</a:t>
            </a:r>
            <a:r>
              <a:rPr lang="fr-BE" sz="1800" dirty="0">
                <a:solidFill>
                  <a:srgbClr val="000000"/>
                </a:solidFill>
                <a:effectLst/>
                <a:latin typeface="Calibri" panose="020F0502020204030204" pitchFamily="34" charset="0"/>
                <a:ea typeface="Times New Roman" panose="02020603050405020304" pitchFamily="18" charset="0"/>
                <a:cs typeface="Minion Pro"/>
              </a:rPr>
              <a:t> (convention + réunion périodique)  </a:t>
            </a:r>
            <a:r>
              <a:rPr lang="fr-BE" sz="1800" b="1" i="1" dirty="0">
                <a:solidFill>
                  <a:srgbClr val="00B050"/>
                </a:solidFill>
                <a:effectLst/>
                <a:latin typeface="Calibri" panose="020F0502020204030204" pitchFamily="34" charset="0"/>
                <a:ea typeface="Times New Roman" panose="02020603050405020304" pitchFamily="18" charset="0"/>
                <a:cs typeface="Minion Pro"/>
              </a:rPr>
              <a:t>- Etendu aux MR</a:t>
            </a:r>
          </a:p>
          <a:p>
            <a:pPr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Lien </a:t>
            </a:r>
            <a:r>
              <a:rPr lang="fr-BE" sz="1800" dirty="0">
                <a:latin typeface="Calibri" panose="020F0502020204030204" pitchFamily="34" charset="0"/>
                <a:cs typeface="Calibri" panose="020F0502020204030204" pitchFamily="34" charset="0"/>
              </a:rPr>
              <a:t>fonctionnel avec un service agréé SP pour soins palliatifs (convention + min. 1 réunion/an)</a:t>
            </a:r>
          </a:p>
          <a:p>
            <a:pPr marL="342900" lvl="0" indent="-342900" algn="just">
              <a:lnSpc>
                <a:spcPct val="120000"/>
              </a:lnSpc>
              <a:buFont typeface="Calibri" panose="020F0502020204030204" pitchFamily="34" charset="0"/>
              <a:buChar char="-"/>
            </a:pP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1.8. </a:t>
            </a:r>
            <a:r>
              <a:rPr lang="fr-BE" sz="2400" dirty="0">
                <a:latin typeface="Calibri" panose="020F0502020204030204" pitchFamily="34" charset="0"/>
                <a:ea typeface="Calibri" panose="020F0502020204030204" pitchFamily="34" charset="0"/>
                <a:cs typeface="Times New Roman" panose="02020603050405020304" pitchFamily="18" charset="0"/>
              </a:rPr>
              <a:t>Ouvrir les établissements à la vie locale &amp; aux organismes externes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Espace réservé du contenu 8" descr="Femmes qui se tiennent dans les bras lors d'une fête en extérieur">
            <a:extLst>
              <a:ext uri="{FF2B5EF4-FFF2-40B4-BE49-F238E27FC236}">
                <a16:creationId xmlns:a16="http://schemas.microsoft.com/office/drawing/2014/main" id="{2ABE4141-4D0A-4808-A689-3F1A2E94BF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3" r="7158"/>
          <a:stretch/>
        </p:blipFill>
        <p:spPr>
          <a:xfrm>
            <a:off x="179512" y="2348880"/>
            <a:ext cx="2736304" cy="2436211"/>
          </a:xfrm>
          <a:prstGeom prst="rect">
            <a:avLst/>
          </a:prstGeom>
        </p:spPr>
      </p:pic>
    </p:spTree>
    <p:extLst>
      <p:ext uri="{BB962C8B-B14F-4D97-AF65-F5344CB8AC3E}">
        <p14:creationId xmlns:p14="http://schemas.microsoft.com/office/powerpoint/2010/main" val="3713118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1.9. </a:t>
            </a:r>
            <a:r>
              <a:rPr lang="fr-BE" sz="2400" dirty="0">
                <a:latin typeface="Calibri" panose="020F0502020204030204" pitchFamily="34" charset="0"/>
                <a:ea typeface="Calibri" panose="020F0502020204030204" pitchFamily="34" charset="0"/>
                <a:cs typeface="Times New Roman" panose="02020603050405020304" pitchFamily="18" charset="0"/>
              </a:rPr>
              <a:t>Améliorer l’accessibilité de l’information et la transparence des prix</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AEB228F4-374D-44F8-9176-4C8C220EDDEE}"/>
              </a:ext>
            </a:extLst>
          </p:cNvPr>
          <p:cNvSpPr txBox="1"/>
          <p:nvPr/>
        </p:nvSpPr>
        <p:spPr>
          <a:xfrm>
            <a:off x="511725" y="3140968"/>
            <a:ext cx="4924371" cy="1067343"/>
          </a:xfrm>
          <a:prstGeom prst="rect">
            <a:avLst/>
          </a:prstGeom>
          <a:noFill/>
        </p:spPr>
        <p:txBody>
          <a:bodyPr wrap="square">
            <a:spAutoFit/>
          </a:bodyPr>
          <a:lstStyle/>
          <a:p>
            <a:pPr algn="just">
              <a:lnSpc>
                <a:spcPct val="120000"/>
              </a:lnSpc>
            </a:pPr>
            <a:r>
              <a:rPr lang="fr-FR" b="1" dirty="0">
                <a:solidFill>
                  <a:srgbClr val="000000"/>
                </a:solidFill>
                <a:latin typeface="Calibri" panose="020F0502020204030204" pitchFamily="34" charset="0"/>
                <a:ea typeface="Calibri" panose="020F0502020204030204" pitchFamily="34" charset="0"/>
                <a:cs typeface="Minion Pro"/>
              </a:rPr>
              <a:t>O</a:t>
            </a:r>
            <a:r>
              <a:rPr lang="fr-FR" sz="1800" b="1" dirty="0">
                <a:solidFill>
                  <a:srgbClr val="000000"/>
                </a:solidFill>
                <a:effectLst/>
                <a:latin typeface="Calibri" panose="020F0502020204030204" pitchFamily="34" charset="0"/>
                <a:ea typeface="Calibri" panose="020F0502020204030204" pitchFamily="34" charset="0"/>
                <a:cs typeface="Minion Pro"/>
              </a:rPr>
              <a:t>bjectif</a:t>
            </a:r>
            <a:r>
              <a:rPr lang="fr-FR" sz="1800" dirty="0">
                <a:solidFill>
                  <a:srgbClr val="000000"/>
                </a:solidFill>
                <a:effectLst/>
                <a:latin typeface="Calibri" panose="020F0502020204030204" pitchFamily="34" charset="0"/>
                <a:ea typeface="Calibri" panose="020F0502020204030204" pitchFamily="34" charset="0"/>
                <a:cs typeface="Minion Pro"/>
              </a:rPr>
              <a:t> : garantir l'accès aux informations les plus utiles au grand public et définir un prix de base qui couvre tous les frais indispensables.</a:t>
            </a:r>
            <a:endParaRPr lang="fr-BE" sz="1800" dirty="0">
              <a:solidFill>
                <a:srgbClr val="000000"/>
              </a:solidFill>
              <a:effectLst/>
              <a:latin typeface="Minion Pro"/>
              <a:ea typeface="Calibri" panose="020F0502020204030204" pitchFamily="34" charset="0"/>
              <a:cs typeface="Minion Pro"/>
            </a:endParaRPr>
          </a:p>
        </p:txBody>
      </p:sp>
      <p:pic>
        <p:nvPicPr>
          <p:cNvPr id="14" name="Espace réservé du contenu 4" descr="Femme écrivant sur un tableau blanc">
            <a:extLst>
              <a:ext uri="{FF2B5EF4-FFF2-40B4-BE49-F238E27FC236}">
                <a16:creationId xmlns:a16="http://schemas.microsoft.com/office/drawing/2014/main" id="{81A85778-795D-40AF-862D-7BA7F9886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2852936"/>
            <a:ext cx="2297051" cy="1531367"/>
          </a:xfrm>
          <a:prstGeom prst="rect">
            <a:avLst/>
          </a:prstGeom>
        </p:spPr>
      </p:pic>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19720"/>
            <a:ext cx="9071992" cy="1138280"/>
          </a:xfrm>
          <a:prstGeom prst="rect">
            <a:avLst/>
          </a:prstGeom>
        </p:spPr>
      </p:pic>
    </p:spTree>
    <p:extLst>
      <p:ext uri="{BB962C8B-B14F-4D97-AF65-F5344CB8AC3E}">
        <p14:creationId xmlns:p14="http://schemas.microsoft.com/office/powerpoint/2010/main" val="4256944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A81608BE-19D3-4D8C-8EB1-E3FDA4831954}"/>
              </a:ext>
            </a:extLst>
          </p:cNvPr>
          <p:cNvPicPr>
            <a:picLocks noChangeAspect="1"/>
          </p:cNvPicPr>
          <p:nvPr/>
        </p:nvPicPr>
        <p:blipFill rotWithShape="1">
          <a:blip r:embed="rId2"/>
          <a:srcRect r="4538"/>
          <a:stretch/>
        </p:blipFill>
        <p:spPr>
          <a:xfrm>
            <a:off x="72008" y="5713158"/>
            <a:ext cx="9071992"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541755" y="1603549"/>
            <a:ext cx="8064896" cy="196276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532923" y="1637884"/>
            <a:ext cx="8043588" cy="1962762"/>
          </a:xfrm>
        </p:spPr>
        <p:txBody>
          <a:bodyPr>
            <a:normAutofit lnSpcReduction="10000"/>
          </a:bodyPr>
          <a:lstStyle/>
          <a:p>
            <a:pPr marL="0" lvl="0" indent="0" algn="just">
              <a:lnSpc>
                <a:spcPct val="107000"/>
              </a:lnSpc>
              <a:buSzPts val="1100"/>
              <a:buNone/>
            </a:pPr>
            <a:r>
              <a:rPr lang="fr-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Tout établissement dispose d'une </a:t>
            </a:r>
            <a:r>
              <a:rPr lang="fr-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procédure écrite </a:t>
            </a:r>
            <a:r>
              <a:rPr lang="fr-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précisant les modalités d'introduction et d'examen des plaintes au sein de l'établissement.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SzPts val="1100"/>
              <a:buNone/>
            </a:pPr>
            <a:r>
              <a:rPr lang="fr-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Toute personne intéressée peut introduire une plainte relative au fonctionnement d'un établissement pour aînés </a:t>
            </a:r>
            <a:r>
              <a:rPr lang="fr-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auprès des Ministres ou d'Iriscare. Pour être recevable, </a:t>
            </a:r>
            <a:r>
              <a:rPr lang="fr-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plainte doit mentionner si une plainte a déjà a été introduite auprès de l'établissement et les suites qui y ont été données.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BE" sz="2400" b="1" dirty="0">
                <a:solidFill>
                  <a:schemeClr val="bg1"/>
                </a:solidFill>
                <a:effectLst>
                  <a:outerShdw blurRad="38100" dist="38100" dir="2700000" algn="tl">
                    <a:srgbClr val="000000">
                      <a:alpha val="43137"/>
                    </a:srgbClr>
                  </a:outerShdw>
                </a:effectLst>
                <a:latin typeface="Calibri" panose="020F0502020204030204" pitchFamily="34" charset="0"/>
              </a:rPr>
              <a:t>Plaintes et contrôles</a:t>
            </a:r>
            <a:endParaRPr lang="fr-BE" sz="2400" dirty="0"/>
          </a:p>
        </p:txBody>
      </p:sp>
      <p:sp>
        <p:nvSpPr>
          <p:cNvPr id="2" name="ZoneTexte 1">
            <a:extLst>
              <a:ext uri="{FF2B5EF4-FFF2-40B4-BE49-F238E27FC236}">
                <a16:creationId xmlns:a16="http://schemas.microsoft.com/office/drawing/2014/main" id="{A6ECA781-9C28-4CDA-B4A6-33AEEF233BA7}"/>
              </a:ext>
            </a:extLst>
          </p:cNvPr>
          <p:cNvSpPr txBox="1"/>
          <p:nvPr/>
        </p:nvSpPr>
        <p:spPr>
          <a:xfrm>
            <a:off x="3911127" y="1095070"/>
            <a:ext cx="1083426" cy="407035"/>
          </a:xfrm>
          <a:prstGeom prst="rect">
            <a:avLst/>
          </a:prstGeom>
          <a:noFill/>
        </p:spPr>
        <p:txBody>
          <a:bodyPr wrap="square" rtlCol="0">
            <a:spAutoFit/>
          </a:bodyPr>
          <a:lstStyle/>
          <a:p>
            <a:pPr marL="0" indent="0">
              <a:lnSpc>
                <a:spcPct val="107000"/>
              </a:lnSpc>
              <a:spcAft>
                <a:spcPts val="800"/>
              </a:spcAft>
              <a:buNone/>
            </a:pPr>
            <a:r>
              <a:rPr lang="fr-BE" sz="2000" b="1" dirty="0">
                <a:effectLst/>
                <a:latin typeface="Calibri" panose="020F0502020204030204" pitchFamily="34" charset="0"/>
                <a:ea typeface="Calibri" panose="020F0502020204030204" pitchFamily="34" charset="0"/>
                <a:cs typeface="Times New Roman" panose="02020603050405020304" pitchFamily="18" charset="0"/>
              </a:rPr>
              <a:t>Plaintes  </a:t>
            </a:r>
            <a:endParaRPr lang="fr-BE"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Espace réservé du contenu 2">
            <a:extLst>
              <a:ext uri="{FF2B5EF4-FFF2-40B4-BE49-F238E27FC236}">
                <a16:creationId xmlns:a16="http://schemas.microsoft.com/office/drawing/2014/main" id="{F2BC6E99-62DE-4FF8-B4F4-14E9E4860E2F}"/>
              </a:ext>
            </a:extLst>
          </p:cNvPr>
          <p:cNvSpPr txBox="1">
            <a:spLocks/>
          </p:cNvSpPr>
          <p:nvPr/>
        </p:nvSpPr>
        <p:spPr>
          <a:xfrm>
            <a:off x="562903" y="4210072"/>
            <a:ext cx="8064896" cy="1653805"/>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A69A59B6-C3F1-4AC2-B39F-3467A21404D8}"/>
              </a:ext>
            </a:extLst>
          </p:cNvPr>
          <p:cNvSpPr txBox="1"/>
          <p:nvPr/>
        </p:nvSpPr>
        <p:spPr>
          <a:xfrm>
            <a:off x="3911127" y="3705604"/>
            <a:ext cx="1235284" cy="407035"/>
          </a:xfrm>
          <a:prstGeom prst="rect">
            <a:avLst/>
          </a:prstGeom>
          <a:noFill/>
        </p:spPr>
        <p:txBody>
          <a:bodyPr wrap="square">
            <a:spAutoFit/>
          </a:bodyPr>
          <a:lstStyle/>
          <a:p>
            <a:pPr marL="0" indent="0">
              <a:lnSpc>
                <a:spcPct val="107000"/>
              </a:lnSpc>
              <a:spcAft>
                <a:spcPts val="800"/>
              </a:spcAft>
              <a:buNone/>
            </a:pPr>
            <a:r>
              <a:rPr lang="fr-BE" sz="2000" b="1" dirty="0">
                <a:effectLst/>
                <a:latin typeface="Calibri" panose="020F0502020204030204" pitchFamily="34" charset="0"/>
                <a:ea typeface="Calibri" panose="020F0502020204030204" pitchFamily="34" charset="0"/>
                <a:cs typeface="Times New Roman" panose="02020603050405020304" pitchFamily="18" charset="0"/>
              </a:rPr>
              <a:t>Contrôle : </a:t>
            </a:r>
            <a:endParaRPr lang="fr-BE"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E8486284-8DE3-4ACC-A2CE-D71CCD43E3FF}"/>
              </a:ext>
            </a:extLst>
          </p:cNvPr>
          <p:cNvSpPr txBox="1"/>
          <p:nvPr/>
        </p:nvSpPr>
        <p:spPr>
          <a:xfrm>
            <a:off x="573557" y="4244408"/>
            <a:ext cx="8043588" cy="1367234"/>
          </a:xfrm>
          <a:prstGeom prst="rect">
            <a:avLst/>
          </a:prstGeom>
          <a:noFill/>
        </p:spPr>
        <p:txBody>
          <a:bodyPr wrap="square">
            <a:spAutoFit/>
          </a:bodyPr>
          <a:lstStyle/>
          <a:p>
            <a:pPr algn="just">
              <a:lnSpc>
                <a:spcPct val="107000"/>
              </a:lnSpc>
              <a:spcAft>
                <a:spcPts val="800"/>
              </a:spcAft>
            </a:pPr>
            <a:r>
              <a:rPr lang="fr-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a:t>
            </a: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s nouvelles normes impliquent chaque catégorie de personnel. Le</a:t>
            </a:r>
            <a:r>
              <a:rPr lang="fr-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bon respect des normes par le médecin référent et le MCC a un impact sur la qualité au sein de la maison de repos et sur le suivi qui sera donné par Iriscare (sanctions </a:t>
            </a:r>
            <a:r>
              <a:rPr lang="fr-BE"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fr-BE"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fr-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lnSpc>
                <a:spcPct val="107000"/>
              </a:lnSpc>
              <a:spcAft>
                <a:spcPts val="800"/>
              </a:spcAft>
            </a:pPr>
            <a:r>
              <a:rPr lang="fr-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fr-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vous avez un rôle important à jouer ! </a:t>
            </a:r>
            <a:endParaRPr lang="fr-BE"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phique 3" descr="Poignée de main contour">
            <a:extLst>
              <a:ext uri="{FF2B5EF4-FFF2-40B4-BE49-F238E27FC236}">
                <a16:creationId xmlns:a16="http://schemas.microsoft.com/office/drawing/2014/main" id="{0305DF67-E6D2-46A3-8439-29A61F11B1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9106" y="5254298"/>
            <a:ext cx="694982" cy="694982"/>
          </a:xfrm>
          <a:prstGeom prst="rect">
            <a:avLst/>
          </a:prstGeom>
        </p:spPr>
      </p:pic>
    </p:spTree>
    <p:extLst>
      <p:ext uri="{BB962C8B-B14F-4D97-AF65-F5344CB8AC3E}">
        <p14:creationId xmlns:p14="http://schemas.microsoft.com/office/powerpoint/2010/main" val="241699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EB228F4-374D-44F8-9176-4C8C220EDDEE}"/>
              </a:ext>
            </a:extLst>
          </p:cNvPr>
          <p:cNvSpPr txBox="1"/>
          <p:nvPr/>
        </p:nvSpPr>
        <p:spPr>
          <a:xfrm>
            <a:off x="3995937" y="2852936"/>
            <a:ext cx="4680519" cy="1399742"/>
          </a:xfrm>
          <a:prstGeom prst="rect">
            <a:avLst/>
          </a:prstGeom>
          <a:noFill/>
        </p:spPr>
        <p:txBody>
          <a:bodyPr wrap="square">
            <a:spAutoFit/>
          </a:bodyPr>
          <a:lstStyle/>
          <a:p>
            <a:pPr algn="just">
              <a:lnSpc>
                <a:spcPct val="120000"/>
              </a:lnSpc>
            </a:pPr>
            <a:r>
              <a:rPr lang="fr-BE" sz="1800" dirty="0">
                <a:effectLst/>
                <a:latin typeface="Calibri" panose="020F0502020204030204" pitchFamily="34" charset="0"/>
                <a:ea typeface="Calibri" panose="020F0502020204030204" pitchFamily="34" charset="0"/>
              </a:rPr>
              <a:t>Iriscare est disponible pour vous à l'adresse e-mail suivante : </a:t>
            </a:r>
            <a:r>
              <a:rPr lang="fr-BE" sz="1800" u="sng" dirty="0">
                <a:solidFill>
                  <a:srgbClr val="0000FF"/>
                </a:solidFill>
                <a:effectLst/>
                <a:latin typeface="Calibri" panose="020F0502020204030204" pitchFamily="34" charset="0"/>
                <a:ea typeface="Times New Roman" panose="02020603050405020304" pitchFamily="18" charset="0"/>
                <a:hlinkClick r:id="rId2"/>
              </a:rPr>
              <a:t>professionnels@iriscare.brussels</a:t>
            </a:r>
            <a:r>
              <a:rPr lang="fr-BE" sz="1800" dirty="0">
                <a:effectLst/>
                <a:latin typeface="Calibri" panose="020F0502020204030204" pitchFamily="34" charset="0"/>
                <a:ea typeface="Times New Roman" panose="02020603050405020304" pitchFamily="18" charset="0"/>
              </a:rPr>
              <a:t> Veuillez </a:t>
            </a:r>
            <a:r>
              <a:rPr lang="fr-BE" sz="1800" dirty="0">
                <a:effectLst/>
                <a:latin typeface="Calibri" panose="020F0502020204030204" pitchFamily="34" charset="0"/>
                <a:ea typeface="Calibri" panose="020F0502020204030204" pitchFamily="34" charset="0"/>
              </a:rPr>
              <a:t>renseigner en objet </a:t>
            </a:r>
            <a:r>
              <a:rPr lang="fr-BE" sz="1800" dirty="0">
                <a:effectLst/>
                <a:latin typeface="Calibri" panose="020F0502020204030204" pitchFamily="34" charset="0"/>
                <a:ea typeface="Times New Roman" panose="02020603050405020304" pitchFamily="18" charset="0"/>
              </a:rPr>
              <a:t>"Nouvelles normes d'agrément secteur aînés".</a:t>
            </a:r>
            <a:endParaRPr lang="fr-BE" sz="1800" dirty="0">
              <a:solidFill>
                <a:srgbClr val="000000"/>
              </a:solidFill>
              <a:effectLst/>
              <a:latin typeface="Minion Pro"/>
              <a:ea typeface="Calibri" panose="020F0502020204030204" pitchFamily="34" charset="0"/>
              <a:cs typeface="Minion Pro"/>
            </a:endParaRPr>
          </a:p>
        </p:txBody>
      </p:sp>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19720"/>
            <a:ext cx="9071992" cy="1138280"/>
          </a:xfrm>
          <a:prstGeom prst="rect">
            <a:avLst/>
          </a:prstGeom>
        </p:spPr>
      </p:pic>
      <p:pic>
        <p:nvPicPr>
          <p:cNvPr id="5" name="Graphique 4" descr="Guillemet ouvert avec un remplissage uni">
            <a:extLst>
              <a:ext uri="{FF2B5EF4-FFF2-40B4-BE49-F238E27FC236}">
                <a16:creationId xmlns:a16="http://schemas.microsoft.com/office/drawing/2014/main" id="{4F2D6CC3-044D-4460-9B2D-02D80CE13E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52" y="404664"/>
            <a:ext cx="1753344" cy="1753344"/>
          </a:xfrm>
          <a:prstGeom prst="rect">
            <a:avLst/>
          </a:prstGeom>
        </p:spPr>
      </p:pic>
      <p:pic>
        <p:nvPicPr>
          <p:cNvPr id="12" name="Espace réservé pour une image  9">
            <a:extLst>
              <a:ext uri="{FF2B5EF4-FFF2-40B4-BE49-F238E27FC236}">
                <a16:creationId xmlns:a16="http://schemas.microsoft.com/office/drawing/2014/main" id="{4D962AA2-0701-43D4-B5C3-004689137EB2}"/>
              </a:ext>
            </a:extLst>
          </p:cNvPr>
          <p:cNvPicPr>
            <a:picLocks noChangeAspect="1"/>
          </p:cNvPicPr>
          <p:nvPr/>
        </p:nvPicPr>
        <p:blipFill>
          <a:blip r:embed="rId6" cstate="print">
            <a:extLst>
              <a:ext uri="{28A0092B-C50C-407E-A947-70E740481C1C}">
                <a14:useLocalDpi xmlns:a14="http://schemas.microsoft.com/office/drawing/2010/main" val="0"/>
              </a:ext>
            </a:extLst>
          </a:blip>
          <a:srcRect l="16623" r="16623"/>
          <a:stretch>
            <a:fillRect/>
          </a:stretch>
        </p:blipFill>
        <p:spPr>
          <a:xfrm>
            <a:off x="669935" y="2378110"/>
            <a:ext cx="2486626" cy="2486626"/>
          </a:xfrm>
          <a:prstGeom prst="rect">
            <a:avLst/>
          </a:prstGeom>
        </p:spPr>
      </p:pic>
      <p:sp>
        <p:nvSpPr>
          <p:cNvPr id="13" name="Espace réservé du texte 3">
            <a:extLst>
              <a:ext uri="{FF2B5EF4-FFF2-40B4-BE49-F238E27FC236}">
                <a16:creationId xmlns:a16="http://schemas.microsoft.com/office/drawing/2014/main" id="{51EE9578-CDE8-4616-B9B4-393346A3E02D}"/>
              </a:ext>
            </a:extLst>
          </p:cNvPr>
          <p:cNvSpPr txBox="1">
            <a:spLocks/>
          </p:cNvSpPr>
          <p:nvPr/>
        </p:nvSpPr>
        <p:spPr>
          <a:xfrm>
            <a:off x="2784938" y="1688835"/>
            <a:ext cx="5891518" cy="45190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BE" sz="2200" b="1" dirty="0">
                <a:solidFill>
                  <a:srgbClr val="1E3B89"/>
                </a:solidFill>
              </a:rPr>
              <a:t>Pour toute question :  </a:t>
            </a:r>
          </a:p>
        </p:txBody>
      </p:sp>
    </p:spTree>
    <p:extLst>
      <p:ext uri="{BB962C8B-B14F-4D97-AF65-F5344CB8AC3E}">
        <p14:creationId xmlns:p14="http://schemas.microsoft.com/office/powerpoint/2010/main" val="3747045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4000" b="1" dirty="0">
                  <a:solidFill>
                    <a:srgbClr val="1E3B89"/>
                  </a:solidFill>
                  <a:latin typeface="Calibri" panose="020F0502020204030204"/>
                </a:rPr>
                <a:t>2</a:t>
              </a:r>
              <a:endParaRPr kumimoji="0" lang="fr-BE" sz="4000" b="1" i="0" u="none" strike="noStrike" kern="1200" cap="none" spc="0" normalizeH="0" baseline="0" noProof="0" dirty="0">
                <a:ln>
                  <a:noFill/>
                </a:ln>
                <a:solidFill>
                  <a:srgbClr val="1E3B89"/>
                </a:solidFill>
                <a:effectLst/>
                <a:uLnTx/>
                <a:uFillTx/>
                <a:latin typeface="Calibri" panose="020F0502020204030204"/>
                <a:ea typeface="+mn-ea"/>
                <a:cs typeface="+mn-cs"/>
              </a:endParaRP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2063070" y="1267716"/>
            <a:ext cx="6343340" cy="2123658"/>
          </a:xfrm>
          <a:prstGeom prst="rect">
            <a:avLst/>
          </a:prstGeom>
          <a:solidFill>
            <a:srgbClr val="1E3B89"/>
          </a:solid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highlight>
                <a:srgbClr val="1E3B89"/>
              </a:highligh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Le soutien au changement de culture des MR-S</a:t>
            </a:r>
            <a:endParaRPr lang="fr-BE" sz="4400" dirty="0"/>
          </a:p>
        </p:txBody>
      </p:sp>
      <p:pic>
        <p:nvPicPr>
          <p:cNvPr id="12" name="Graphique 11" descr="Femme âgée aux cheveux blancs">
            <a:extLst>
              <a:ext uri="{FF2B5EF4-FFF2-40B4-BE49-F238E27FC236}">
                <a16:creationId xmlns:a16="http://schemas.microsoft.com/office/drawing/2014/main" id="{77B4AF6C-B9BB-4C18-8115-D57B22C44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CDD765E5-0A9C-47A9-BCF3-8C571DA23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1019464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3">
            <a:alphaModFix/>
          </a:blip>
          <a:srcRect r="88879"/>
          <a:stretch/>
        </p:blipFill>
        <p:spPr>
          <a:xfrm>
            <a:off x="122345" y="5657087"/>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4246454" y="1694115"/>
            <a:ext cx="4599167" cy="816012"/>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E1FF3E77-585E-4332-ABA0-1AAAE82C26A2}"/>
              </a:ext>
            </a:extLst>
          </p:cNvPr>
          <p:cNvSpPr txBox="1"/>
          <p:nvPr/>
        </p:nvSpPr>
        <p:spPr>
          <a:xfrm>
            <a:off x="4246454" y="1663539"/>
            <a:ext cx="4619756" cy="877163"/>
          </a:xfrm>
          <a:prstGeom prst="rect">
            <a:avLst/>
          </a:prstGeom>
          <a:noFill/>
        </p:spPr>
        <p:txBody>
          <a:bodyPr wrap="square">
            <a:spAutoFit/>
          </a:bodyPr>
          <a:lstStyle/>
          <a:p>
            <a:pPr lvl="0" fontAlgn="auto" hangingPunct="1"/>
            <a:r>
              <a:rPr lang="fr-B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Présentations personnalisées pour les directeurs,</a:t>
            </a:r>
          </a:p>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fr-B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nfirmier(e)s en chef, médecins référents/MCC, et personnes de référence </a:t>
            </a:r>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pour la d</a:t>
            </a:r>
            <a:r>
              <a:rPr lang="fr-B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émence</a:t>
            </a:r>
            <a:endParaRPr lang="fr-BE" sz="1700" dirty="0">
              <a:effectLst/>
              <a:latin typeface="Calibri" panose="020F0502020204030204" pitchFamily="34" charset="0"/>
              <a:ea typeface="MS Mincho" panose="02020609040205080304" pitchFamily="49" charset="-128"/>
            </a:endParaRPr>
          </a:p>
        </p:txBody>
      </p:sp>
      <p:sp>
        <p:nvSpPr>
          <p:cNvPr id="14" name="Flèche : droite 13">
            <a:extLst>
              <a:ext uri="{FF2B5EF4-FFF2-40B4-BE49-F238E27FC236}">
                <a16:creationId xmlns:a16="http://schemas.microsoft.com/office/drawing/2014/main" id="{36287B5E-93CD-4A22-85AB-16C3C3A3D0DE}"/>
              </a:ext>
            </a:extLst>
          </p:cNvPr>
          <p:cNvSpPr/>
          <p:nvPr/>
        </p:nvSpPr>
        <p:spPr>
          <a:xfrm>
            <a:off x="2835079" y="3040482"/>
            <a:ext cx="1152128" cy="509969"/>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4279680" y="4869837"/>
            <a:ext cx="4574619" cy="61555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0" name="Espace réservé du contenu 2">
            <a:extLst>
              <a:ext uri="{FF2B5EF4-FFF2-40B4-BE49-F238E27FC236}">
                <a16:creationId xmlns:a16="http://schemas.microsoft.com/office/drawing/2014/main" id="{722D81E9-46DB-492D-B9D1-FB2771F5927D}"/>
              </a:ext>
            </a:extLst>
          </p:cNvPr>
          <p:cNvSpPr txBox="1">
            <a:spLocks/>
          </p:cNvSpPr>
          <p:nvPr/>
        </p:nvSpPr>
        <p:spPr>
          <a:xfrm>
            <a:off x="4267772" y="4175310"/>
            <a:ext cx="4598436" cy="568400"/>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52C82143-B3DC-4272-BAA7-B9CD622DEEEA}"/>
              </a:ext>
            </a:extLst>
          </p:cNvPr>
          <p:cNvSpPr txBox="1"/>
          <p:nvPr/>
        </p:nvSpPr>
        <p:spPr>
          <a:xfrm>
            <a:off x="4267771" y="4877821"/>
            <a:ext cx="4751406" cy="615553"/>
          </a:xfrm>
          <a:prstGeom prst="rect">
            <a:avLst/>
          </a:prstGeom>
          <a:noFill/>
        </p:spPr>
        <p:txBody>
          <a:bodyPr wrap="square">
            <a:spAutoFit/>
          </a:bodyPr>
          <a:lstStyle/>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Formation du service de contrôle d’Iriscare aux approches Tubbe/Montessori </a:t>
            </a:r>
            <a:endParaRPr lang="fr-BE" sz="1700" dirty="0">
              <a:effectLst/>
              <a:latin typeface="Calibri" panose="020F0502020204030204" pitchFamily="34" charset="0"/>
              <a:ea typeface="MS Mincho" panose="02020609040205080304" pitchFamily="49" charset="-128"/>
            </a:endParaRPr>
          </a:p>
        </p:txBody>
      </p:sp>
      <p:sp>
        <p:nvSpPr>
          <p:cNvPr id="23" name="Ellipse 22">
            <a:extLst>
              <a:ext uri="{FF2B5EF4-FFF2-40B4-BE49-F238E27FC236}">
                <a16:creationId xmlns:a16="http://schemas.microsoft.com/office/drawing/2014/main" id="{95CE368B-9B7D-4731-B2A5-10BA77202CE0}"/>
              </a:ext>
            </a:extLst>
          </p:cNvPr>
          <p:cNvSpPr/>
          <p:nvPr/>
        </p:nvSpPr>
        <p:spPr>
          <a:xfrm>
            <a:off x="825352" y="2473358"/>
            <a:ext cx="1698500" cy="1644216"/>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ZoneTexte 9">
            <a:extLst>
              <a:ext uri="{FF2B5EF4-FFF2-40B4-BE49-F238E27FC236}">
                <a16:creationId xmlns:a16="http://schemas.microsoft.com/office/drawing/2014/main" id="{EF85BAB6-57ED-4C63-B5E2-DD1009C77593}"/>
              </a:ext>
            </a:extLst>
          </p:cNvPr>
          <p:cNvSpPr txBox="1"/>
          <p:nvPr/>
        </p:nvSpPr>
        <p:spPr>
          <a:xfrm>
            <a:off x="947636" y="3096344"/>
            <a:ext cx="1453931" cy="461665"/>
          </a:xfrm>
          <a:prstGeom prst="rect">
            <a:avLst/>
          </a:prstGeom>
          <a:noFill/>
        </p:spPr>
        <p:txBody>
          <a:bodyPr wrap="square">
            <a:spAutoFit/>
          </a:bodyPr>
          <a:lstStyle/>
          <a:p>
            <a:pPr algn="ctr"/>
            <a:r>
              <a:rPr lang="fr-BE" sz="2400" b="1" dirty="0">
                <a:solidFill>
                  <a:schemeClr val="bg1"/>
                </a:solidFill>
                <a:latin typeface="Calibri" panose="020F0502020204030204" pitchFamily="34" charset="0"/>
                <a:ea typeface="Calibri" panose="020F0502020204030204" pitchFamily="34" charset="0"/>
                <a:cs typeface="Calibri" panose="020F0502020204030204" pitchFamily="34" charset="0"/>
              </a:rPr>
              <a:t>IRISCARE</a:t>
            </a:r>
            <a:endParaRPr lang="fr-BE" sz="2400" dirty="0">
              <a:solidFill>
                <a:schemeClr val="bg1"/>
              </a:solidFill>
              <a:effectLst/>
              <a:latin typeface="Minion Pro"/>
              <a:ea typeface="Calibri" panose="020F0502020204030204" pitchFamily="34" charset="0"/>
              <a:cs typeface="Minion Pro"/>
            </a:endParaRPr>
          </a:p>
        </p:txBody>
      </p:sp>
      <p:sp>
        <p:nvSpPr>
          <p:cNvPr id="24" name="ZoneTexte 23">
            <a:extLst>
              <a:ext uri="{FF2B5EF4-FFF2-40B4-BE49-F238E27FC236}">
                <a16:creationId xmlns:a16="http://schemas.microsoft.com/office/drawing/2014/main" id="{06DE476C-24CA-4EFE-B130-1BD315EABE38}"/>
              </a:ext>
            </a:extLst>
          </p:cNvPr>
          <p:cNvSpPr txBox="1"/>
          <p:nvPr/>
        </p:nvSpPr>
        <p:spPr>
          <a:xfrm>
            <a:off x="2699792" y="5825612"/>
            <a:ext cx="4791457" cy="400110"/>
          </a:xfrm>
          <a:prstGeom prst="rect">
            <a:avLst/>
          </a:prstGeom>
          <a:noFill/>
        </p:spPr>
        <p:txBody>
          <a:bodyPr wrap="square">
            <a:spAutoFit/>
          </a:bodyPr>
          <a:lstStyle/>
          <a:p>
            <a:pPr lvl="0" fontAlgn="auto" hangingPunct="1"/>
            <a:r>
              <a:rPr lang="fr-BE" sz="2000" b="1" dirty="0">
                <a:solidFill>
                  <a:srgbClr val="000000"/>
                </a:solidFill>
                <a:latin typeface="Calibri" panose="020F0502020204030204" pitchFamily="34" charset="0"/>
                <a:ea typeface="Calibri" panose="020F0502020204030204" pitchFamily="34" charset="0"/>
                <a:cs typeface="Calibri" panose="020F0502020204030204" pitchFamily="34" charset="0"/>
              </a:rPr>
              <a:t>Dispositif de soutien « It takes a village »</a:t>
            </a:r>
            <a:endParaRPr lang="fr-BE" sz="2000" b="1" dirty="0">
              <a:effectLst/>
              <a:latin typeface="Calibri" panose="020F0502020204030204" pitchFamily="34" charset="0"/>
              <a:ea typeface="MS Mincho" panose="02020609040205080304" pitchFamily="49" charset="-128"/>
            </a:endParaRPr>
          </a:p>
        </p:txBody>
      </p:sp>
      <p:sp>
        <p:nvSpPr>
          <p:cNvPr id="25" name="Espace réservé du contenu 2">
            <a:extLst>
              <a:ext uri="{FF2B5EF4-FFF2-40B4-BE49-F238E27FC236}">
                <a16:creationId xmlns:a16="http://schemas.microsoft.com/office/drawing/2014/main" id="{BD29072F-E2A3-41B5-9684-E8813FBDFB9D}"/>
              </a:ext>
            </a:extLst>
          </p:cNvPr>
          <p:cNvSpPr txBox="1">
            <a:spLocks/>
          </p:cNvSpPr>
          <p:nvPr/>
        </p:nvSpPr>
        <p:spPr>
          <a:xfrm>
            <a:off x="2554028" y="5687615"/>
            <a:ext cx="4791457" cy="736385"/>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8" name="Espace réservé du contenu 2">
            <a:extLst>
              <a:ext uri="{FF2B5EF4-FFF2-40B4-BE49-F238E27FC236}">
                <a16:creationId xmlns:a16="http://schemas.microsoft.com/office/drawing/2014/main" id="{906C8137-0AFC-42E5-89D3-1FB718BF05E0}"/>
              </a:ext>
            </a:extLst>
          </p:cNvPr>
          <p:cNvSpPr txBox="1">
            <a:spLocks/>
          </p:cNvSpPr>
          <p:nvPr/>
        </p:nvSpPr>
        <p:spPr>
          <a:xfrm>
            <a:off x="4246453" y="2630609"/>
            <a:ext cx="4619755" cy="56777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30" name="ZoneTexte 29">
            <a:extLst>
              <a:ext uri="{FF2B5EF4-FFF2-40B4-BE49-F238E27FC236}">
                <a16:creationId xmlns:a16="http://schemas.microsoft.com/office/drawing/2014/main" id="{3F611486-85C7-42F6-BE5E-949F8DB2CF5D}"/>
              </a:ext>
            </a:extLst>
          </p:cNvPr>
          <p:cNvSpPr txBox="1"/>
          <p:nvPr/>
        </p:nvSpPr>
        <p:spPr>
          <a:xfrm>
            <a:off x="4246453" y="2600840"/>
            <a:ext cx="4599167" cy="615553"/>
          </a:xfrm>
          <a:prstGeom prst="rect">
            <a:avLst/>
          </a:prstGeom>
          <a:noFill/>
        </p:spPr>
        <p:txBody>
          <a:bodyPr wrap="square">
            <a:spAutoFit/>
          </a:bodyPr>
          <a:lstStyle/>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Vade Mecum : comment appliquer les normes et comment elles seront contrôlées – 1</a:t>
            </a:r>
            <a:r>
              <a:rPr lang="fr-BE" sz="17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er</a:t>
            </a:r>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 septembre </a:t>
            </a:r>
            <a:endParaRPr lang="fr-BE" sz="1700" dirty="0">
              <a:effectLst/>
              <a:latin typeface="Calibri" panose="020F0502020204030204" pitchFamily="34" charset="0"/>
              <a:ea typeface="MS Mincho" panose="02020609040205080304" pitchFamily="49" charset="-128"/>
            </a:endParaRPr>
          </a:p>
        </p:txBody>
      </p:sp>
      <p:sp>
        <p:nvSpPr>
          <p:cNvPr id="31" name="ZoneTexte 30">
            <a:extLst>
              <a:ext uri="{FF2B5EF4-FFF2-40B4-BE49-F238E27FC236}">
                <a16:creationId xmlns:a16="http://schemas.microsoft.com/office/drawing/2014/main" id="{0B994594-0B62-40AB-AE18-B0387DBBED5D}"/>
              </a:ext>
            </a:extLst>
          </p:cNvPr>
          <p:cNvSpPr txBox="1"/>
          <p:nvPr/>
        </p:nvSpPr>
        <p:spPr>
          <a:xfrm>
            <a:off x="4214271" y="4131426"/>
            <a:ext cx="4751406" cy="615553"/>
          </a:xfrm>
          <a:prstGeom prst="rect">
            <a:avLst/>
          </a:prstGeom>
          <a:noFill/>
        </p:spPr>
        <p:txBody>
          <a:bodyPr wrap="square">
            <a:spAutoFit/>
          </a:bodyPr>
          <a:lstStyle/>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Canal de communication pour répondre aux questions du secteur : </a:t>
            </a:r>
            <a:r>
              <a:rPr lang="fr-BE" sz="15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professionnels@iriscare.brussels</a:t>
            </a:r>
            <a:endParaRPr lang="fr-BE" sz="1500" dirty="0">
              <a:effectLst/>
              <a:latin typeface="Calibri" panose="020F0502020204030204" pitchFamily="34" charset="0"/>
              <a:ea typeface="MS Mincho" panose="02020609040205080304" pitchFamily="49" charset="-128"/>
            </a:endParaRPr>
          </a:p>
        </p:txBody>
      </p:sp>
      <p:sp>
        <p:nvSpPr>
          <p:cNvPr id="18" name="Titre 1">
            <a:extLst>
              <a:ext uri="{FF2B5EF4-FFF2-40B4-BE49-F238E27FC236}">
                <a16:creationId xmlns:a16="http://schemas.microsoft.com/office/drawing/2014/main" id="{058F9AFC-C917-4778-9035-6B11E884105E}"/>
              </a:ext>
            </a:extLst>
          </p:cNvPr>
          <p:cNvSpPr txBox="1">
            <a:spLocks/>
          </p:cNvSpPr>
          <p:nvPr/>
        </p:nvSpPr>
        <p:spPr>
          <a:xfrm>
            <a:off x="4621" y="0"/>
            <a:ext cx="9139379"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4D2F305E-BFCF-422D-AE7B-252A1FAF68A7}"/>
              </a:ext>
            </a:extLst>
          </p:cNvPr>
          <p:cNvSpPr txBox="1"/>
          <p:nvPr/>
        </p:nvSpPr>
        <p:spPr>
          <a:xfrm>
            <a:off x="11232" y="226378"/>
            <a:ext cx="8081560" cy="523220"/>
          </a:xfrm>
          <a:prstGeom prst="rect">
            <a:avLst/>
          </a:prstGeom>
          <a:noFill/>
        </p:spPr>
        <p:txBody>
          <a:bodyPr wrap="square" rtlCol="0">
            <a:spAutoFit/>
          </a:bodyPr>
          <a:lstStyle/>
          <a:p>
            <a:pPr lvl="0" algn="just"/>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 Outils</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Espace réservé du contenu 2">
            <a:extLst>
              <a:ext uri="{FF2B5EF4-FFF2-40B4-BE49-F238E27FC236}">
                <a16:creationId xmlns:a16="http://schemas.microsoft.com/office/drawing/2014/main" id="{F0BF644F-E569-4F3E-A150-F9EA2DC9B563}"/>
              </a:ext>
            </a:extLst>
          </p:cNvPr>
          <p:cNvSpPr txBox="1">
            <a:spLocks/>
          </p:cNvSpPr>
          <p:nvPr/>
        </p:nvSpPr>
        <p:spPr>
          <a:xfrm>
            <a:off x="4243373" y="1197032"/>
            <a:ext cx="4599167" cy="40109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7" name="ZoneTexte 26">
            <a:extLst>
              <a:ext uri="{FF2B5EF4-FFF2-40B4-BE49-F238E27FC236}">
                <a16:creationId xmlns:a16="http://schemas.microsoft.com/office/drawing/2014/main" id="{8D7FFEDA-259F-4CCD-A1A8-5AA5B229B4B8}"/>
              </a:ext>
            </a:extLst>
          </p:cNvPr>
          <p:cNvSpPr txBox="1"/>
          <p:nvPr/>
        </p:nvSpPr>
        <p:spPr>
          <a:xfrm>
            <a:off x="4256034" y="1174053"/>
            <a:ext cx="4267521" cy="353943"/>
          </a:xfrm>
          <a:prstGeom prst="rect">
            <a:avLst/>
          </a:prstGeom>
          <a:noFill/>
        </p:spPr>
        <p:txBody>
          <a:bodyPr wrap="square">
            <a:spAutoFit/>
          </a:bodyPr>
          <a:lstStyle/>
          <a:p>
            <a:pPr lvl="0" algn="just">
              <a:spcAft>
                <a:spcPts val="600"/>
              </a:spcAft>
            </a:pPr>
            <a:r>
              <a:rPr lang="fr-BE" sz="1700" dirty="0">
                <a:latin typeface="Calibri" panose="020F0502020204030204" pitchFamily="34" charset="0"/>
                <a:ea typeface="Times New Roman" panose="02020603050405020304" pitchFamily="18" charset="0"/>
                <a:cs typeface="Calibri" panose="020F0502020204030204" pitchFamily="34" charset="0"/>
              </a:rPr>
              <a:t>C</a:t>
            </a:r>
            <a:r>
              <a:rPr lang="fr-BE" sz="1700" dirty="0">
                <a:effectLst/>
                <a:latin typeface="Calibri" panose="020F0502020204030204" pitchFamily="34" charset="0"/>
                <a:ea typeface="Times New Roman" panose="02020603050405020304" pitchFamily="18" charset="0"/>
                <a:cs typeface="Calibri" panose="020F0502020204030204" pitchFamily="34" charset="0"/>
              </a:rPr>
              <a:t>ourrier explicatif des grands changements </a:t>
            </a:r>
          </a:p>
        </p:txBody>
      </p:sp>
      <p:sp>
        <p:nvSpPr>
          <p:cNvPr id="29" name="ZoneTexte 28">
            <a:extLst>
              <a:ext uri="{FF2B5EF4-FFF2-40B4-BE49-F238E27FC236}">
                <a16:creationId xmlns:a16="http://schemas.microsoft.com/office/drawing/2014/main" id="{F3DE41DA-39ED-4791-8E33-AD10458EEEE7}"/>
              </a:ext>
            </a:extLst>
          </p:cNvPr>
          <p:cNvSpPr txBox="1"/>
          <p:nvPr/>
        </p:nvSpPr>
        <p:spPr>
          <a:xfrm>
            <a:off x="4267771" y="2943553"/>
            <a:ext cx="4577849" cy="1154162"/>
          </a:xfrm>
          <a:prstGeom prst="rect">
            <a:avLst/>
          </a:prstGeom>
          <a:noFill/>
        </p:spPr>
        <p:txBody>
          <a:bodyPr wrap="square">
            <a:spAutoFit/>
          </a:bodyPr>
          <a:lstStyle/>
          <a:p>
            <a:pPr marL="342900" lvl="0" indent="-342900" algn="just">
              <a:spcAft>
                <a:spcPts val="600"/>
              </a:spcAft>
              <a:buFont typeface="Wingdings" panose="05000000000000000000" pitchFamily="2" charset="2"/>
              <a:buChar char="§"/>
            </a:pPr>
            <a:endParaRPr lang="fr-BE" sz="1700"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spcAft>
                <a:spcPts val="600"/>
              </a:spcAft>
            </a:pPr>
            <a:r>
              <a:rPr lang="fr-BE" sz="1700" dirty="0">
                <a:solidFill>
                  <a:srgbClr val="212529"/>
                </a:solidFill>
                <a:latin typeface="Calibri" panose="020F0502020204030204" pitchFamily="34" charset="0"/>
                <a:ea typeface="Times New Roman" panose="02020603050405020304" pitchFamily="18" charset="0"/>
                <a:cs typeface="Calibri" panose="020F0502020204030204" pitchFamily="34" charset="0"/>
              </a:rPr>
              <a:t>P</a:t>
            </a:r>
            <a:r>
              <a:rPr lang="fr-BE" sz="17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age dédiée à la réforme des normes d’agrément:  </a:t>
            </a:r>
            <a:r>
              <a:rPr lang="fr-BE" sz="15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https://www.iriscare.brussels/fr/professionnels/aines/maisons-de-repos-mr/reforme-des-normes-dagrement/</a:t>
            </a:r>
            <a:r>
              <a:rPr lang="fr-BE" sz="15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a:t>
            </a:r>
            <a:endParaRPr lang="fr-BE" sz="1500" dirty="0"/>
          </a:p>
        </p:txBody>
      </p:sp>
      <p:sp>
        <p:nvSpPr>
          <p:cNvPr id="32" name="Espace réservé du contenu 2">
            <a:extLst>
              <a:ext uri="{FF2B5EF4-FFF2-40B4-BE49-F238E27FC236}">
                <a16:creationId xmlns:a16="http://schemas.microsoft.com/office/drawing/2014/main" id="{3951574D-2BD5-4886-ACFC-0C3F60A768D2}"/>
              </a:ext>
            </a:extLst>
          </p:cNvPr>
          <p:cNvSpPr txBox="1">
            <a:spLocks/>
          </p:cNvSpPr>
          <p:nvPr/>
        </p:nvSpPr>
        <p:spPr>
          <a:xfrm>
            <a:off x="4256034" y="3319069"/>
            <a:ext cx="4610174" cy="736385"/>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246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122345" y="5661248"/>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5310938" y="2161190"/>
            <a:ext cx="3374485" cy="1323439"/>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F85BAB6-57ED-4C63-B5E2-DD1009C77593}"/>
              </a:ext>
            </a:extLst>
          </p:cNvPr>
          <p:cNvSpPr txBox="1"/>
          <p:nvPr/>
        </p:nvSpPr>
        <p:spPr>
          <a:xfrm>
            <a:off x="2477976" y="2532469"/>
            <a:ext cx="2381307" cy="738664"/>
          </a:xfrm>
          <a:prstGeom prst="rect">
            <a:avLst/>
          </a:prstGeom>
          <a:noFill/>
        </p:spPr>
        <p:txBody>
          <a:bodyPr wrap="square">
            <a:spAutoFit/>
          </a:bodyPr>
          <a:lstStyle/>
          <a:p>
            <a:endParaRPr lang="fr-BE"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2 axes d’actions : </a:t>
            </a:r>
            <a:endParaRPr lang="fr-BE" dirty="0">
              <a:solidFill>
                <a:srgbClr val="000000"/>
              </a:solidFill>
              <a:effectLst/>
              <a:latin typeface="Minion Pro"/>
              <a:ea typeface="Calibri" panose="020F0502020204030204" pitchFamily="34" charset="0"/>
              <a:cs typeface="Minion Pro"/>
            </a:endParaRPr>
          </a:p>
        </p:txBody>
      </p:sp>
      <p:sp>
        <p:nvSpPr>
          <p:cNvPr id="12" name="ZoneTexte 11">
            <a:extLst>
              <a:ext uri="{FF2B5EF4-FFF2-40B4-BE49-F238E27FC236}">
                <a16:creationId xmlns:a16="http://schemas.microsoft.com/office/drawing/2014/main" id="{E1FF3E77-585E-4332-ABA0-1AAAE82C26A2}"/>
              </a:ext>
            </a:extLst>
          </p:cNvPr>
          <p:cNvSpPr txBox="1"/>
          <p:nvPr/>
        </p:nvSpPr>
        <p:spPr>
          <a:xfrm>
            <a:off x="5330756" y="2222744"/>
            <a:ext cx="3374485" cy="1200329"/>
          </a:xfrm>
          <a:prstGeom prst="rect">
            <a:avLst/>
          </a:prstGeom>
          <a:noFill/>
        </p:spPr>
        <p:txBody>
          <a:bodyPr wrap="square">
            <a:spAutoFit/>
          </a:bodyPr>
          <a:lstStyle/>
          <a:p>
            <a:pPr lvl="0" fontAlgn="auto" hangingPunct="1"/>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Mobilisation, implication,  développement de partenariats avec les parties prenantes du secteur </a:t>
            </a:r>
            <a:endParaRPr lang="fr-BE" dirty="0">
              <a:effectLst/>
              <a:latin typeface="Calibri" panose="020F0502020204030204" pitchFamily="34" charset="0"/>
              <a:ea typeface="MS Mincho" panose="02020609040205080304" pitchFamily="49" charset="-128"/>
            </a:endParaRPr>
          </a:p>
        </p:txBody>
      </p:sp>
      <p:sp>
        <p:nvSpPr>
          <p:cNvPr id="14" name="Flèche : droite 13">
            <a:extLst>
              <a:ext uri="{FF2B5EF4-FFF2-40B4-BE49-F238E27FC236}">
                <a16:creationId xmlns:a16="http://schemas.microsoft.com/office/drawing/2014/main" id="{36287B5E-93CD-4A22-85AB-16C3C3A3D0DE}"/>
              </a:ext>
            </a:extLst>
          </p:cNvPr>
          <p:cNvSpPr/>
          <p:nvPr/>
        </p:nvSpPr>
        <p:spPr>
          <a:xfrm>
            <a:off x="3092565" y="3367511"/>
            <a:ext cx="1152128" cy="342122"/>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5316249" y="3664714"/>
            <a:ext cx="3374485" cy="1584976"/>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764E96E4-C417-4BCB-B077-0E5E6412E314}"/>
              </a:ext>
            </a:extLst>
          </p:cNvPr>
          <p:cNvSpPr txBox="1"/>
          <p:nvPr/>
        </p:nvSpPr>
        <p:spPr>
          <a:xfrm>
            <a:off x="5330756" y="3709632"/>
            <a:ext cx="3359978" cy="1477328"/>
          </a:xfrm>
          <a:prstGeom prst="rect">
            <a:avLst/>
          </a:prstGeom>
          <a:noFill/>
        </p:spPr>
        <p:txBody>
          <a:bodyPr wrap="square">
            <a:spAutoFit/>
          </a:bodyPr>
          <a:lstStyle/>
          <a:p>
            <a:pPr lvl="0" fontAlgn="auto" hangingPunct="1"/>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ise en place d’un </a:t>
            </a:r>
            <a:r>
              <a:rPr lang="fr-BE"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dispositif de soutien </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aux </a:t>
            </a: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MR et MRS </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coachings, formations, intervisions, échanges de bonnes pratiques, outils</a:t>
            </a:r>
            <a:endParaRPr lang="fr-BE" dirty="0">
              <a:effectLst/>
              <a:latin typeface="Calibri" panose="020F0502020204030204" pitchFamily="34" charset="0"/>
              <a:ea typeface="MS Mincho" panose="02020609040205080304" pitchFamily="49" charset="-128"/>
            </a:endParaRPr>
          </a:p>
        </p:txBody>
      </p:sp>
      <p:sp>
        <p:nvSpPr>
          <p:cNvPr id="17" name="Ellipse 16">
            <a:extLst>
              <a:ext uri="{FF2B5EF4-FFF2-40B4-BE49-F238E27FC236}">
                <a16:creationId xmlns:a16="http://schemas.microsoft.com/office/drawing/2014/main" id="{F3F4A04D-6B42-493E-9A5B-713FD295E916}"/>
              </a:ext>
            </a:extLst>
          </p:cNvPr>
          <p:cNvSpPr/>
          <p:nvPr/>
        </p:nvSpPr>
        <p:spPr>
          <a:xfrm>
            <a:off x="708896" y="2753927"/>
            <a:ext cx="1444041" cy="1402983"/>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fr-BE" b="1" dirty="0">
                <a:solidFill>
                  <a:schemeClr val="bg1"/>
                </a:solidFill>
                <a:latin typeface="Calibri" panose="020F0502020204030204" pitchFamily="34" charset="0"/>
                <a:ea typeface="Calibri" panose="020F0502020204030204" pitchFamily="34" charset="0"/>
                <a:cs typeface="Calibri" panose="020F0502020204030204" pitchFamily="34" charset="0"/>
              </a:rPr>
              <a:t>Fondation Roi Baudouin</a:t>
            </a:r>
            <a:endParaRPr lang="fr-BE" dirty="0">
              <a:solidFill>
                <a:schemeClr val="bg1"/>
              </a:solidFill>
              <a:effectLst/>
              <a:latin typeface="Minion Pro"/>
              <a:ea typeface="Calibri" panose="020F0502020204030204" pitchFamily="34" charset="0"/>
              <a:cs typeface="Minion Pro"/>
            </a:endParaRPr>
          </a:p>
        </p:txBody>
      </p:sp>
      <p:pic>
        <p:nvPicPr>
          <p:cNvPr id="3" name="Graphique 2" descr="Retour avec un remplissage uni">
            <a:extLst>
              <a:ext uri="{FF2B5EF4-FFF2-40B4-BE49-F238E27FC236}">
                <a16:creationId xmlns:a16="http://schemas.microsoft.com/office/drawing/2014/main" id="{0731C4D2-4D16-408A-9084-4599DB526E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518005" y="5380598"/>
            <a:ext cx="914400" cy="914400"/>
          </a:xfrm>
          <a:prstGeom prst="rect">
            <a:avLst/>
          </a:prstGeom>
        </p:spPr>
      </p:pic>
      <p:sp>
        <p:nvSpPr>
          <p:cNvPr id="18" name="ZoneTexte 17">
            <a:extLst>
              <a:ext uri="{FF2B5EF4-FFF2-40B4-BE49-F238E27FC236}">
                <a16:creationId xmlns:a16="http://schemas.microsoft.com/office/drawing/2014/main" id="{86FF20F3-A323-41B9-B156-12CF4537BCE6}"/>
              </a:ext>
            </a:extLst>
          </p:cNvPr>
          <p:cNvSpPr txBox="1"/>
          <p:nvPr/>
        </p:nvSpPr>
        <p:spPr>
          <a:xfrm>
            <a:off x="6530008" y="5636966"/>
            <a:ext cx="2613992" cy="646331"/>
          </a:xfrm>
          <a:prstGeom prst="rect">
            <a:avLst/>
          </a:prstGeom>
          <a:noFill/>
        </p:spPr>
        <p:txBody>
          <a:bodyPr wrap="square">
            <a:spAutoFit/>
          </a:bodyPr>
          <a:lstStyle/>
          <a:p>
            <a:pPr lvl="0" fontAlgn="auto" hangingPunct="1"/>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Tubbe et Senior Montessori </a:t>
            </a:r>
            <a:endParaRPr lang="fr-BE" dirty="0">
              <a:effectLst/>
              <a:latin typeface="Calibri" panose="020F0502020204030204" pitchFamily="34" charset="0"/>
              <a:ea typeface="MS Mincho" panose="02020609040205080304" pitchFamily="49" charset="-128"/>
            </a:endParaRP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fr-BE"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Evaluation</a:t>
            </a:r>
            <a:endParaRPr lang="fr-BE" sz="2000" dirty="0">
              <a:effectLst/>
              <a:latin typeface="Calibri" panose="020F0502020204030204" pitchFamily="34" charset="0"/>
              <a:ea typeface="MS Mincho" panose="02020609040205080304" pitchFamily="49" charset="-128"/>
            </a:endParaRP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4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Dispositif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Graphique 25" descr="Calculatrice avec un remplissage uni">
            <a:extLst>
              <a:ext uri="{FF2B5EF4-FFF2-40B4-BE49-F238E27FC236}">
                <a16:creationId xmlns:a16="http://schemas.microsoft.com/office/drawing/2014/main" id="{D9576452-C8F7-4F78-841F-16B570F1F8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18623">
            <a:off x="3235555" y="4859249"/>
            <a:ext cx="780883" cy="780883"/>
          </a:xfrm>
          <a:prstGeom prst="rect">
            <a:avLst/>
          </a:prstGeom>
        </p:spPr>
      </p:pic>
      <p:sp>
        <p:nvSpPr>
          <p:cNvPr id="2" name="ZoneTexte 1">
            <a:extLst>
              <a:ext uri="{FF2B5EF4-FFF2-40B4-BE49-F238E27FC236}">
                <a16:creationId xmlns:a16="http://schemas.microsoft.com/office/drawing/2014/main" id="{155EAE93-69DF-479F-8BD7-D1FE45E53D5B}"/>
              </a:ext>
            </a:extLst>
          </p:cNvPr>
          <p:cNvSpPr txBox="1"/>
          <p:nvPr/>
        </p:nvSpPr>
        <p:spPr>
          <a:xfrm>
            <a:off x="926467" y="5041326"/>
            <a:ext cx="2381307" cy="369332"/>
          </a:xfrm>
          <a:prstGeom prst="rect">
            <a:avLst/>
          </a:prstGeom>
          <a:noFill/>
        </p:spPr>
        <p:txBody>
          <a:bodyPr wrap="square" rtlCol="0">
            <a:spAutoFit/>
          </a:bodyPr>
          <a:lstStyle/>
          <a:p>
            <a:r>
              <a:rPr lang="fr-BE" dirty="0"/>
              <a:t>Budget : </a:t>
            </a:r>
            <a:r>
              <a:rPr lang="fr-BE" b="1" dirty="0"/>
              <a:t>1 M </a:t>
            </a:r>
            <a:r>
              <a:rPr lang="fr-BE" b="1" i="0" dirty="0">
                <a:solidFill>
                  <a:srgbClr val="040C28"/>
                </a:solidFill>
                <a:effectLst/>
              </a:rPr>
              <a:t>€ </a:t>
            </a:r>
            <a:r>
              <a:rPr lang="fr-BE" i="0" dirty="0">
                <a:solidFill>
                  <a:srgbClr val="040C28"/>
                </a:solidFill>
                <a:effectLst/>
              </a:rPr>
              <a:t>/ an</a:t>
            </a:r>
            <a:endParaRPr lang="fr-BE" dirty="0"/>
          </a:p>
        </p:txBody>
      </p:sp>
      <p:sp>
        <p:nvSpPr>
          <p:cNvPr id="4" name="ZoneTexte 3">
            <a:extLst>
              <a:ext uri="{FF2B5EF4-FFF2-40B4-BE49-F238E27FC236}">
                <a16:creationId xmlns:a16="http://schemas.microsoft.com/office/drawing/2014/main" id="{DDBA60DE-CC77-4DE5-88A2-8F21DF56BF20}"/>
              </a:ext>
            </a:extLst>
          </p:cNvPr>
          <p:cNvSpPr txBox="1"/>
          <p:nvPr/>
        </p:nvSpPr>
        <p:spPr>
          <a:xfrm>
            <a:off x="304880" y="1253162"/>
            <a:ext cx="8856984" cy="707886"/>
          </a:xfrm>
          <a:prstGeom prst="rect">
            <a:avLst/>
          </a:prstGeom>
          <a:noFill/>
        </p:spPr>
        <p:txBody>
          <a:bodyPr wrap="square" rtlCol="0">
            <a:spAutoFit/>
          </a:bodyPr>
          <a:lstStyle/>
          <a:p>
            <a:r>
              <a:rPr lang="fr-BE" sz="2000" b="1" dirty="0"/>
              <a:t>Objectif</a:t>
            </a:r>
            <a:r>
              <a:rPr lang="fr-BE" sz="2000" dirty="0"/>
              <a:t> : soutenir les MR &amp; MRS au </a:t>
            </a:r>
            <a:r>
              <a:rPr lang="fr-BE" sz="2000" u="sng" dirty="0"/>
              <a:t>changement de culture</a:t>
            </a:r>
            <a:r>
              <a:rPr lang="fr-BE" sz="2000" dirty="0"/>
              <a:t> que peuvent susciter certaines normes  </a:t>
            </a:r>
          </a:p>
        </p:txBody>
      </p:sp>
    </p:spTree>
    <p:extLst>
      <p:ext uri="{BB962C8B-B14F-4D97-AF65-F5344CB8AC3E}">
        <p14:creationId xmlns:p14="http://schemas.microsoft.com/office/powerpoint/2010/main" val="3114173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8047362" y="5683106"/>
            <a:ext cx="1065279" cy="1138280"/>
          </a:xfrm>
          <a:prstGeom prst="rect">
            <a:avLst/>
          </a:prstGeom>
        </p:spPr>
      </p:pic>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fr-BE" b="1" dirty="0">
                <a:solidFill>
                  <a:schemeClr val="bg1"/>
                </a:solidFill>
                <a:latin typeface="Calibri" panose="020F0502020204030204" pitchFamily="34" charset="0"/>
                <a:ea typeface="Calibri" panose="020F0502020204030204" pitchFamily="34" charset="0"/>
                <a:cs typeface="Calibri" panose="020F0502020204030204" pitchFamily="34" charset="0"/>
              </a:rPr>
              <a:t>Fondation Roi Baudouin</a:t>
            </a:r>
            <a:endParaRPr lang="fr-BE" dirty="0">
              <a:solidFill>
                <a:schemeClr val="bg1"/>
              </a:solidFill>
              <a:effectLst/>
              <a:latin typeface="Minion Pro"/>
              <a:ea typeface="Calibri" panose="020F0502020204030204" pitchFamily="34" charset="0"/>
              <a:cs typeface="Minion Pro"/>
            </a:endParaRP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28328"/>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Dispositif </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DDBA60DE-CC77-4DE5-88A2-8F21DF56BF20}"/>
              </a:ext>
            </a:extLst>
          </p:cNvPr>
          <p:cNvSpPr txBox="1"/>
          <p:nvPr/>
        </p:nvSpPr>
        <p:spPr>
          <a:xfrm>
            <a:off x="563998" y="1340768"/>
            <a:ext cx="8184466" cy="5647700"/>
          </a:xfrm>
          <a:prstGeom prst="rect">
            <a:avLst/>
          </a:prstGeom>
          <a:noFill/>
        </p:spPr>
        <p:txBody>
          <a:bodyPr wrap="square" rtlCol="0">
            <a:spAutoFit/>
          </a:bodyPr>
          <a:lstStyle/>
          <a:p>
            <a:pPr algn="ctr"/>
            <a:r>
              <a:rPr lang="fr-BE" sz="2000" b="1" dirty="0">
                <a:effectLst/>
                <a:latin typeface="Calibri" panose="020F0502020204030204" pitchFamily="34" charset="0"/>
                <a:ea typeface="Times New Roman" panose="02020603050405020304" pitchFamily="18" charset="0"/>
                <a:cs typeface="Times New Roman" panose="02020603050405020304" pitchFamily="18" charset="0"/>
              </a:rPr>
              <a:t>Quelle offre ? </a:t>
            </a:r>
          </a:p>
          <a:p>
            <a:endParaRPr lang="fr-BE" dirty="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fr-BE" dirty="0">
                <a:ea typeface="Times New Roman" panose="02020603050405020304" pitchFamily="18" charset="0"/>
                <a:cs typeface="Times New Roman" panose="02020603050405020304" pitchFamily="18" charset="0"/>
              </a:rPr>
              <a:t>Qui </a:t>
            </a:r>
            <a:r>
              <a:rPr lang="fr-BE" b="1" dirty="0">
                <a:ea typeface="Times New Roman" panose="02020603050405020304" pitchFamily="18" charset="0"/>
                <a:cs typeface="Times New Roman" panose="02020603050405020304" pitchFamily="18" charset="0"/>
              </a:rPr>
              <a:t>s’adapte au rythme et à la singularité, </a:t>
            </a:r>
            <a:r>
              <a:rPr lang="fr-BE" dirty="0">
                <a:ea typeface="Times New Roman" panose="02020603050405020304" pitchFamily="18" charset="0"/>
                <a:cs typeface="Times New Roman" panose="02020603050405020304" pitchFamily="18" charset="0"/>
              </a:rPr>
              <a:t>en fonction des besoins et souhaits</a:t>
            </a:r>
          </a:p>
          <a:p>
            <a:pPr marL="285750" indent="-285750">
              <a:buFont typeface="Wingdings" panose="05000000000000000000" pitchFamily="2" charset="2"/>
              <a:buChar char="§"/>
            </a:pPr>
            <a:r>
              <a:rPr lang="fr-BE" dirty="0">
                <a:ea typeface="Times New Roman" panose="02020603050405020304" pitchFamily="18" charset="0"/>
                <a:cs typeface="Times New Roman" panose="02020603050405020304" pitchFamily="18" charset="0"/>
              </a:rPr>
              <a:t>C</a:t>
            </a:r>
            <a:r>
              <a:rPr lang="fr-BE" dirty="0">
                <a:effectLst/>
                <a:ea typeface="Times New Roman" panose="02020603050405020304" pitchFamily="18" charset="0"/>
                <a:cs typeface="Times New Roman" panose="02020603050405020304" pitchFamily="18" charset="0"/>
              </a:rPr>
              <a:t>omptabilisé dans les heures de formation obligatoires du personnel (si possible)</a:t>
            </a:r>
          </a:p>
          <a:p>
            <a:pPr marL="285750" indent="-285750">
              <a:buFont typeface="Wingdings" panose="05000000000000000000" pitchFamily="2" charset="2"/>
              <a:buChar char="§"/>
            </a:pPr>
            <a:r>
              <a:rPr lang="fr-BE" dirty="0">
                <a:ea typeface="Times New Roman" panose="02020603050405020304" pitchFamily="18" charset="0"/>
                <a:cs typeface="Times New Roman" panose="02020603050405020304" pitchFamily="18" charset="0"/>
              </a:rPr>
              <a:t>Thématiques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Accueil et inclusion de la diversité des ainés et du personnel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Participation des aînés et du personnel</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Activités engageantes, signifiantes et adaptées aux capacités préservées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Ouverture vers la communauté extérieure (vie locale, famille, tiers-lieu, intergenerationnel)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Accompagnement et inclusion des aînés atteints de troubles cognitifs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Démarche d’amélioration continue dans les soins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Appréhender les soins de fin de vie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Repérer, évaluer et utiliser les capacités préservées dans l’accompagnement et les soins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Continuum d’aide et de soins (alternatives, aide à domicile, hôpital)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Développement d’une politique nutritionnelle (saine, inclusive, adaptée plaisir de manger)</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Adapter l’environnement physique aux capacités préservées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Accueil et bien-être du personnel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Gestion de la violence</a:t>
            </a:r>
          </a:p>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p>
          <a:p>
            <a:endParaRPr lang="fr-BE" sz="2000" dirty="0"/>
          </a:p>
        </p:txBody>
      </p:sp>
      <p:sp>
        <p:nvSpPr>
          <p:cNvPr id="20" name="Espace réservé du contenu 2">
            <a:extLst>
              <a:ext uri="{FF2B5EF4-FFF2-40B4-BE49-F238E27FC236}">
                <a16:creationId xmlns:a16="http://schemas.microsoft.com/office/drawing/2014/main" id="{C2F4A5A1-4E88-48B6-AED5-280E644010D1}"/>
              </a:ext>
            </a:extLst>
          </p:cNvPr>
          <p:cNvSpPr txBox="1">
            <a:spLocks/>
          </p:cNvSpPr>
          <p:nvPr/>
        </p:nvSpPr>
        <p:spPr>
          <a:xfrm>
            <a:off x="395536" y="1196752"/>
            <a:ext cx="8311590" cy="4680520"/>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9551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F24B7EA-EBE9-46F4-A632-8F34DA68B161}"/>
              </a:ext>
            </a:extLst>
          </p:cNvPr>
          <p:cNvPicPr>
            <a:picLocks noGrp="1" noChangeAspect="1"/>
          </p:cNvPicPr>
          <p:nvPr>
            <p:ph idx="1"/>
          </p:nvPr>
        </p:nvPicPr>
        <p:blipFill rotWithShape="1">
          <a:blip r:embed="rId2"/>
          <a:srcRect l="4760" t="1685" r="43308" b="13859"/>
          <a:stretch/>
        </p:blipFill>
        <p:spPr>
          <a:xfrm>
            <a:off x="395640" y="1255520"/>
            <a:ext cx="4392488" cy="4018195"/>
          </a:xfrm>
          <a:prstGeom prst="rect">
            <a:avLst/>
          </a:prstGeom>
        </p:spPr>
      </p:pic>
      <p:sp>
        <p:nvSpPr>
          <p:cNvPr id="2" name="ZoneTexte 1">
            <a:extLst>
              <a:ext uri="{FF2B5EF4-FFF2-40B4-BE49-F238E27FC236}">
                <a16:creationId xmlns:a16="http://schemas.microsoft.com/office/drawing/2014/main" id="{9ABD3DEB-E72A-4A1C-99DB-AFA16608D02A}"/>
              </a:ext>
            </a:extLst>
          </p:cNvPr>
          <p:cNvSpPr txBox="1"/>
          <p:nvPr/>
        </p:nvSpPr>
        <p:spPr>
          <a:xfrm>
            <a:off x="6516216" y="5589240"/>
            <a:ext cx="2448272" cy="646331"/>
          </a:xfrm>
          <a:prstGeom prst="rect">
            <a:avLst/>
          </a:prstGeom>
          <a:noFill/>
        </p:spPr>
        <p:txBody>
          <a:bodyPr wrap="square" rtlCol="0">
            <a:spAutoFit/>
          </a:bodyPr>
          <a:lstStyle/>
          <a:p>
            <a:r>
              <a:rPr lang="fr-BE" sz="3600" b="1">
                <a:solidFill>
                  <a:srgbClr val="1E3B89"/>
                </a:solidFill>
              </a:rPr>
              <a:t>Questions ?</a:t>
            </a:r>
            <a:endParaRPr lang="fr-BE" sz="3600" b="1" dirty="0">
              <a:solidFill>
                <a:srgbClr val="1E3B89"/>
              </a:solidFill>
            </a:endParaRPr>
          </a:p>
        </p:txBody>
      </p:sp>
      <p:pic>
        <p:nvPicPr>
          <p:cNvPr id="8" name="Image 7">
            <a:extLst>
              <a:ext uri="{FF2B5EF4-FFF2-40B4-BE49-F238E27FC236}">
                <a16:creationId xmlns:a16="http://schemas.microsoft.com/office/drawing/2014/main" id="{7858560F-9849-45DE-8D46-BA4403D8ACDF}"/>
              </a:ext>
            </a:extLst>
          </p:cNvPr>
          <p:cNvPicPr>
            <a:picLocks noChangeAspect="1"/>
          </p:cNvPicPr>
          <p:nvPr/>
        </p:nvPicPr>
        <p:blipFill>
          <a:blip r:embed="rId3"/>
          <a:stretch>
            <a:fillRect/>
          </a:stretch>
        </p:blipFill>
        <p:spPr>
          <a:xfrm>
            <a:off x="1806" y="5912405"/>
            <a:ext cx="1171739" cy="933580"/>
          </a:xfrm>
          <a:prstGeom prst="rect">
            <a:avLst/>
          </a:prstGeom>
        </p:spPr>
      </p:pic>
      <p:pic>
        <p:nvPicPr>
          <p:cNvPr id="6" name="Image 5" descr="Femmes âgées dans une maison de retraite">
            <a:extLst>
              <a:ext uri="{FF2B5EF4-FFF2-40B4-BE49-F238E27FC236}">
                <a16:creationId xmlns:a16="http://schemas.microsoft.com/office/drawing/2014/main" id="{91520EF8-C6C6-4A05-BD34-273DEF573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217109"/>
            <a:ext cx="3642922" cy="2423782"/>
          </a:xfrm>
          <a:prstGeom prst="rect">
            <a:avLst/>
          </a:prstGeom>
        </p:spPr>
      </p:pic>
    </p:spTree>
    <p:extLst>
      <p:ext uri="{BB962C8B-B14F-4D97-AF65-F5344CB8AC3E}">
        <p14:creationId xmlns:p14="http://schemas.microsoft.com/office/powerpoint/2010/main" val="114913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18854"/>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FR" sz="2800" b="1" dirty="0">
                <a:solidFill>
                  <a:schemeClr val="bg1"/>
                </a:solidFill>
                <a:effectLst>
                  <a:outerShdw blurRad="38100" dist="38100" dir="2700000" algn="tl">
                    <a:srgbClr val="000000">
                      <a:alpha val="43137"/>
                    </a:srgbClr>
                  </a:outerShdw>
                </a:effectLst>
                <a:latin typeface="Calibri" panose="020F0502020204030204" pitchFamily="34" charset="0"/>
              </a:rPr>
              <a:t>Objectifs</a:t>
            </a:r>
            <a:endParaRPr lang="fr-FR" sz="2800" dirty="0"/>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354360" y="1457781"/>
            <a:ext cx="8435280" cy="3987444"/>
          </a:xfrm>
          <a:ln w="38100">
            <a:solidFill>
              <a:srgbClr val="1E3B89"/>
            </a:solidFill>
          </a:ln>
        </p:spPr>
        <p:txBody>
          <a:bodyPr>
            <a:normAutofit/>
          </a:bodyPr>
          <a:lstStyle/>
          <a:p>
            <a:pPr marL="896938" lvl="1" indent="-357188" algn="just">
              <a:buNone/>
            </a:pPr>
            <a:endParaRPr lang="fr-BE" sz="2000" dirty="0">
              <a:latin typeface="Calibri" panose="020F0502020204030204" pitchFamily="34" charset="0"/>
              <a:cs typeface="Calibri" panose="020F0502020204030204" pitchFamily="34" charset="0"/>
            </a:endParaRPr>
          </a:p>
          <a:p>
            <a:pPr marL="0" lvl="0" indent="0" algn="just">
              <a:buNone/>
            </a:pPr>
            <a:r>
              <a:rPr lang="fr-BE" sz="2400" dirty="0">
                <a:effectLst/>
                <a:latin typeface="Calibri" panose="020F0502020204030204" pitchFamily="34" charset="0"/>
                <a:ea typeface="Calibri" panose="020F0502020204030204" pitchFamily="34" charset="0"/>
                <a:cs typeface="Times New Roman" panose="02020603050405020304" pitchFamily="18" charset="0"/>
              </a:rPr>
              <a:t> L'objectif de la réforme vise essentiellement à </a:t>
            </a:r>
            <a:r>
              <a:rPr lang="fr-BE" sz="2400" b="1" dirty="0">
                <a:effectLst/>
                <a:latin typeface="Calibri" panose="020F0502020204030204" pitchFamily="34" charset="0"/>
                <a:ea typeface="Calibri" panose="020F0502020204030204" pitchFamily="34" charset="0"/>
                <a:cs typeface="Times New Roman" panose="02020603050405020304" pitchFamily="18" charset="0"/>
              </a:rPr>
              <a:t>améliorer la qualité de vie et de soins des aînés au sein des MR &amp; MRS</a:t>
            </a:r>
          </a:p>
          <a:p>
            <a:pPr marL="0" lvl="0" indent="0" algn="just">
              <a:buNone/>
            </a:pPr>
            <a:endParaRPr lang="fr-BE" sz="24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b="1"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A90D47C8-7EC2-40CC-96AD-6597012CA30D}"/>
              </a:ext>
            </a:extLst>
          </p:cNvPr>
          <p:cNvPicPr>
            <a:picLocks noChangeAspect="1"/>
          </p:cNvPicPr>
          <p:nvPr/>
        </p:nvPicPr>
        <p:blipFill>
          <a:blip r:embed="rId2"/>
          <a:stretch>
            <a:fillRect/>
          </a:stretch>
        </p:blipFill>
        <p:spPr>
          <a:xfrm>
            <a:off x="7956376" y="5877272"/>
            <a:ext cx="1171739" cy="933580"/>
          </a:xfrm>
          <a:prstGeom prst="rect">
            <a:avLst/>
          </a:prstGeom>
        </p:spPr>
      </p:pic>
      <p:pic>
        <p:nvPicPr>
          <p:cNvPr id="5" name="Graphique 4" descr="Document avec un remplissage uni">
            <a:extLst>
              <a:ext uri="{FF2B5EF4-FFF2-40B4-BE49-F238E27FC236}">
                <a16:creationId xmlns:a16="http://schemas.microsoft.com/office/drawing/2014/main" id="{16C09E46-8776-4389-B3A1-EED382387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24820">
            <a:off x="7454397" y="3956517"/>
            <a:ext cx="1327971" cy="1327971"/>
          </a:xfrm>
          <a:prstGeom prst="rect">
            <a:avLst/>
          </a:prstGeom>
        </p:spPr>
      </p:pic>
      <p:sp>
        <p:nvSpPr>
          <p:cNvPr id="8" name="ZoneTexte 7">
            <a:extLst>
              <a:ext uri="{FF2B5EF4-FFF2-40B4-BE49-F238E27FC236}">
                <a16:creationId xmlns:a16="http://schemas.microsoft.com/office/drawing/2014/main" id="{DB42FD2B-4D0D-4094-A910-FF6A4FEC6C54}"/>
              </a:ext>
            </a:extLst>
          </p:cNvPr>
          <p:cNvSpPr txBox="1"/>
          <p:nvPr/>
        </p:nvSpPr>
        <p:spPr>
          <a:xfrm>
            <a:off x="488587" y="2996952"/>
            <a:ext cx="7185384" cy="2116605"/>
          </a:xfrm>
          <a:prstGeom prst="rect">
            <a:avLst/>
          </a:prstGeom>
          <a:noFill/>
        </p:spPr>
        <p:txBody>
          <a:bodyPr wrap="square">
            <a:spAutoFit/>
          </a:bodyPr>
          <a:lstStyle/>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Révision de l’</a:t>
            </a:r>
            <a:r>
              <a:rPr lang="fr-BE" sz="1850" dirty="0">
                <a:effectLst/>
                <a:latin typeface="Calibri" panose="020F0502020204030204" pitchFamily="34" charset="0"/>
                <a:ea typeface="MS Mincho" panose="02020609040205080304" pitchFamily="49" charset="-128"/>
              </a:rPr>
              <a:t>Ordonnance relative aux établissements pour aînés </a:t>
            </a:r>
          </a:p>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Augmentation de l’encadrement des habitants des MR-S en termes de personnel de réactivation (18 M </a:t>
            </a:r>
            <a:r>
              <a:rPr lang="fr-BE" sz="2000" i="0" dirty="0">
                <a:solidFill>
                  <a:srgbClr val="040C28"/>
                </a:solidFill>
                <a:effectLst/>
              </a:rPr>
              <a:t>€</a:t>
            </a:r>
            <a:r>
              <a:rPr lang="fr-BE" sz="1850" dirty="0">
                <a:latin typeface="Calibri" panose="020F0502020204030204" pitchFamily="34" charset="0"/>
                <a:ea typeface="MS Mincho" panose="02020609040205080304" pitchFamily="49" charset="-128"/>
              </a:rPr>
              <a:t> /an)</a:t>
            </a:r>
          </a:p>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Révision des modalités de contrôle des établissements dans une logique d’accompagnement</a:t>
            </a:r>
          </a:p>
          <a:p>
            <a:pPr marL="742950" lvl="1" indent="-285750" algn="just">
              <a:buFont typeface="Wingdings" panose="05000000000000000000" pitchFamily="2" charset="2"/>
              <a:buChar char="ü"/>
            </a:pPr>
            <a:r>
              <a:rPr lang="fr-BE" sz="1850" b="1" dirty="0">
                <a:effectLst/>
                <a:latin typeface="Calibri" panose="020F0502020204030204" pitchFamily="34" charset="0"/>
                <a:ea typeface="MS Mincho" panose="02020609040205080304" pitchFamily="49" charset="-128"/>
              </a:rPr>
              <a:t>Nouvelles normes d’agrément</a:t>
            </a:r>
            <a:endParaRPr lang="fr-BE" sz="1850" dirty="0">
              <a:latin typeface="Calibri" panose="020F0502020204030204" pitchFamily="34" charset="0"/>
              <a:cs typeface="Calibri" panose="020F0502020204030204" pitchFamily="34" charset="0"/>
            </a:endParaRPr>
          </a:p>
          <a:p>
            <a:pPr lvl="0" algn="just" fontAlgn="auto">
              <a:lnSpc>
                <a:spcPct val="120000"/>
              </a:lnSpc>
            </a:pPr>
            <a:endParaRPr lang="fr-BE" sz="1700" dirty="0">
              <a:solidFill>
                <a:srgbClr val="000000"/>
              </a:solidFill>
              <a:effectLst/>
              <a:latin typeface="Minion Pro"/>
              <a:ea typeface="Calibri" panose="020F0502020204030204" pitchFamily="34" charset="0"/>
              <a:cs typeface="Minion Pro"/>
            </a:endParaRPr>
          </a:p>
        </p:txBody>
      </p:sp>
      <p:pic>
        <p:nvPicPr>
          <p:cNvPr id="9" name="Image 8">
            <a:extLst>
              <a:ext uri="{FF2B5EF4-FFF2-40B4-BE49-F238E27FC236}">
                <a16:creationId xmlns:a16="http://schemas.microsoft.com/office/drawing/2014/main" id="{ECDC742D-08C9-47B9-B50D-7B4AB6F05CDB}"/>
              </a:ext>
            </a:extLst>
          </p:cNvPr>
          <p:cNvPicPr>
            <a:picLocks noChangeAspect="1"/>
          </p:cNvPicPr>
          <p:nvPr/>
        </p:nvPicPr>
        <p:blipFill rotWithShape="1">
          <a:blip r:embed="rId5"/>
          <a:srcRect r="4538"/>
          <a:stretch/>
        </p:blipFill>
        <p:spPr>
          <a:xfrm>
            <a:off x="72008" y="5682569"/>
            <a:ext cx="9071992" cy="1138280"/>
          </a:xfrm>
          <a:prstGeom prst="rect">
            <a:avLst/>
          </a:prstGeom>
        </p:spPr>
      </p:pic>
    </p:spTree>
    <p:extLst>
      <p:ext uri="{BB962C8B-B14F-4D97-AF65-F5344CB8AC3E}">
        <p14:creationId xmlns:p14="http://schemas.microsoft.com/office/powerpoint/2010/main" val="79125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0"/>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Objectifs</a:t>
            </a:r>
            <a:endParaRPr lang="fr-BE" sz="2800" dirty="0"/>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426368" y="1376772"/>
            <a:ext cx="8291264" cy="4104456"/>
          </a:xfrm>
          <a:ln w="38100">
            <a:solidFill>
              <a:srgbClr val="1E3B89"/>
            </a:solidFill>
          </a:ln>
        </p:spPr>
        <p:txBody>
          <a:bodyPr>
            <a:normAutofit/>
          </a:bodyPr>
          <a:lstStyle/>
          <a:p>
            <a:pPr marL="896938" lvl="1" indent="-357188" algn="just">
              <a:buNone/>
            </a:pPr>
            <a:endParaRPr lang="fr-BE" sz="2200" dirty="0">
              <a:latin typeface="Calibri" panose="020F0502020204030204" pitchFamily="34" charset="0"/>
              <a:cs typeface="Calibri" panose="020F0502020204030204" pitchFamily="34" charset="0"/>
            </a:endParaRPr>
          </a:p>
          <a:p>
            <a:pPr marL="0" indent="0" algn="just">
              <a:buNone/>
            </a:pPr>
            <a:r>
              <a:rPr lang="fr-BE" sz="2400" b="1" dirty="0">
                <a:latin typeface="Calibri" panose="020F0502020204030204" pitchFamily="34" charset="0"/>
                <a:cs typeface="Calibri" panose="020F0502020204030204" pitchFamily="34" charset="0"/>
              </a:rPr>
              <a:t>Arrêté du Collège réuni fixant les normes d’agrément auxquelles doivent répondre les établissements pour aînés</a:t>
            </a: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fr-BE" sz="1800" b="1" dirty="0">
                <a:solidFill>
                  <a:srgbClr val="000000"/>
                </a:solidFill>
                <a:effectLst/>
                <a:latin typeface="Calibri" panose="020F0502020204030204" pitchFamily="34" charset="0"/>
                <a:ea typeface="Calibri" panose="020F0502020204030204" pitchFamily="34" charset="0"/>
                <a:cs typeface="Minion Pro"/>
              </a:rPr>
              <a:t>Processus de concertation </a:t>
            </a:r>
            <a:r>
              <a:rPr lang="fr-BE" sz="1800" dirty="0">
                <a:solidFill>
                  <a:srgbClr val="000000"/>
                </a:solidFill>
                <a:effectLst/>
                <a:latin typeface="Calibri" panose="020F0502020204030204" pitchFamily="34" charset="0"/>
                <a:ea typeface="Calibri" panose="020F0502020204030204" pitchFamily="34" charset="0"/>
                <a:cs typeface="Minion Pro"/>
              </a:rPr>
              <a:t>pendant 1,5 ans avec les fédérations professionnelles des maisons de repos, organismes assureurs, représentants des bénéficiaires, experts, et représentants des organisations syndicales</a:t>
            </a:r>
          </a:p>
          <a:p>
            <a:pPr marL="0" indent="0" algn="just">
              <a:buNone/>
            </a:pPr>
            <a:endParaRPr lang="fr-BE" sz="500" b="1" dirty="0">
              <a:solidFill>
                <a:srgbClr val="0A00BE"/>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r>
              <a:rPr lang="fr-BE" sz="1800" dirty="0">
                <a:solidFill>
                  <a:srgbClr val="000000"/>
                </a:solidFill>
                <a:effectLst/>
                <a:latin typeface="Calibri" panose="020F0502020204030204" pitchFamily="34" charset="0"/>
                <a:ea typeface="Calibri" panose="020F0502020204030204" pitchFamily="34" charset="0"/>
                <a:cs typeface="Minion Pro"/>
              </a:rPr>
              <a:t>L’objectif est d’amener les établissements vers un </a:t>
            </a:r>
            <a:r>
              <a:rPr lang="fr-BE" sz="1800" b="1" dirty="0">
                <a:solidFill>
                  <a:srgbClr val="000000"/>
                </a:solidFill>
                <a:effectLst/>
                <a:latin typeface="Calibri" panose="020F0502020204030204" pitchFamily="34" charset="0"/>
                <a:ea typeface="Calibri" panose="020F0502020204030204" pitchFamily="34" charset="0"/>
                <a:cs typeface="Minion Pro"/>
              </a:rPr>
              <a:t>changement de culture </a:t>
            </a:r>
            <a:r>
              <a:rPr lang="fr-BE" sz="1800" dirty="0">
                <a:solidFill>
                  <a:srgbClr val="000000"/>
                </a:solidFill>
                <a:effectLst/>
                <a:latin typeface="Calibri" panose="020F0502020204030204" pitchFamily="34" charset="0"/>
                <a:ea typeface="Calibri" panose="020F0502020204030204" pitchFamily="34" charset="0"/>
                <a:cs typeface="Minion Pro"/>
              </a:rPr>
              <a:t>dans l'accueil, l'accompagnement et les soins </a:t>
            </a:r>
            <a:r>
              <a:rPr lang="fr-BE" sz="1800" b="1" dirty="0">
                <a:solidFill>
                  <a:srgbClr val="000000"/>
                </a:solidFill>
                <a:effectLst/>
                <a:latin typeface="Calibri" panose="020F0502020204030204" pitchFamily="34" charset="0"/>
                <a:ea typeface="Calibri" panose="020F0502020204030204" pitchFamily="34" charset="0"/>
                <a:cs typeface="Minion Pro"/>
              </a:rPr>
              <a:t>tourné vers le bien-être des aînés</a:t>
            </a:r>
          </a:p>
          <a:p>
            <a:pPr marL="0" indent="0" algn="just">
              <a:buNone/>
            </a:pPr>
            <a:endParaRPr lang="fr-BE" sz="500" b="1"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fr-BE" sz="1800" dirty="0">
                <a:solidFill>
                  <a:srgbClr val="000000"/>
                </a:solidFill>
                <a:latin typeface="Calibri" panose="020F0502020204030204" pitchFamily="34" charset="0"/>
                <a:ea typeface="MS Mincho" panose="02020609040205080304" pitchFamily="49" charset="-128"/>
                <a:cs typeface="Calibri" panose="020F0502020204030204" pitchFamily="34" charset="0"/>
              </a:rPr>
              <a:t>Entrée en vigueur </a:t>
            </a:r>
            <a:r>
              <a:rPr lang="fr-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le 1</a:t>
            </a:r>
            <a:r>
              <a:rPr lang="fr-BE" sz="1800" b="1" baseline="30000" dirty="0">
                <a:solidFill>
                  <a:srgbClr val="000000"/>
                </a:solidFill>
                <a:latin typeface="Calibri" panose="020F0502020204030204" pitchFamily="34" charset="0"/>
                <a:ea typeface="MS Mincho" panose="02020609040205080304" pitchFamily="49" charset="-128"/>
                <a:cs typeface="Calibri" panose="020F0502020204030204" pitchFamily="34" charset="0"/>
              </a:rPr>
              <a:t>er</a:t>
            </a:r>
            <a:r>
              <a:rPr lang="fr-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 septembre 2024</a:t>
            </a:r>
            <a:endParaRPr lang="fr-BE" sz="1800" dirty="0">
              <a:latin typeface="Calibri" panose="020F0502020204030204" pitchFamily="34" charset="0"/>
              <a:ea typeface="MS Mincho" panose="02020609040205080304" pitchFamily="49" charset="-128"/>
              <a:cs typeface="Calibri" panose="020F0502020204030204" pitchFamily="34"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A533B959-BC48-46DC-BD21-4DF83C4D8CE2}"/>
              </a:ext>
            </a:extLst>
          </p:cNvPr>
          <p:cNvPicPr>
            <a:picLocks noChangeAspect="1"/>
          </p:cNvPicPr>
          <p:nvPr/>
        </p:nvPicPr>
        <p:blipFill rotWithShape="1">
          <a:blip r:embed="rId2"/>
          <a:srcRect r="4538"/>
          <a:stretch/>
        </p:blipFill>
        <p:spPr>
          <a:xfrm>
            <a:off x="72008" y="5682569"/>
            <a:ext cx="9071992" cy="1138280"/>
          </a:xfrm>
          <a:prstGeom prst="rect">
            <a:avLst/>
          </a:prstGeom>
        </p:spPr>
      </p:pic>
    </p:spTree>
    <p:extLst>
      <p:ext uri="{BB962C8B-B14F-4D97-AF65-F5344CB8AC3E}">
        <p14:creationId xmlns:p14="http://schemas.microsoft.com/office/powerpoint/2010/main" val="1311627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72008" y="5747104"/>
            <a:ext cx="9071992"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04905" y="1414616"/>
            <a:ext cx="3203848" cy="4267953"/>
          </a:xfrm>
          <a:ln w="38100">
            <a:solidFill>
              <a:srgbClr val="1E3B89"/>
            </a:solidFill>
          </a:ln>
        </p:spPr>
        <p:txBody>
          <a:bodyPr>
            <a:normAutofit fontScale="92500" lnSpcReduction="20000"/>
          </a:bodyPr>
          <a:lstStyle/>
          <a:p>
            <a:pPr marL="0" indent="0" algn="just">
              <a:buNone/>
            </a:pPr>
            <a:endParaRPr lang="fr-FR" sz="500" b="1" dirty="0">
              <a:ea typeface="Calibri" panose="020F0502020204030204" pitchFamily="34" charset="0"/>
              <a:cs typeface="Calibri" panose="020F0502020204030204" pitchFamily="34" charset="0"/>
            </a:endParaRPr>
          </a:p>
          <a:p>
            <a:pPr marL="0" indent="0" algn="ctr">
              <a:buNone/>
            </a:pPr>
            <a:r>
              <a:rPr lang="fr-FR" sz="2200" b="1" dirty="0">
                <a:ea typeface="Calibri" panose="020F0502020204030204" pitchFamily="34" charset="0"/>
                <a:cs typeface="Calibri" panose="020F0502020204030204" pitchFamily="34" charset="0"/>
              </a:rPr>
              <a:t>1. La</a:t>
            </a:r>
            <a:r>
              <a:rPr lang="fr-FR" sz="2200" b="1" dirty="0">
                <a:effectLst/>
                <a:ea typeface="Calibri" panose="020F0502020204030204" pitchFamily="34" charset="0"/>
                <a:cs typeface="Calibri" panose="020F0502020204030204" pitchFamily="34" charset="0"/>
              </a:rPr>
              <a:t> MR-S comme véritable lieux de vie</a:t>
            </a:r>
          </a:p>
          <a:p>
            <a:pPr marL="0" indent="0" algn="ctr">
              <a:buNone/>
            </a:pPr>
            <a:endParaRPr lang="fr-FR" sz="1300" b="1" dirty="0">
              <a:effectLst/>
              <a:ea typeface="Calibri" panose="020F0502020204030204" pitchFamily="34" charset="0"/>
              <a:cs typeface="Calibri" panose="020F0502020204030204" pitchFamily="34" charset="0"/>
            </a:endParaRPr>
          </a:p>
          <a:p>
            <a:pPr marL="0" indent="0" algn="just">
              <a:buNone/>
            </a:pPr>
            <a:r>
              <a:rPr lang="fr-FR" sz="1600" dirty="0">
                <a:ea typeface="Calibri" panose="020F0502020204030204" pitchFamily="34" charset="0"/>
                <a:cs typeface="Calibri" panose="020F0502020204030204" pitchFamily="34" charset="0"/>
              </a:rPr>
              <a:t>= </a:t>
            </a:r>
            <a:r>
              <a:rPr lang="fr-FR" sz="1600" dirty="0">
                <a:effectLst/>
                <a:ea typeface="Calibri" panose="020F0502020204030204" pitchFamily="34" charset="0"/>
                <a:cs typeface="Calibri" panose="020F0502020204030204" pitchFamily="34" charset="0"/>
              </a:rPr>
              <a:t>des </a:t>
            </a:r>
            <a:r>
              <a:rPr lang="fr-FR" sz="1600" b="1" dirty="0">
                <a:effectLst/>
                <a:ea typeface="Calibri" panose="020F0502020204030204" pitchFamily="34" charset="0"/>
                <a:cs typeface="Calibri" panose="020F0502020204030204" pitchFamily="34" charset="0"/>
              </a:rPr>
              <a:t>lieux de résidence </a:t>
            </a:r>
            <a:r>
              <a:rPr lang="fr-FR" sz="1600" b="1" dirty="0">
                <a:ea typeface="Calibri" panose="020F0502020204030204" pitchFamily="34" charset="0"/>
                <a:cs typeface="Calibri" panose="020F0502020204030204" pitchFamily="34" charset="0"/>
              </a:rPr>
              <a:t>centrés sur</a:t>
            </a:r>
            <a:r>
              <a:rPr lang="fr-FR" sz="1600" b="1" dirty="0">
                <a:effectLst/>
                <a:ea typeface="Calibri" panose="020F0502020204030204" pitchFamily="34" charset="0"/>
                <a:cs typeface="Calibri" panose="020F0502020204030204" pitchFamily="34" charset="0"/>
              </a:rPr>
              <a:t> les ainés </a:t>
            </a:r>
            <a:r>
              <a:rPr lang="fr-FR" sz="1600" dirty="0">
                <a:effectLst/>
                <a:ea typeface="Calibri" panose="020F0502020204030204" pitchFamily="34" charset="0"/>
                <a:cs typeface="Calibri" panose="020F0502020204030204" pitchFamily="34" charset="0"/>
              </a:rPr>
              <a:t>où sont </a:t>
            </a:r>
            <a:r>
              <a:rPr lang="fr-FR" sz="1600" dirty="0">
                <a:ea typeface="Calibri" panose="020F0502020204030204" pitchFamily="34" charset="0"/>
                <a:cs typeface="Calibri" panose="020F0502020204030204" pitchFamily="34" charset="0"/>
              </a:rPr>
              <a:t>proposés des </a:t>
            </a:r>
            <a:r>
              <a:rPr lang="fr-FR" sz="1600" dirty="0">
                <a:effectLst/>
                <a:ea typeface="Calibri" panose="020F0502020204030204" pitchFamily="34" charset="0"/>
                <a:cs typeface="Calibri" panose="020F0502020204030204" pitchFamily="34" charset="0"/>
              </a:rPr>
              <a:t>soins de longue durée (</a:t>
            </a:r>
            <a:r>
              <a:rPr lang="fr-BE" sz="1700" b="0" i="0" dirty="0">
                <a:solidFill>
                  <a:srgbClr val="FF0000"/>
                </a:solidFill>
                <a:effectLst/>
                <a:latin typeface="Google Sans"/>
              </a:rPr>
              <a:t>≠ </a:t>
            </a:r>
            <a:r>
              <a:rPr lang="fr-FR" sz="1600" dirty="0">
                <a:solidFill>
                  <a:srgbClr val="FF0000"/>
                </a:solidFill>
                <a:effectLst/>
                <a:ea typeface="Calibri" panose="020F0502020204030204" pitchFamily="34" charset="0"/>
                <a:cs typeface="Calibri" panose="020F0502020204030204" pitchFamily="34" charset="0"/>
              </a:rPr>
              <a:t>des établissements de </a:t>
            </a:r>
            <a:r>
              <a:rPr lang="fr-FR" sz="1600" dirty="0">
                <a:solidFill>
                  <a:srgbClr val="FF0000"/>
                </a:solidFill>
                <a:ea typeface="Calibri" panose="020F0502020204030204" pitchFamily="34" charset="0"/>
                <a:cs typeface="Calibri" panose="020F0502020204030204" pitchFamily="34" charset="0"/>
              </a:rPr>
              <a:t>soins où vivent des ainés</a:t>
            </a:r>
            <a:r>
              <a:rPr lang="fr-FR" sz="1600" dirty="0">
                <a:ea typeface="Calibri" panose="020F0502020204030204" pitchFamily="34" charset="0"/>
                <a:cs typeface="Calibri" panose="020F0502020204030204" pitchFamily="34" charset="0"/>
              </a:rPr>
              <a:t>)</a:t>
            </a:r>
            <a:endParaRPr lang="fr-FR" sz="1600" dirty="0">
              <a:effectLst/>
              <a:ea typeface="Calibri" panose="020F0502020204030204" pitchFamily="34" charset="0"/>
              <a:cs typeface="Calibri" panose="020F0502020204030204" pitchFamily="34" charset="0"/>
            </a:endParaRPr>
          </a:p>
          <a:p>
            <a:pPr marL="0" indent="0" algn="just">
              <a:buNone/>
            </a:pPr>
            <a:endParaRPr lang="fr-FR" sz="500" dirty="0">
              <a:effectLst/>
              <a:ea typeface="Calibri" panose="020F0502020204030204" pitchFamily="34" charset="0"/>
              <a:cs typeface="Calibri" panose="020F0502020204030204" pitchFamily="34" charset="0"/>
            </a:endParaRPr>
          </a:p>
          <a:p>
            <a:pPr marL="0" indent="0" algn="just">
              <a:buNone/>
            </a:pPr>
            <a:r>
              <a:rPr lang="fr-BE" sz="1600" dirty="0">
                <a:ea typeface="Calibri" panose="020F0502020204030204" pitchFamily="34" charset="0"/>
                <a:cs typeface="Times New Roman" panose="02020603050405020304" pitchFamily="18" charset="0"/>
              </a:rPr>
              <a:t>L</a:t>
            </a:r>
            <a:r>
              <a:rPr lang="fr-FR" sz="1600" dirty="0">
                <a:effectLst/>
                <a:ea typeface="Calibri" panose="020F0502020204030204" pitchFamily="34" charset="0"/>
                <a:cs typeface="Calibri" panose="020F0502020204030204" pitchFamily="34" charset="0"/>
              </a:rPr>
              <a:t>es nouvelles normes consistent à améliorer la qualité de la prise en soins et le bien-être des ainés par une organisation des établissements qui :</a:t>
            </a:r>
          </a:p>
          <a:p>
            <a:pPr marL="0" indent="0" algn="just">
              <a:buNone/>
            </a:pPr>
            <a:endParaRPr lang="fr-FR" sz="100" dirty="0">
              <a:effectLst/>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fr-FR" sz="1600" dirty="0">
                <a:solidFill>
                  <a:srgbClr val="000000"/>
                </a:solidFill>
                <a:effectLst/>
                <a:ea typeface="Calibri" panose="020F0502020204030204" pitchFamily="34" charset="0"/>
                <a:cs typeface="Minion Pro"/>
              </a:rPr>
              <a:t>promeut la</a:t>
            </a:r>
            <a:r>
              <a:rPr lang="fr-FR" sz="1600" b="1" dirty="0">
                <a:solidFill>
                  <a:srgbClr val="000000"/>
                </a:solidFill>
                <a:effectLst/>
                <a:ea typeface="Calibri" panose="020F0502020204030204" pitchFamily="34" charset="0"/>
                <a:cs typeface="Minion Pro"/>
              </a:rPr>
              <a:t> participation et la liberté de choix </a:t>
            </a:r>
          </a:p>
          <a:p>
            <a:pPr algn="just">
              <a:buFont typeface="Wingdings" panose="05000000000000000000" pitchFamily="2" charset="2"/>
              <a:buChar char="Ø"/>
            </a:pPr>
            <a:r>
              <a:rPr lang="fr-FR" sz="1600" dirty="0">
                <a:solidFill>
                  <a:srgbClr val="000000"/>
                </a:solidFill>
                <a:effectLst/>
                <a:ea typeface="Calibri" panose="020F0502020204030204" pitchFamily="34" charset="0"/>
                <a:cs typeface="Minion Pro"/>
              </a:rPr>
              <a:t>valorise</a:t>
            </a:r>
            <a:r>
              <a:rPr lang="fr-FR" sz="1600" b="1" dirty="0">
                <a:solidFill>
                  <a:srgbClr val="000000"/>
                </a:solidFill>
                <a:effectLst/>
                <a:ea typeface="Calibri" panose="020F0502020204030204" pitchFamily="34" charset="0"/>
                <a:cs typeface="Minion Pro"/>
              </a:rPr>
              <a:t> les capacités </a:t>
            </a:r>
            <a:r>
              <a:rPr lang="fr-FR" sz="1600" dirty="0">
                <a:solidFill>
                  <a:srgbClr val="000000"/>
                </a:solidFill>
                <a:effectLst/>
                <a:ea typeface="Calibri" panose="020F0502020204030204" pitchFamily="34" charset="0"/>
                <a:cs typeface="Minion Pro"/>
              </a:rPr>
              <a:t>(préservées)</a:t>
            </a:r>
            <a:endParaRPr lang="fr-BE" sz="1600" dirty="0">
              <a:solidFill>
                <a:srgbClr val="000000"/>
              </a:solidFill>
              <a:ea typeface="Calibri" panose="020F0502020204030204" pitchFamily="34" charset="0"/>
              <a:cs typeface="Minion Pro"/>
            </a:endParaRPr>
          </a:p>
          <a:p>
            <a:pPr>
              <a:buFont typeface="Wingdings" panose="05000000000000000000" pitchFamily="2" charset="2"/>
              <a:buChar char="Ø"/>
            </a:pPr>
            <a:r>
              <a:rPr lang="fr-BE" sz="1600" dirty="0">
                <a:solidFill>
                  <a:srgbClr val="000000"/>
                </a:solidFill>
                <a:effectLst/>
                <a:ea typeface="Calibri" panose="020F0502020204030204" pitchFamily="34" charset="0"/>
                <a:cs typeface="Minion Pro"/>
              </a:rPr>
              <a:t>e</a:t>
            </a:r>
            <a:r>
              <a:rPr lang="fr-FR" sz="1600" dirty="0">
                <a:solidFill>
                  <a:srgbClr val="000000"/>
                </a:solidFill>
                <a:effectLst/>
                <a:ea typeface="Calibri" panose="020F0502020204030204" pitchFamily="34" charset="0"/>
                <a:cs typeface="Minion Pro"/>
              </a:rPr>
              <a:t>ncourage</a:t>
            </a:r>
            <a:r>
              <a:rPr lang="fr-FR" sz="1600" b="1" dirty="0">
                <a:solidFill>
                  <a:srgbClr val="000000"/>
                </a:solidFill>
                <a:effectLst/>
                <a:ea typeface="Calibri" panose="020F0502020204030204" pitchFamily="34" charset="0"/>
                <a:cs typeface="Minion Pro"/>
              </a:rPr>
              <a:t> l'autonomie et l'indépendance des ainés</a:t>
            </a:r>
            <a:endParaRPr lang="fr-BE" sz="1600" dirty="0">
              <a:solidFill>
                <a:srgbClr val="000000"/>
              </a:solidFill>
              <a:effectLst/>
              <a:ea typeface="Calibri" panose="020F0502020204030204" pitchFamily="34" charset="0"/>
              <a:cs typeface="Minion Pro"/>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7" name="Espace réservé du contenu 2">
            <a:extLst>
              <a:ext uri="{FF2B5EF4-FFF2-40B4-BE49-F238E27FC236}">
                <a16:creationId xmlns:a16="http://schemas.microsoft.com/office/drawing/2014/main" id="{10DD6B5F-DC02-45D2-9F63-82CA965625E8}"/>
              </a:ext>
            </a:extLst>
          </p:cNvPr>
          <p:cNvSpPr txBox="1">
            <a:spLocks/>
          </p:cNvSpPr>
          <p:nvPr/>
        </p:nvSpPr>
        <p:spPr>
          <a:xfrm>
            <a:off x="5508104" y="1414616"/>
            <a:ext cx="3203848"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FR" sz="200" b="1" dirty="0">
              <a:ea typeface="Calibri" panose="020F0502020204030204" pitchFamily="34" charset="0"/>
              <a:cs typeface="Calibri" panose="020F0502020204030204" pitchFamily="34" charset="0"/>
            </a:endParaRPr>
          </a:p>
          <a:p>
            <a:pPr marL="0" indent="0" algn="ctr">
              <a:buNone/>
            </a:pPr>
            <a:r>
              <a:rPr lang="fr-FR" sz="2000" b="1" dirty="0">
                <a:ea typeface="Calibri" panose="020F0502020204030204" pitchFamily="34" charset="0"/>
                <a:cs typeface="Calibri" panose="020F0502020204030204" pitchFamily="34" charset="0"/>
              </a:rPr>
              <a:t>2. La MR-S comme lieu de travail attractif et porteur de sens</a:t>
            </a:r>
          </a:p>
          <a:p>
            <a:pPr marL="0" indent="0" algn="ctr">
              <a:buNone/>
            </a:pPr>
            <a:endParaRPr lang="fr-FR" sz="100" b="1" dirty="0">
              <a:ea typeface="Calibri" panose="020F0502020204030204" pitchFamily="34" charset="0"/>
              <a:cs typeface="Calibri" panose="020F0502020204030204" pitchFamily="34" charset="0"/>
            </a:endParaRPr>
          </a:p>
          <a:p>
            <a:pPr marL="0" indent="0" algn="just">
              <a:buNone/>
            </a:pPr>
            <a:r>
              <a:rPr lang="fr-FR" sz="1500" dirty="0">
                <a:ea typeface="Calibri" panose="020F0502020204030204" pitchFamily="34" charset="0"/>
                <a:cs typeface="Calibri" panose="020F0502020204030204" pitchFamily="34" charset="0"/>
              </a:rPr>
              <a:t>Les nouvelles normes consistent à </a:t>
            </a:r>
            <a:r>
              <a:rPr lang="fr-FR" sz="1500" b="1" dirty="0">
                <a:ea typeface="Calibri" panose="020F0502020204030204" pitchFamily="34" charset="0"/>
                <a:cs typeface="Calibri" panose="020F0502020204030204" pitchFamily="34" charset="0"/>
              </a:rPr>
              <a:t>donner plus de sens et </a:t>
            </a:r>
            <a:r>
              <a:rPr lang="fr-FR" sz="1500" dirty="0">
                <a:ea typeface="Calibri" panose="020F0502020204030204" pitchFamily="34" charset="0"/>
                <a:cs typeface="Calibri" panose="020F0502020204030204" pitchFamily="34" charset="0"/>
              </a:rPr>
              <a:t>à</a:t>
            </a:r>
            <a:r>
              <a:rPr lang="fr-FR" sz="1500" b="1" dirty="0">
                <a:ea typeface="Calibri" panose="020F0502020204030204" pitchFamily="34" charset="0"/>
                <a:cs typeface="Calibri" panose="020F0502020204030204" pitchFamily="34" charset="0"/>
              </a:rPr>
              <a:t> valoriser </a:t>
            </a:r>
            <a:r>
              <a:rPr lang="fr-FR" sz="1500" dirty="0">
                <a:ea typeface="Calibri" panose="020F0502020204030204" pitchFamily="34" charset="0"/>
                <a:cs typeface="Calibri" panose="020F0502020204030204" pitchFamily="34" charset="0"/>
              </a:rPr>
              <a:t>le  travail des membres du personnel par : </a:t>
            </a:r>
          </a:p>
          <a:p>
            <a:pPr marL="0" indent="0" algn="just">
              <a:buNone/>
            </a:pPr>
            <a:endParaRPr lang="fr-FR" sz="1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Une politique d’</a:t>
            </a:r>
            <a:r>
              <a:rPr lang="fr-FR" sz="1500" b="1" dirty="0">
                <a:ea typeface="Calibri" panose="020F0502020204030204" pitchFamily="34" charset="0"/>
                <a:cs typeface="Calibri" panose="020F0502020204030204" pitchFamily="34" charset="0"/>
              </a:rPr>
              <a:t>accueil et de bien-être </a:t>
            </a:r>
            <a:r>
              <a:rPr lang="fr-FR" sz="1500" dirty="0">
                <a:ea typeface="Calibri" panose="020F0502020204030204" pitchFamily="34" charset="0"/>
                <a:cs typeface="Calibri" panose="020F0502020204030204" pitchFamily="34" charset="0"/>
              </a:rPr>
              <a:t>et un renforcement de la </a:t>
            </a:r>
            <a:r>
              <a:rPr lang="fr-FR" sz="1500" b="1" dirty="0">
                <a:ea typeface="Calibri" panose="020F0502020204030204" pitchFamily="34" charset="0"/>
                <a:cs typeface="Calibri" panose="020F0502020204030204" pitchFamily="34" charset="0"/>
              </a:rPr>
              <a:t>formation </a:t>
            </a: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Un renforcement de leur                                      </a:t>
            </a:r>
            <a:r>
              <a:rPr lang="fr-FR" sz="1500" b="1" dirty="0">
                <a:ea typeface="Calibri" panose="020F0502020204030204" pitchFamily="34" charset="0"/>
                <a:cs typeface="Calibri" panose="020F0502020204030204" pitchFamily="34" charset="0"/>
              </a:rPr>
              <a:t>participation</a:t>
            </a:r>
            <a:r>
              <a:rPr lang="fr-FR" sz="1500" dirty="0">
                <a:ea typeface="Calibri" panose="020F0502020204030204" pitchFamily="34" charset="0"/>
                <a:cs typeface="Calibri" panose="020F0502020204030204" pitchFamily="34" charset="0"/>
              </a:rPr>
              <a:t> aux décision et plus de </a:t>
            </a:r>
            <a:r>
              <a:rPr lang="fr-FR" sz="1500" b="1" dirty="0">
                <a:ea typeface="Calibri" panose="020F0502020204030204" pitchFamily="34" charset="0"/>
                <a:cs typeface="Calibri" panose="020F0502020204030204" pitchFamily="34" charset="0"/>
              </a:rPr>
              <a:t>concertation </a:t>
            </a:r>
            <a:r>
              <a:rPr lang="fr-FR" sz="1500" dirty="0">
                <a:ea typeface="Calibri" panose="020F0502020204030204" pitchFamily="34" charset="0"/>
                <a:cs typeface="Calibri" panose="020F0502020204030204" pitchFamily="34" charset="0"/>
              </a:rPr>
              <a:t>et cohésion avec les ainés</a:t>
            </a: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Des soins axés sur </a:t>
            </a:r>
            <a:r>
              <a:rPr lang="fr-FR" sz="1500" b="1" dirty="0">
                <a:ea typeface="Calibri" panose="020F0502020204030204" pitchFamily="34" charset="0"/>
                <a:cs typeface="Calibri" panose="020F0502020204030204" pitchFamily="34" charset="0"/>
              </a:rPr>
              <a:t>la relation</a:t>
            </a:r>
            <a:endParaRPr lang="fr-BE" sz="1500" b="1" dirty="0">
              <a:solidFill>
                <a:srgbClr val="0A00BE"/>
              </a:solidFill>
              <a:latin typeface="Calibri" panose="020F0502020204030204" pitchFamily="34" charset="0"/>
              <a:cs typeface="Calibri" panose="020F0502020204030204" pitchFamily="34" charset="0"/>
            </a:endParaRPr>
          </a:p>
        </p:txBody>
      </p:sp>
      <p:sp>
        <p:nvSpPr>
          <p:cNvPr id="8" name="Titre 1">
            <a:extLst>
              <a:ext uri="{FF2B5EF4-FFF2-40B4-BE49-F238E27FC236}">
                <a16:creationId xmlns:a16="http://schemas.microsoft.com/office/drawing/2014/main" id="{3B68043D-D247-444D-A521-66AE46DD0343}"/>
              </a:ext>
            </a:extLst>
          </p:cNvPr>
          <p:cNvSpPr txBox="1">
            <a:spLocks/>
          </p:cNvSpPr>
          <p:nvPr/>
        </p:nvSpPr>
        <p:spPr>
          <a:xfrm>
            <a:off x="0" y="-30054"/>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Objectifs &amp;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Philosophie</a:t>
            </a:r>
            <a:endParaRPr lang="fr-BE" sz="2800" dirty="0"/>
          </a:p>
        </p:txBody>
      </p:sp>
      <p:pic>
        <p:nvPicPr>
          <p:cNvPr id="10" name="Graphique 9" descr="Femme portant un panneau">
            <a:extLst>
              <a:ext uri="{FF2B5EF4-FFF2-40B4-BE49-F238E27FC236}">
                <a16:creationId xmlns:a16="http://schemas.microsoft.com/office/drawing/2014/main" id="{67493931-A5B0-4C31-85A2-3A6C52E37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8731" y="1803082"/>
            <a:ext cx="2106538" cy="3724604"/>
          </a:xfrm>
          <a:prstGeom prst="rect">
            <a:avLst/>
          </a:prstGeom>
        </p:spPr>
      </p:pic>
      <p:pic>
        <p:nvPicPr>
          <p:cNvPr id="19" name="Graphique 18" descr="Poignée de main avec un remplissage uni">
            <a:extLst>
              <a:ext uri="{FF2B5EF4-FFF2-40B4-BE49-F238E27FC236}">
                <a16:creationId xmlns:a16="http://schemas.microsoft.com/office/drawing/2014/main" id="{0905E409-8320-4BAC-ACB6-3E6521F13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0804" y="2750984"/>
            <a:ext cx="914400" cy="914400"/>
          </a:xfrm>
          <a:prstGeom prst="rect">
            <a:avLst/>
          </a:prstGeom>
        </p:spPr>
      </p:pic>
    </p:spTree>
    <p:extLst>
      <p:ext uri="{BB962C8B-B14F-4D97-AF65-F5344CB8AC3E}">
        <p14:creationId xmlns:p14="http://schemas.microsoft.com/office/powerpoint/2010/main" val="2312563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26368" y="1346114"/>
            <a:ext cx="8291264" cy="4267953"/>
          </a:xfrm>
          <a:ln w="38100">
            <a:solidFill>
              <a:srgbClr val="1E3B89"/>
            </a:solidFill>
          </a:ln>
        </p:spPr>
        <p:txBody>
          <a:bodyPr>
            <a:normAutofit fontScale="55000" lnSpcReduction="20000"/>
          </a:bodyPr>
          <a:lstStyle/>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BE" sz="3500" b="1" dirty="0">
                <a:effectLst/>
                <a:latin typeface="Calibri" panose="020F0502020204030204" pitchFamily="34" charset="0"/>
                <a:ea typeface="Calibri" panose="020F0502020204030204" pitchFamily="34" charset="0"/>
                <a:cs typeface="Times New Roman" panose="02020603050405020304" pitchFamily="18" charset="0"/>
              </a:rPr>
              <a:t>Harmoniser</a:t>
            </a:r>
            <a:r>
              <a:rPr lang="fr-BE" sz="3500" dirty="0">
                <a:effectLst/>
                <a:latin typeface="Calibri" panose="020F0502020204030204" pitchFamily="34" charset="0"/>
                <a:ea typeface="Calibri" panose="020F0502020204030204" pitchFamily="34" charset="0"/>
                <a:cs typeface="Times New Roman" panose="02020603050405020304" pitchFamily="18" charset="0"/>
              </a:rPr>
              <a:t> les normes d'agrément relatives aux MR et aux MRS </a:t>
            </a:r>
          </a:p>
          <a:p>
            <a:pPr marL="342900" indent="-342900" algn="just">
              <a:buFont typeface="+mj-lt"/>
              <a:buAutoNum type="arabicPeriod"/>
            </a:pPr>
            <a:r>
              <a:rPr lang="fr-FR" sz="3500" dirty="0">
                <a:solidFill>
                  <a:srgbClr val="000000"/>
                </a:solidFill>
                <a:effectLst/>
                <a:latin typeface="Calibri" panose="020F0502020204030204" pitchFamily="34" charset="0"/>
                <a:ea typeface="Times New Roman" panose="02020603050405020304" pitchFamily="18" charset="0"/>
                <a:cs typeface="Minion Pro"/>
              </a:rPr>
              <a:t>Soutenir la transformation des MR et MRS en véritables </a:t>
            </a:r>
            <a:r>
              <a:rPr lang="fr-FR" sz="3500" b="1" dirty="0">
                <a:solidFill>
                  <a:srgbClr val="000000"/>
                </a:solidFill>
                <a:effectLst/>
                <a:latin typeface="Calibri" panose="020F0502020204030204" pitchFamily="34" charset="0"/>
                <a:ea typeface="Times New Roman" panose="02020603050405020304" pitchFamily="18" charset="0"/>
                <a:cs typeface="Minion Pro"/>
              </a:rPr>
              <a:t>lieux de vie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Valoriser les </a:t>
            </a:r>
            <a:r>
              <a:rPr lang="fr-BE" sz="3500" b="1" dirty="0">
                <a:effectLst/>
                <a:latin typeface="Calibri" panose="020F0502020204030204" pitchFamily="34" charset="0"/>
                <a:ea typeface="Calibri" panose="020F0502020204030204" pitchFamily="34" charset="0"/>
                <a:cs typeface="Calibri" panose="020F0502020204030204" pitchFamily="34" charset="0"/>
              </a:rPr>
              <a:t>capacités </a:t>
            </a:r>
            <a:r>
              <a:rPr lang="fr-BE" sz="3500" dirty="0">
                <a:effectLst/>
                <a:latin typeface="Calibri" panose="020F0502020204030204" pitchFamily="34" charset="0"/>
                <a:ea typeface="Calibri" panose="020F0502020204030204" pitchFamily="34" charset="0"/>
                <a:cs typeface="Calibri" panose="020F0502020204030204" pitchFamily="34" charset="0"/>
              </a:rPr>
              <a:t>et encourager l’</a:t>
            </a:r>
            <a:r>
              <a:rPr lang="fr-BE" sz="3500" b="1" dirty="0">
                <a:effectLst/>
                <a:latin typeface="Calibri" panose="020F0502020204030204" pitchFamily="34" charset="0"/>
                <a:ea typeface="Calibri" panose="020F0502020204030204" pitchFamily="34" charset="0"/>
                <a:cs typeface="Calibri" panose="020F0502020204030204" pitchFamily="34" charset="0"/>
              </a:rPr>
              <a:t>autonomie et </a:t>
            </a:r>
            <a:r>
              <a:rPr lang="fr-BE" sz="3500" dirty="0">
                <a:effectLst/>
                <a:latin typeface="Calibri" panose="020F0502020204030204" pitchFamily="34" charset="0"/>
                <a:ea typeface="Calibri" panose="020F0502020204030204" pitchFamily="34" charset="0"/>
                <a:cs typeface="Calibri" panose="020F0502020204030204" pitchFamily="34" charset="0"/>
              </a:rPr>
              <a:t>l’</a:t>
            </a:r>
            <a:r>
              <a:rPr lang="fr-BE" sz="3500" b="1" dirty="0">
                <a:effectLst/>
                <a:latin typeface="Calibri" panose="020F0502020204030204" pitchFamily="34" charset="0"/>
                <a:ea typeface="Calibri" panose="020F0502020204030204" pitchFamily="34" charset="0"/>
                <a:cs typeface="Calibri" panose="020F0502020204030204" pitchFamily="34" charset="0"/>
              </a:rPr>
              <a:t>indépendance </a:t>
            </a:r>
            <a:r>
              <a:rPr lang="fr-BE" sz="3500" dirty="0">
                <a:effectLst/>
                <a:latin typeface="Calibri" panose="020F0502020204030204" pitchFamily="34" charset="0"/>
                <a:ea typeface="Calibri" panose="020F0502020204030204" pitchFamily="34" charset="0"/>
                <a:cs typeface="Calibri" panose="020F0502020204030204" pitchFamily="34" charset="0"/>
              </a:rPr>
              <a:t>des aînés</a:t>
            </a: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Soutenir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accompagnement et des soins </a:t>
            </a:r>
            <a:r>
              <a:rPr lang="fr-BE" sz="3500" dirty="0">
                <a:effectLst/>
                <a:latin typeface="Calibri" panose="020F0502020204030204" pitchFamily="34" charset="0"/>
                <a:ea typeface="Calibri" panose="020F0502020204030204" pitchFamily="34" charset="0"/>
                <a:cs typeface="Calibri" panose="020F0502020204030204" pitchFamily="34" charset="0"/>
              </a:rPr>
              <a:t>ainsi que le développement d'une démarche d'amélioration continue </a:t>
            </a:r>
            <a:endParaRPr lang="fr-BE" sz="3500" dirty="0">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infrastructure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Renforcer la </a:t>
            </a:r>
            <a:r>
              <a:rPr lang="fr-BE" sz="3500" b="1" dirty="0">
                <a:effectLst/>
                <a:latin typeface="Calibri" panose="020F0502020204030204" pitchFamily="34" charset="0"/>
                <a:ea typeface="Calibri" panose="020F0502020204030204" pitchFamily="34" charset="0"/>
                <a:cs typeface="Calibri" panose="020F0502020204030204" pitchFamily="34" charset="0"/>
              </a:rPr>
              <a:t>formation</a:t>
            </a:r>
            <a:r>
              <a:rPr lang="fr-BE" sz="3500" dirty="0">
                <a:effectLst/>
                <a:latin typeface="Calibri" panose="020F0502020204030204" pitchFamily="34" charset="0"/>
                <a:ea typeface="Calibri" panose="020F0502020204030204" pitchFamily="34" charset="0"/>
                <a:cs typeface="Calibri" panose="020F0502020204030204" pitchFamily="34" charset="0"/>
              </a:rPr>
              <a:t> des membres du personnel </a:t>
            </a:r>
            <a:endParaRPr lang="fr-BE" sz="35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alimentation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Ouvrir les établissements à la </a:t>
            </a:r>
            <a:r>
              <a:rPr lang="fr-BE" sz="3500" b="1" dirty="0">
                <a:effectLst/>
                <a:latin typeface="Calibri" panose="020F0502020204030204" pitchFamily="34" charset="0"/>
                <a:ea typeface="Calibri" panose="020F0502020204030204" pitchFamily="34" charset="0"/>
                <a:cs typeface="Calibri" panose="020F0502020204030204" pitchFamily="34" charset="0"/>
              </a:rPr>
              <a:t>vie locale</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spcAft>
                <a:spcPts val="800"/>
              </a:spcAft>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t>
            </a:r>
            <a:r>
              <a:rPr lang="fr-BE" sz="3500" b="1" dirty="0">
                <a:effectLst/>
                <a:latin typeface="Calibri" panose="020F0502020204030204" pitchFamily="34" charset="0"/>
                <a:ea typeface="Calibri" panose="020F0502020204030204" pitchFamily="34" charset="0"/>
                <a:cs typeface="Calibri" panose="020F0502020204030204" pitchFamily="34" charset="0"/>
              </a:rPr>
              <a:t>accessibilité</a:t>
            </a:r>
            <a:r>
              <a:rPr lang="fr-BE" sz="3500" dirty="0">
                <a:effectLst/>
                <a:latin typeface="Calibri" panose="020F0502020204030204" pitchFamily="34" charset="0"/>
                <a:ea typeface="Calibri" panose="020F0502020204030204" pitchFamily="34" charset="0"/>
                <a:cs typeface="Calibri" panose="020F0502020204030204" pitchFamily="34" charset="0"/>
              </a:rPr>
              <a:t> de l'information et la </a:t>
            </a:r>
            <a:r>
              <a:rPr lang="fr-BE" sz="3500" b="1" dirty="0">
                <a:effectLst/>
                <a:latin typeface="Calibri" panose="020F0502020204030204" pitchFamily="34" charset="0"/>
                <a:ea typeface="Calibri" panose="020F0502020204030204" pitchFamily="34" charset="0"/>
                <a:cs typeface="Calibri" panose="020F0502020204030204" pitchFamily="34" charset="0"/>
              </a:rPr>
              <a:t>transparence</a:t>
            </a:r>
            <a:r>
              <a:rPr lang="fr-BE" sz="3500" dirty="0">
                <a:effectLst/>
                <a:latin typeface="Calibri" panose="020F0502020204030204" pitchFamily="34" charset="0"/>
                <a:ea typeface="Calibri" panose="020F0502020204030204" pitchFamily="34" charset="0"/>
                <a:cs typeface="Calibri" panose="020F0502020204030204" pitchFamily="34" charset="0"/>
              </a:rPr>
              <a:t> des prix</a:t>
            </a:r>
            <a:endParaRPr lang="fr-BE" sz="35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6" name="Titre 1">
            <a:extLst>
              <a:ext uri="{FF2B5EF4-FFF2-40B4-BE49-F238E27FC236}">
                <a16:creationId xmlns:a16="http://schemas.microsoft.com/office/drawing/2014/main" id="{3CC115DD-F9D9-430C-B6EE-E6B669B7B3B7}"/>
              </a:ext>
            </a:extLst>
          </p:cNvPr>
          <p:cNvSpPr txBox="1">
            <a:spLocks/>
          </p:cNvSpPr>
          <p:nvPr/>
        </p:nvSpPr>
        <p:spPr>
          <a:xfrm>
            <a:off x="0" y="-85402"/>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Axes de changement</a:t>
            </a:r>
            <a:endParaRPr lang="fr-BE" sz="2800" dirty="0"/>
          </a:p>
        </p:txBody>
      </p:sp>
    </p:spTree>
    <p:extLst>
      <p:ext uri="{BB962C8B-B14F-4D97-AF65-F5344CB8AC3E}">
        <p14:creationId xmlns:p14="http://schemas.microsoft.com/office/powerpoint/2010/main" val="3267981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5358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8291264"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517943" y="1639341"/>
            <a:ext cx="8229600" cy="4525963"/>
          </a:xfrm>
        </p:spPr>
        <p:txBody>
          <a:bodyPr>
            <a:normAutofit/>
          </a:bodyPr>
          <a:lstStyle/>
          <a:p>
            <a:pPr algn="just">
              <a:buFont typeface="Wingdings" panose="05000000000000000000" pitchFamily="2" charset="2"/>
              <a:buChar char="§"/>
            </a:pPr>
            <a:r>
              <a:rPr lang="fr-BE" sz="2000" b="1" dirty="0">
                <a:latin typeface="Calibri" panose="020F0502020204030204" pitchFamily="34" charset="0"/>
                <a:cs typeface="Calibri" panose="020F0502020204030204" pitchFamily="34" charset="0"/>
              </a:rPr>
              <a:t>2 législations différentes : </a:t>
            </a:r>
            <a:r>
              <a:rPr lang="fr-BE" sz="2000" dirty="0">
                <a:latin typeface="Calibri" panose="020F0502020204030204" pitchFamily="34" charset="0"/>
                <a:cs typeface="Calibri" panose="020F0502020204030204" pitchFamily="34" charset="0"/>
              </a:rPr>
              <a:t>ACR 3 décembre 2009 (MR) et arrêté royal 21 septembre 2004 (MRS)</a:t>
            </a:r>
          </a:p>
          <a:p>
            <a:pPr algn="just">
              <a:buFont typeface="Wingdings" panose="05000000000000000000" pitchFamily="2" charset="2"/>
              <a:buChar char="§"/>
            </a:pPr>
            <a:r>
              <a:rPr lang="fr-BE" sz="2000" dirty="0">
                <a:latin typeface="Calibri" panose="020F0502020204030204" pitchFamily="34" charset="0"/>
                <a:cs typeface="Calibri" panose="020F0502020204030204" pitchFamily="34" charset="0"/>
              </a:rPr>
              <a:t>La plupart des établissements disposent d’un agrément MR et MRS</a:t>
            </a:r>
          </a:p>
          <a:p>
            <a:pPr lvl="0" algn="just">
              <a:buFont typeface="Wingdings" panose="05000000000000000000" pitchFamily="2" charset="2"/>
              <a:buChar char="§"/>
            </a:pPr>
            <a:r>
              <a:rPr lang="fr-BE" sz="2000" dirty="0">
                <a:latin typeface="Calibri" panose="020F0502020204030204" pitchFamily="34" charset="0"/>
                <a:cs typeface="Calibri" panose="020F0502020204030204" pitchFamily="34" charset="0"/>
              </a:rPr>
              <a:t>Manque de lisibilité des normes et complexification de la mise en œuvre et du contrôle</a:t>
            </a:r>
          </a:p>
          <a:p>
            <a:pPr marL="0" lvl="0" indent="0" algn="just">
              <a:buNone/>
            </a:pPr>
            <a:endParaRPr lang="fr-BE" sz="2000" dirty="0">
              <a:latin typeface="Calibri" panose="020F0502020204030204" pitchFamily="34" charset="0"/>
              <a:cs typeface="Calibri" panose="020F0502020204030204" pitchFamily="34" charset="0"/>
            </a:endParaRPr>
          </a:p>
          <a:p>
            <a:pPr marL="0" lvl="0" indent="0" algn="just">
              <a:buNone/>
            </a:pPr>
            <a:r>
              <a:rPr lang="fr-BE" sz="2000" dirty="0">
                <a:latin typeface="Calibri" panose="020F0502020204030204" pitchFamily="34" charset="0"/>
                <a:cs typeface="Calibri" panose="020F0502020204030204" pitchFamily="34" charset="0"/>
              </a:rPr>
              <a:t>     </a:t>
            </a:r>
          </a:p>
          <a:p>
            <a:pPr marL="0" lvl="0" indent="0" algn="just">
              <a:buNone/>
            </a:pPr>
            <a:endParaRPr lang="fr-BE" sz="500" dirty="0">
              <a:latin typeface="Calibri" panose="020F0502020204030204" pitchFamily="34" charset="0"/>
              <a:cs typeface="Calibri" panose="020F0502020204030204" pitchFamily="34" charset="0"/>
            </a:endParaRPr>
          </a:p>
          <a:p>
            <a:pPr marL="0" lvl="0" indent="0" algn="just">
              <a:buNone/>
            </a:pPr>
            <a:r>
              <a:rPr lang="fr-BE" sz="2000" dirty="0">
                <a:latin typeface="Calibri" panose="020F0502020204030204" pitchFamily="34" charset="0"/>
                <a:cs typeface="Calibri" panose="020F0502020204030204" pitchFamily="34" charset="0"/>
              </a:rPr>
              <a:t>Normes MR-MRS au sein d’</a:t>
            </a:r>
            <a:r>
              <a:rPr lang="fr-BE" sz="2000" b="1" dirty="0">
                <a:latin typeface="Calibri" panose="020F0502020204030204" pitchFamily="34" charset="0"/>
                <a:cs typeface="Calibri" panose="020F0502020204030204" pitchFamily="34" charset="0"/>
              </a:rPr>
              <a:t>un même arrêté &amp; harmonisation des normes</a:t>
            </a:r>
          </a:p>
          <a:p>
            <a:pPr marL="0" lvl="0" indent="0" algn="just">
              <a:buNone/>
            </a:pPr>
            <a:r>
              <a:rPr lang="fr-BE" sz="1800" b="1" i="1" dirty="0">
                <a:latin typeface="Calibri" panose="020F0502020204030204" pitchFamily="34" charset="0"/>
                <a:cs typeface="Calibri" panose="020F0502020204030204" pitchFamily="34" charset="0"/>
              </a:rPr>
              <a:t>Distinction maintenue </a:t>
            </a:r>
            <a:r>
              <a:rPr lang="fr-BE" sz="1800" i="1" dirty="0">
                <a:latin typeface="Calibri" panose="020F0502020204030204" pitchFamily="34" charset="0"/>
                <a:cs typeface="Calibri" panose="020F0502020204030204" pitchFamily="34" charset="0"/>
              </a:rPr>
              <a:t>: normes dont l’application est propre à une MR ou MRS et qui sont liées à un financement différencié</a:t>
            </a:r>
          </a:p>
        </p:txBody>
      </p:sp>
      <p:sp>
        <p:nvSpPr>
          <p:cNvPr id="12" name="Flèche : droite 11">
            <a:extLst>
              <a:ext uri="{FF2B5EF4-FFF2-40B4-BE49-F238E27FC236}">
                <a16:creationId xmlns:a16="http://schemas.microsoft.com/office/drawing/2014/main" id="{781C595F-2585-4B60-B0FE-0C6E28EE2265}"/>
              </a:ext>
            </a:extLst>
          </p:cNvPr>
          <p:cNvSpPr/>
          <p:nvPr/>
        </p:nvSpPr>
        <p:spPr>
          <a:xfrm rot="5400000">
            <a:off x="4170587" y="3294144"/>
            <a:ext cx="774404" cy="900100"/>
          </a:xfrm>
          <a:prstGeom prst="rightArrow">
            <a:avLst/>
          </a:prstGeom>
          <a:solidFill>
            <a:srgbClr val="1E3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22899" y="-9772"/>
            <a:ext cx="9180512"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1.1. Harmoniser les normes d'agrément relatives aux MR et aux MRS </a:t>
            </a:r>
          </a:p>
        </p:txBody>
      </p:sp>
    </p:spTree>
    <p:extLst>
      <p:ext uri="{BB962C8B-B14F-4D97-AF65-F5344CB8AC3E}">
        <p14:creationId xmlns:p14="http://schemas.microsoft.com/office/powerpoint/2010/main" val="150532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90258" y="5684778"/>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5411865"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58447" y="1440096"/>
            <a:ext cx="5411865" cy="4293160"/>
          </a:xfrm>
        </p:spPr>
        <p:txBody>
          <a:bodyPr>
            <a:normAutofit fontScale="92500" lnSpcReduction="10000"/>
          </a:bodyPr>
          <a:lstStyle/>
          <a:p>
            <a:pPr lvl="0" algn="just" fontAlgn="auto">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Calibri" panose="020F0502020204030204" pitchFamily="34" charset="0"/>
                <a:cs typeface="Minion Pro"/>
              </a:rPr>
              <a:t>M</a:t>
            </a:r>
            <a:r>
              <a:rPr lang="fr-FR" sz="1800" dirty="0">
                <a:solidFill>
                  <a:srgbClr val="000000"/>
                </a:solidFill>
                <a:effectLst/>
                <a:latin typeface="Calibri" panose="020F0502020204030204" pitchFamily="34" charset="0"/>
                <a:ea typeface="Calibri" panose="020F0502020204030204" pitchFamily="34" charset="0"/>
                <a:cs typeface="Minion Pro"/>
              </a:rPr>
              <a:t>odifications terminologiques : </a:t>
            </a:r>
            <a:r>
              <a:rPr lang="fr-FR" sz="1800" strike="sngStrike" dirty="0">
                <a:solidFill>
                  <a:srgbClr val="000000"/>
                </a:solidFill>
                <a:latin typeface="Calibri" panose="020F0502020204030204" pitchFamily="34" charset="0"/>
                <a:ea typeface="Calibri" panose="020F0502020204030204" pitchFamily="34" charset="0"/>
                <a:cs typeface="Minion Pro"/>
              </a:rPr>
              <a:t>R</a:t>
            </a:r>
            <a:r>
              <a:rPr lang="fr-FR" sz="1800" strike="sngStrike" dirty="0">
                <a:solidFill>
                  <a:srgbClr val="000000"/>
                </a:solidFill>
                <a:effectLst/>
                <a:latin typeface="Calibri" panose="020F0502020204030204" pitchFamily="34" charset="0"/>
                <a:ea typeface="Calibri" panose="020F0502020204030204" pitchFamily="34" charset="0"/>
                <a:cs typeface="Minion Pro"/>
              </a:rPr>
              <a:t>ésident</a:t>
            </a:r>
            <a:r>
              <a:rPr lang="fr-FR" sz="1800" dirty="0">
                <a:solidFill>
                  <a:srgbClr val="000000"/>
                </a:solidFill>
                <a:effectLst/>
                <a:latin typeface="Calibri" panose="020F0502020204030204" pitchFamily="34" charset="0"/>
                <a:ea typeface="Calibri" panose="020F0502020204030204" pitchFamily="34" charset="0"/>
                <a:cs typeface="Minion Pro"/>
              </a:rPr>
              <a:t>  </a:t>
            </a:r>
            <a:r>
              <a:rPr lang="fr-FR" sz="1800" b="1" dirty="0">
                <a:solidFill>
                  <a:srgbClr val="000000"/>
                </a:solidFill>
                <a:effectLst/>
                <a:latin typeface="Calibri" panose="020F0502020204030204" pitchFamily="34" charset="0"/>
                <a:ea typeface="Calibri" panose="020F0502020204030204" pitchFamily="34" charset="0"/>
                <a:cs typeface="Minion Pro"/>
              </a:rPr>
              <a:t>Habitant </a:t>
            </a:r>
          </a:p>
          <a:p>
            <a:pPr lvl="0" algn="just" fontAlgn="auto">
              <a:lnSpc>
                <a:spcPct val="120000"/>
              </a:lnSpc>
              <a:buFont typeface="Wingdings" panose="05000000000000000000" pitchFamily="2" charset="2"/>
              <a:buChar char="§"/>
            </a:pPr>
            <a:r>
              <a:rPr lang="fr-BE" sz="1800" b="1" dirty="0">
                <a:solidFill>
                  <a:srgbClr val="000000"/>
                </a:solidFill>
                <a:latin typeface="Calibri" panose="020F0502020204030204" pitchFamily="34" charset="0"/>
                <a:ea typeface="Calibri" panose="020F0502020204030204" pitchFamily="34" charset="0"/>
                <a:cs typeface="Minion Pro"/>
              </a:rPr>
              <a:t>P</a:t>
            </a:r>
            <a:r>
              <a:rPr lang="fr-BE" sz="1800" b="1" dirty="0">
                <a:solidFill>
                  <a:srgbClr val="000000"/>
                </a:solidFill>
                <a:effectLst/>
                <a:latin typeface="Calibri" panose="020F0502020204030204" pitchFamily="34" charset="0"/>
                <a:ea typeface="Calibri" panose="020F0502020204030204" pitchFamily="34" charset="0"/>
                <a:cs typeface="Minion Pro"/>
              </a:rPr>
              <a:t>rojet de vie d'établissement </a:t>
            </a:r>
            <a:r>
              <a:rPr lang="fr-BE" sz="1800" b="1" dirty="0">
                <a:solidFill>
                  <a:srgbClr val="000000"/>
                </a:solidFill>
                <a:latin typeface="Calibri" panose="020F0502020204030204" pitchFamily="34" charset="0"/>
                <a:ea typeface="Calibri" panose="020F0502020204030204" pitchFamily="34" charset="0"/>
                <a:cs typeface="Minion Pro"/>
              </a:rPr>
              <a:t>: </a:t>
            </a:r>
            <a:r>
              <a:rPr lang="fr-BE" sz="1800" dirty="0">
                <a:solidFill>
                  <a:srgbClr val="000000"/>
                </a:solidFill>
                <a:effectLst/>
                <a:latin typeface="Calibri" panose="020F0502020204030204" pitchFamily="34" charset="0"/>
                <a:ea typeface="Calibri" panose="020F0502020204030204" pitchFamily="34" charset="0"/>
                <a:cs typeface="Minion Pro"/>
              </a:rPr>
              <a:t>dispositions relatives à la vie sociale et communautaire des habitants (participation, diversité, ouverture vers la vie locale) </a:t>
            </a:r>
          </a:p>
          <a:p>
            <a:pPr lvl="0" algn="just" fontAlgn="auto">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R</a:t>
            </a:r>
            <a:r>
              <a:rPr lang="fr-FR" sz="1800" dirty="0">
                <a:solidFill>
                  <a:srgbClr val="000000"/>
                </a:solidFill>
                <a:effectLst/>
                <a:latin typeface="Calibri" panose="020F0502020204030204" pitchFamily="34" charset="0"/>
                <a:ea typeface="Times New Roman" panose="02020603050405020304" pitchFamily="18" charset="0"/>
                <a:cs typeface="Minion Pro"/>
              </a:rPr>
              <a:t>enforcement du rôle </a:t>
            </a:r>
            <a:r>
              <a:rPr lang="fr-FR" sz="1800" b="1" dirty="0">
                <a:solidFill>
                  <a:srgbClr val="000000"/>
                </a:solidFill>
                <a:effectLst/>
                <a:latin typeface="Calibri" panose="020F0502020204030204" pitchFamily="34" charset="0"/>
                <a:ea typeface="Times New Roman" panose="02020603050405020304" pitchFamily="18" charset="0"/>
                <a:cs typeface="Minion Pro"/>
              </a:rPr>
              <a:t>du conseil participatif</a:t>
            </a:r>
            <a:r>
              <a:rPr lang="fr-FR" sz="1800" b="1" dirty="0">
                <a:solidFill>
                  <a:srgbClr val="000000"/>
                </a:solidFill>
                <a:latin typeface="Calibri" panose="020F0502020204030204" pitchFamily="34" charset="0"/>
                <a:ea typeface="Times New Roman" panose="02020603050405020304" pitchFamily="18" charset="0"/>
                <a:cs typeface="Minion Pro"/>
              </a:rPr>
              <a:t> : </a:t>
            </a:r>
          </a:p>
          <a:p>
            <a:pPr lvl="1" algn="just">
              <a:lnSpc>
                <a:spcPct val="120000"/>
              </a:lnSpc>
              <a:buFont typeface="Wingdings" panose="05000000000000000000" pitchFamily="2" charset="2"/>
              <a:buChar char="ü"/>
            </a:pPr>
            <a:r>
              <a:rPr lang="fr-FR" sz="1400" dirty="0">
                <a:solidFill>
                  <a:srgbClr val="000000"/>
                </a:solidFill>
                <a:latin typeface="Calibri" panose="020F0502020204030204" pitchFamily="34" charset="0"/>
                <a:ea typeface="Times New Roman" panose="02020603050405020304" pitchFamily="18" charset="0"/>
                <a:cs typeface="Minion Pro"/>
              </a:rPr>
              <a:t>E</a:t>
            </a:r>
            <a:r>
              <a:rPr lang="fr-FR" sz="1400" dirty="0">
                <a:solidFill>
                  <a:srgbClr val="000000"/>
                </a:solidFill>
                <a:effectLst/>
                <a:latin typeface="Calibri" panose="020F0502020204030204" pitchFamily="34" charset="0"/>
                <a:ea typeface="Times New Roman" panose="02020603050405020304" pitchFamily="18" charset="0"/>
                <a:cs typeface="Minion Pro"/>
              </a:rPr>
              <a:t>largissement des missions : politique d'accueil des aînés, projet de vie d'établissement et objectifs opérationnels,  programme d'activités et repas</a:t>
            </a:r>
          </a:p>
          <a:p>
            <a:pPr lvl="1" algn="just">
              <a:lnSpc>
                <a:spcPct val="120000"/>
              </a:lnSpc>
              <a:buFont typeface="Wingdings" panose="05000000000000000000" pitchFamily="2" charset="2"/>
              <a:buChar char="ü"/>
            </a:pPr>
            <a:r>
              <a:rPr lang="fr-FR" sz="1400" dirty="0">
                <a:solidFill>
                  <a:srgbClr val="000000"/>
                </a:solidFill>
                <a:latin typeface="Calibri" panose="020F0502020204030204" pitchFamily="34" charset="0"/>
                <a:ea typeface="Times New Roman" panose="02020603050405020304" pitchFamily="18" charset="0"/>
                <a:cs typeface="Minion Pro"/>
              </a:rPr>
              <a:t>A</a:t>
            </a:r>
            <a:r>
              <a:rPr lang="fr-FR" sz="1400" dirty="0">
                <a:solidFill>
                  <a:srgbClr val="000000"/>
                </a:solidFill>
                <a:effectLst/>
                <a:latin typeface="Calibri" panose="020F0502020204030204" pitchFamily="34" charset="0"/>
                <a:ea typeface="Times New Roman" panose="02020603050405020304" pitchFamily="18" charset="0"/>
                <a:cs typeface="Minion Pro"/>
              </a:rPr>
              <a:t>ugmentation de la fréquence : 1 fois tous les 2 mois</a:t>
            </a:r>
          </a:p>
          <a:p>
            <a:pPr lvl="1" algn="just">
              <a:lnSpc>
                <a:spcPct val="120000"/>
              </a:lnSpc>
              <a:buFont typeface="Wingdings" panose="05000000000000000000" pitchFamily="2" charset="2"/>
              <a:buChar char="ü"/>
            </a:pPr>
            <a:r>
              <a:rPr lang="fr-FR" sz="1400" dirty="0">
                <a:solidFill>
                  <a:srgbClr val="000000"/>
                </a:solidFill>
                <a:effectLst/>
                <a:latin typeface="Calibri" panose="020F0502020204030204" pitchFamily="34" charset="0"/>
                <a:ea typeface="Times New Roman" panose="02020603050405020304" pitchFamily="18" charset="0"/>
                <a:cs typeface="Minion Pro"/>
              </a:rPr>
              <a:t>Peuvent être invités : personne du choix de l’aîné, gestionnaire, </a:t>
            </a:r>
            <a:r>
              <a:rPr lang="fr-FR" sz="1400" dirty="0">
                <a:solidFill>
                  <a:srgbClr val="000000"/>
                </a:solidFill>
                <a:latin typeface="Calibri" panose="020F0502020204030204" pitchFamily="34" charset="0"/>
                <a:ea typeface="Times New Roman" panose="02020603050405020304" pitchFamily="18" charset="0"/>
                <a:cs typeface="Minion Pro"/>
              </a:rPr>
              <a:t>directeur, membres </a:t>
            </a:r>
            <a:r>
              <a:rPr lang="fr-FR" sz="1400" dirty="0">
                <a:solidFill>
                  <a:srgbClr val="000000"/>
                </a:solidFill>
                <a:effectLst/>
                <a:latin typeface="Calibri" panose="020F0502020204030204" pitchFamily="34" charset="0"/>
                <a:ea typeface="Times New Roman" panose="02020603050405020304" pitchFamily="18" charset="0"/>
                <a:cs typeface="Minion Pro"/>
              </a:rPr>
              <a:t>du personnel, </a:t>
            </a:r>
            <a:r>
              <a:rPr lang="fr-FR" sz="1400" b="1" dirty="0">
                <a:solidFill>
                  <a:srgbClr val="00B050"/>
                </a:solidFill>
                <a:effectLst/>
                <a:latin typeface="Calibri" panose="020F0502020204030204" pitchFamily="34" charset="0"/>
                <a:ea typeface="Times New Roman" panose="02020603050405020304" pitchFamily="18" charset="0"/>
                <a:cs typeface="Minion Pro"/>
              </a:rPr>
              <a:t>MCC et médecin référent</a:t>
            </a:r>
          </a:p>
          <a:p>
            <a:pPr lvl="1" algn="just">
              <a:lnSpc>
                <a:spcPct val="120000"/>
              </a:lnSpc>
              <a:buFont typeface="Wingdings" panose="05000000000000000000" pitchFamily="2" charset="2"/>
              <a:buChar char="ü"/>
            </a:pPr>
            <a:r>
              <a:rPr lang="fr-FR" sz="1400" dirty="0">
                <a:solidFill>
                  <a:srgbClr val="000000"/>
                </a:solidFill>
                <a:effectLst/>
                <a:latin typeface="Calibri" panose="020F0502020204030204" pitchFamily="34" charset="0"/>
                <a:ea typeface="Times New Roman" panose="02020603050405020304" pitchFamily="18" charset="0"/>
                <a:cs typeface="Minion Pro"/>
              </a:rPr>
              <a:t>Participation ou représentation des aînés souffrant de  troubles cognitifs/démence</a:t>
            </a:r>
          </a:p>
          <a:p>
            <a:pPr marL="457200" lvl="1" indent="0" algn="just">
              <a:lnSpc>
                <a:spcPct val="120000"/>
              </a:lnSpc>
              <a:buNone/>
            </a:pPr>
            <a:r>
              <a:rPr lang="fr-FR" sz="1800" b="1" dirty="0">
                <a:solidFill>
                  <a:srgbClr val="000000"/>
                </a:solidFill>
                <a:latin typeface="Calibri" panose="020F0502020204030204" pitchFamily="34" charset="0"/>
                <a:ea typeface="Times New Roman" panose="02020603050405020304" pitchFamily="18" charset="0"/>
                <a:cs typeface="Minion Pro"/>
              </a:rPr>
              <a:t>+ groupes thématiques </a:t>
            </a:r>
            <a:r>
              <a:rPr lang="fr-FR" sz="1400" dirty="0">
                <a:solidFill>
                  <a:srgbClr val="000000"/>
                </a:solidFill>
                <a:latin typeface="Calibri" panose="020F0502020204030204" pitchFamily="34" charset="0"/>
                <a:ea typeface="Times New Roman" panose="02020603050405020304" pitchFamily="18" charset="0"/>
                <a:cs typeface="Minion Pro"/>
              </a:rPr>
              <a:t>(idem </a:t>
            </a:r>
            <a:r>
              <a:rPr lang="fr-FR" sz="1400" dirty="0">
                <a:latin typeface="Calibri" panose="020F0502020204030204" pitchFamily="34" charset="0"/>
                <a:ea typeface="Times New Roman" panose="02020603050405020304" pitchFamily="18" charset="0"/>
                <a:cs typeface="Minion Pro"/>
              </a:rPr>
              <a:t>MCC et médecin référent)</a:t>
            </a:r>
            <a:endParaRPr lang="fr-FR" sz="1400" dirty="0">
              <a:effectLst/>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0" y="-11476"/>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1.2. Soutenir la transformation des MR et MRS en véritable lieux de vie </a:t>
            </a:r>
          </a:p>
        </p:txBody>
      </p:sp>
      <p:pic>
        <p:nvPicPr>
          <p:cNvPr id="23" name="Image 22" descr="Vieilles femmes qui passent du temps ensemble">
            <a:extLst>
              <a:ext uri="{FF2B5EF4-FFF2-40B4-BE49-F238E27FC236}">
                <a16:creationId xmlns:a16="http://schemas.microsoft.com/office/drawing/2014/main" id="{BAC28C92-0D81-4621-A1B6-779543743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1328" y="2564904"/>
            <a:ext cx="3015713" cy="2069825"/>
          </a:xfrm>
          <a:prstGeom prst="rect">
            <a:avLst/>
          </a:prstGeom>
        </p:spPr>
      </p:pic>
    </p:spTree>
    <p:extLst>
      <p:ext uri="{BB962C8B-B14F-4D97-AF65-F5344CB8AC3E}">
        <p14:creationId xmlns:p14="http://schemas.microsoft.com/office/powerpoint/2010/main" val="2871561011"/>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6717</TotalTime>
  <Words>4160</Words>
  <Application>Microsoft Office PowerPoint</Application>
  <PresentationFormat>Affichage à l'écran (4:3)</PresentationFormat>
  <Paragraphs>377</Paragraphs>
  <Slides>39</Slides>
  <Notes>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39</vt:i4>
      </vt:variant>
    </vt:vector>
  </HeadingPairs>
  <TitlesOfParts>
    <vt:vector size="51" baseType="lpstr">
      <vt:lpstr>Arial</vt:lpstr>
      <vt:lpstr>Arial Black</vt:lpstr>
      <vt:lpstr>Calibri</vt:lpstr>
      <vt:lpstr>Calibri Light</vt:lpstr>
      <vt:lpstr>Courier New</vt:lpstr>
      <vt:lpstr>DejaVuSans</vt:lpstr>
      <vt:lpstr>Google Sans</vt:lpstr>
      <vt:lpstr>Minion Pro</vt:lpstr>
      <vt:lpstr>Montserrat Classic</vt:lpstr>
      <vt:lpstr>Montserrat Classic Bold</vt:lpstr>
      <vt:lpstr>Wingdings</vt:lpstr>
      <vt:lpstr>Office Theme</vt:lpstr>
      <vt:lpstr>REFORME DES NORMES D’AGREMENT  Présentation aux médecins référents et aux médecins coordinateurs et conseillers</vt:lpstr>
      <vt:lpstr>Ordre du jour </vt:lpstr>
      <vt:lpstr>Présentation PowerPoint</vt:lpstr>
      <vt:lpstr>1. Réforme des normes d’agrément – Objectifs</vt:lpstr>
      <vt:lpstr>1. Réforme des normes d’agrément – Objectifs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RKW-ONAFTS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 TITEL</dc:title>
  <dc:creator>Emilie Decamp</dc:creator>
  <cp:lastModifiedBy>Marine Planquart</cp:lastModifiedBy>
  <cp:revision>326</cp:revision>
  <cp:lastPrinted>2023-06-14T07:19:24Z</cp:lastPrinted>
  <dcterms:created xsi:type="dcterms:W3CDTF">2022-01-10T08:27:46Z</dcterms:created>
  <dcterms:modified xsi:type="dcterms:W3CDTF">2024-03-19T17:14:36Z</dcterms:modified>
</cp:coreProperties>
</file>