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notesMasterIdLst>
    <p:notesMasterId r:id="rId38"/>
  </p:notesMasterIdLst>
  <p:sldIdLst>
    <p:sldId id="553" r:id="rId2"/>
    <p:sldId id="392" r:id="rId3"/>
    <p:sldId id="452" r:id="rId4"/>
    <p:sldId id="507" r:id="rId5"/>
    <p:sldId id="495" r:id="rId6"/>
    <p:sldId id="510" r:id="rId7"/>
    <p:sldId id="509" r:id="rId8"/>
    <p:sldId id="532" r:id="rId9"/>
    <p:sldId id="531" r:id="rId10"/>
    <p:sldId id="533" r:id="rId11"/>
    <p:sldId id="534" r:id="rId12"/>
    <p:sldId id="573" r:id="rId13"/>
    <p:sldId id="544" r:id="rId14"/>
    <p:sldId id="554" r:id="rId15"/>
    <p:sldId id="560" r:id="rId16"/>
    <p:sldId id="562" r:id="rId17"/>
    <p:sldId id="565" r:id="rId18"/>
    <p:sldId id="568" r:id="rId19"/>
    <p:sldId id="569" r:id="rId20"/>
    <p:sldId id="564" r:id="rId21"/>
    <p:sldId id="571" r:id="rId22"/>
    <p:sldId id="541" r:id="rId23"/>
    <p:sldId id="538" r:id="rId24"/>
    <p:sldId id="540" r:id="rId25"/>
    <p:sldId id="539" r:id="rId26"/>
    <p:sldId id="535" r:id="rId27"/>
    <p:sldId id="572" r:id="rId28"/>
    <p:sldId id="536" r:id="rId29"/>
    <p:sldId id="537" r:id="rId30"/>
    <p:sldId id="548" r:id="rId31"/>
    <p:sldId id="525" r:id="rId32"/>
    <p:sldId id="520" r:id="rId33"/>
    <p:sldId id="500" r:id="rId34"/>
    <p:sldId id="551" r:id="rId35"/>
    <p:sldId id="256" r:id="rId36"/>
    <p:sldId id="320" r:id="rId37"/>
  </p:sldIdLst>
  <p:sldSz cx="9144000" cy="6858000" type="screen4x3"/>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ardafdeling" id="{3DF1AE1C-D921-4A8D-A102-8A054237D223}">
          <p14:sldIdLst>
            <p14:sldId id="553"/>
            <p14:sldId id="392"/>
            <p14:sldId id="452"/>
            <p14:sldId id="507"/>
            <p14:sldId id="495"/>
            <p14:sldId id="510"/>
            <p14:sldId id="509"/>
            <p14:sldId id="532"/>
            <p14:sldId id="531"/>
            <p14:sldId id="533"/>
            <p14:sldId id="534"/>
            <p14:sldId id="573"/>
            <p14:sldId id="544"/>
            <p14:sldId id="554"/>
            <p14:sldId id="560"/>
            <p14:sldId id="562"/>
            <p14:sldId id="565"/>
            <p14:sldId id="568"/>
            <p14:sldId id="569"/>
            <p14:sldId id="564"/>
            <p14:sldId id="571"/>
            <p14:sldId id="541"/>
            <p14:sldId id="538"/>
            <p14:sldId id="540"/>
            <p14:sldId id="539"/>
            <p14:sldId id="535"/>
            <p14:sldId id="572"/>
            <p14:sldId id="536"/>
            <p14:sldId id="537"/>
            <p14:sldId id="548"/>
            <p14:sldId id="525"/>
            <p14:sldId id="520"/>
            <p14:sldId id="500"/>
            <p14:sldId id="551"/>
            <p14:sldId id="256"/>
          </p14:sldIdLst>
        </p14:section>
        <p14:section name="Standaardafdeling" id="{40B54092-6AEA-4C5B-8C42-A57DE9C5A2D6}">
          <p14:sldIdLst>
            <p14:sldId id="320"/>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nenna Sunday" initials="NS" lastIdx="3" clrIdx="0">
    <p:extLst>
      <p:ext uri="{19B8F6BF-5375-455C-9EA6-DF929625EA0E}">
        <p15:presenceInfo xmlns:p15="http://schemas.microsoft.com/office/powerpoint/2012/main" userId="S::nnenna.sunday@iriscare.brussels::a02dc188-0849-489f-8ceb-bb55666f6f03" providerId="AD"/>
      </p:ext>
    </p:extLst>
  </p:cmAuthor>
  <p:cmAuthor id="2" name="Marine Planquart" initials="MP" lastIdx="1" clrIdx="1">
    <p:extLst>
      <p:ext uri="{19B8F6BF-5375-455C-9EA6-DF929625EA0E}">
        <p15:presenceInfo xmlns:p15="http://schemas.microsoft.com/office/powerpoint/2012/main" userId="S::marine.planquart@iriscare.brussels::a789b5c6-3ac9-4c59-9c86-fa3079f804de" providerId="AD"/>
      </p:ext>
    </p:extLst>
  </p:cmAuthor>
  <p:cmAuthor id="3" name="00104616" initials="0" lastIdx="10" clrIdx="2">
    <p:extLst>
      <p:ext uri="{19B8F6BF-5375-455C-9EA6-DF929625EA0E}">
        <p15:presenceInfo xmlns:p15="http://schemas.microsoft.com/office/powerpoint/2012/main" userId="00104616" providerId="None"/>
      </p:ext>
    </p:extLst>
  </p:cmAuthor>
  <p:cmAuthor id="4" name="Marie Vangoidsenhoven" initials="MV" lastIdx="2" clrIdx="3">
    <p:extLst>
      <p:ext uri="{19B8F6BF-5375-455C-9EA6-DF929625EA0E}">
        <p15:presenceInfo xmlns:p15="http://schemas.microsoft.com/office/powerpoint/2012/main" userId="S::marie.vangoidsenhoven@iriscare.brussels::6223b31d-a598-4e02-a145-5cf812b4909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1E3B89"/>
    <a:srgbClr val="0A00BE"/>
    <a:srgbClr val="C6D4EC"/>
    <a:srgbClr val="0000FF"/>
    <a:srgbClr val="44546A"/>
    <a:srgbClr val="582808"/>
    <a:srgbClr val="FCC8C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howGuides="1">
      <p:cViewPr varScale="1">
        <p:scale>
          <a:sx n="86" d="100"/>
          <a:sy n="86" d="100"/>
        </p:scale>
        <p:origin x="1382" y="5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fr-BE"/>
          </a:p>
        </p:txBody>
      </p:sp>
      <p:sp>
        <p:nvSpPr>
          <p:cNvPr id="3" name="Espace réservé de la date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1A36650C-3567-44EA-8E92-DA5126C7015B}" type="datetimeFigureOut">
              <a:rPr lang="fr-BE" smtClean="0"/>
              <a:t>28/04/2024</a:t>
            </a:fld>
            <a:endParaRPr lang="fr-BE"/>
          </a:p>
        </p:txBody>
      </p:sp>
      <p:sp>
        <p:nvSpPr>
          <p:cNvPr id="4" name="Espace réservé de l'image des diapositives 3"/>
          <p:cNvSpPr>
            <a:spLocks noGrp="1" noRot="1" noChangeAspect="1"/>
          </p:cNvSpPr>
          <p:nvPr>
            <p:ph type="sldImg" idx="2"/>
          </p:nvPr>
        </p:nvSpPr>
        <p:spPr>
          <a:xfrm>
            <a:off x="1166813" y="1241425"/>
            <a:ext cx="4464050" cy="3349625"/>
          </a:xfrm>
          <a:prstGeom prst="rect">
            <a:avLst/>
          </a:prstGeom>
          <a:noFill/>
          <a:ln w="12700">
            <a:solidFill>
              <a:prstClr val="black"/>
            </a:solidFill>
          </a:ln>
        </p:spPr>
        <p:txBody>
          <a:bodyPr vert="horz" lIns="91440" tIns="45720" rIns="91440" bIns="45720" rtlCol="0" anchor="ctr"/>
          <a:lstStyle/>
          <a:p>
            <a:endParaRPr lang="fr-BE"/>
          </a:p>
        </p:txBody>
      </p:sp>
      <p:sp>
        <p:nvSpPr>
          <p:cNvPr id="5" name="Espace réservé des notes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6" name="Espace réservé du pied de page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fr-BE"/>
          </a:p>
        </p:txBody>
      </p:sp>
      <p:sp>
        <p:nvSpPr>
          <p:cNvPr id="7" name="Espace réservé du numéro de diapositive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E7BF280C-3D68-4986-903E-B2F5BF11E92F}" type="slidenum">
              <a:rPr lang="fr-BE" smtClean="0"/>
              <a:t>‹N°›</a:t>
            </a:fld>
            <a:endParaRPr lang="fr-BE"/>
          </a:p>
        </p:txBody>
      </p:sp>
    </p:spTree>
    <p:extLst>
      <p:ext uri="{BB962C8B-B14F-4D97-AF65-F5344CB8AC3E}">
        <p14:creationId xmlns:p14="http://schemas.microsoft.com/office/powerpoint/2010/main" val="11522094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5"/>
          </p:nvPr>
        </p:nvSpPr>
        <p:spPr/>
        <p:txBody>
          <a:bodyPr/>
          <a:lstStyle/>
          <a:p>
            <a:fld id="{E7BF280C-3D68-4986-903E-B2F5BF11E92F}" type="slidenum">
              <a:rPr lang="fr-BE" smtClean="0"/>
              <a:t>13</a:t>
            </a:fld>
            <a:endParaRPr lang="fr-BE"/>
          </a:p>
        </p:txBody>
      </p:sp>
    </p:spTree>
    <p:extLst>
      <p:ext uri="{BB962C8B-B14F-4D97-AF65-F5344CB8AC3E}">
        <p14:creationId xmlns:p14="http://schemas.microsoft.com/office/powerpoint/2010/main" val="41488532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5"/>
          </p:nvPr>
        </p:nvSpPr>
        <p:spPr/>
        <p:txBody>
          <a:bodyPr/>
          <a:lstStyle/>
          <a:p>
            <a:fld id="{E7BF280C-3D68-4986-903E-B2F5BF11E92F}" type="slidenum">
              <a:rPr lang="fr-BE" smtClean="0"/>
              <a:t>32</a:t>
            </a:fld>
            <a:endParaRPr lang="fr-BE"/>
          </a:p>
        </p:txBody>
      </p:sp>
    </p:spTree>
    <p:extLst>
      <p:ext uri="{BB962C8B-B14F-4D97-AF65-F5344CB8AC3E}">
        <p14:creationId xmlns:p14="http://schemas.microsoft.com/office/powerpoint/2010/main" val="6259063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0" y="685800"/>
            <a:ext cx="4572000" cy="3429000"/>
          </a:xfrm>
        </p:spPr>
      </p:sp>
      <p:sp>
        <p:nvSpPr>
          <p:cNvPr id="3" name="Espace réservé des not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24212154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fr-FR"/>
              <a:t>Modifiez le style du titre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71F2FF23-563A-460F-B53A-8893718B0F53}" type="datetimeFigureOut">
              <a:rPr lang="fr-FR" smtClean="0"/>
              <a:t>28/04/2024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D0E3D6BC-4B30-4548-B835-CA1D1A65407C}" type="slidenum">
              <a:rPr lang="fr-FR" smtClean="0"/>
              <a:t>‹N°›</a:t>
            </a:fld>
            <a:endParaRPr lang="fr-FR"/>
          </a:p>
        </p:txBody>
      </p:sp>
    </p:spTree>
    <p:extLst>
      <p:ext uri="{BB962C8B-B14F-4D97-AF65-F5344CB8AC3E}">
        <p14:creationId xmlns:p14="http://schemas.microsoft.com/office/powerpoint/2010/main" val="34180881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71F2FF23-563A-460F-B53A-8893718B0F53}" type="datetimeFigureOut">
              <a:rPr lang="fr-FR" smtClean="0"/>
              <a:t>28/04/2024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D0E3D6BC-4B30-4548-B835-CA1D1A65407C}" type="slidenum">
              <a:rPr lang="fr-FR" smtClean="0"/>
              <a:t>‹N°›</a:t>
            </a:fld>
            <a:endParaRPr lang="fr-FR"/>
          </a:p>
        </p:txBody>
      </p:sp>
    </p:spTree>
    <p:extLst>
      <p:ext uri="{BB962C8B-B14F-4D97-AF65-F5344CB8AC3E}">
        <p14:creationId xmlns:p14="http://schemas.microsoft.com/office/powerpoint/2010/main" val="37129814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71F2FF23-563A-460F-B53A-8893718B0F53}" type="datetimeFigureOut">
              <a:rPr lang="fr-FR" smtClean="0"/>
              <a:t>28/04/2024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D0E3D6BC-4B30-4548-B835-CA1D1A65407C}" type="slidenum">
              <a:rPr lang="fr-FR" smtClean="0"/>
              <a:t>‹N°›</a:t>
            </a:fld>
            <a:endParaRPr lang="fr-FR"/>
          </a:p>
        </p:txBody>
      </p:sp>
    </p:spTree>
    <p:extLst>
      <p:ext uri="{BB962C8B-B14F-4D97-AF65-F5344CB8AC3E}">
        <p14:creationId xmlns:p14="http://schemas.microsoft.com/office/powerpoint/2010/main" val="30008496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Idée_Picto_Gris">
    <p:bg>
      <p:bgPr>
        <a:solidFill>
          <a:srgbClr val="1E3B89"/>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09600" y="1346200"/>
            <a:ext cx="5105400" cy="1881413"/>
          </a:xfrm>
          <a:prstGeom prst="rect">
            <a:avLst/>
          </a:prstGeom>
        </p:spPr>
        <p:txBody>
          <a:bodyPr>
            <a:noAutofit/>
          </a:bodyPr>
          <a:lstStyle>
            <a:lvl1pPr algn="l">
              <a:defRPr sz="2700" cap="none">
                <a:solidFill>
                  <a:schemeClr val="bg1"/>
                </a:solidFill>
              </a:defRPr>
            </a:lvl1pPr>
          </a:lstStyle>
          <a:p>
            <a:r>
              <a:rPr lang="en-US" err="1"/>
              <a:t>Titre</a:t>
            </a:r>
            <a:r>
              <a:rPr lang="en-US"/>
              <a:t> du slide</a:t>
            </a:r>
          </a:p>
        </p:txBody>
      </p:sp>
      <p:sp>
        <p:nvSpPr>
          <p:cNvPr id="3" name="Subtitle 2"/>
          <p:cNvSpPr>
            <a:spLocks noGrp="1"/>
          </p:cNvSpPr>
          <p:nvPr>
            <p:ph type="subTitle" idx="1" hasCustomPrompt="1"/>
          </p:nvPr>
        </p:nvSpPr>
        <p:spPr>
          <a:xfrm>
            <a:off x="609600" y="3992939"/>
            <a:ext cx="5105400" cy="1828800"/>
          </a:xfrm>
          <a:prstGeom prst="rect">
            <a:avLst/>
          </a:prstGeom>
        </p:spPr>
        <p:txBody>
          <a:bodyPr/>
          <a:lstStyle>
            <a:lvl1pPr marL="0" indent="0" algn="l">
              <a:buNone/>
              <a:defRPr cap="none" baseline="0">
                <a:solidFill>
                  <a:schemeClr val="bg1"/>
                </a:solidFill>
                <a:latin typeface="Montserrat Classic" panose="020B0604020202020204" charset="0"/>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err="1"/>
              <a:t>Texte</a:t>
            </a:r>
            <a:endParaRPr lang="en-US"/>
          </a:p>
        </p:txBody>
      </p:sp>
      <p:sp>
        <p:nvSpPr>
          <p:cNvPr id="8" name="Rectangle : coins arrondis 7">
            <a:extLst>
              <a:ext uri="{FF2B5EF4-FFF2-40B4-BE49-F238E27FC236}">
                <a16:creationId xmlns:a16="http://schemas.microsoft.com/office/drawing/2014/main" id="{8BE11737-17AE-470E-B4BE-3E42A029FB76}"/>
              </a:ext>
            </a:extLst>
          </p:cNvPr>
          <p:cNvSpPr/>
          <p:nvPr userDrawn="1"/>
        </p:nvSpPr>
        <p:spPr>
          <a:xfrm>
            <a:off x="609600" y="6275311"/>
            <a:ext cx="7924800" cy="1016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900"/>
          </a:p>
        </p:txBody>
      </p:sp>
      <p:sp>
        <p:nvSpPr>
          <p:cNvPr id="9" name="Rectangle : coins arrondis 8">
            <a:extLst>
              <a:ext uri="{FF2B5EF4-FFF2-40B4-BE49-F238E27FC236}">
                <a16:creationId xmlns:a16="http://schemas.microsoft.com/office/drawing/2014/main" id="{054E63A6-435A-46FB-BF95-F11533E07F90}"/>
              </a:ext>
            </a:extLst>
          </p:cNvPr>
          <p:cNvSpPr/>
          <p:nvPr userDrawn="1"/>
        </p:nvSpPr>
        <p:spPr>
          <a:xfrm>
            <a:off x="609600" y="481089"/>
            <a:ext cx="7924800" cy="1016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900"/>
          </a:p>
        </p:txBody>
      </p:sp>
      <p:sp>
        <p:nvSpPr>
          <p:cNvPr id="4" name="Ellipse 3">
            <a:extLst>
              <a:ext uri="{FF2B5EF4-FFF2-40B4-BE49-F238E27FC236}">
                <a16:creationId xmlns:a16="http://schemas.microsoft.com/office/drawing/2014/main" id="{090C72E3-03C9-4424-80D5-6F782261904C}"/>
              </a:ext>
            </a:extLst>
          </p:cNvPr>
          <p:cNvSpPr/>
          <p:nvPr userDrawn="1"/>
        </p:nvSpPr>
        <p:spPr>
          <a:xfrm>
            <a:off x="6554400" y="1907613"/>
            <a:ext cx="1980000" cy="264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900"/>
          </a:p>
        </p:txBody>
      </p:sp>
      <p:sp>
        <p:nvSpPr>
          <p:cNvPr id="6" name="Espace réservé du texte 5">
            <a:extLst>
              <a:ext uri="{FF2B5EF4-FFF2-40B4-BE49-F238E27FC236}">
                <a16:creationId xmlns:a16="http://schemas.microsoft.com/office/drawing/2014/main" id="{A73FA3AD-323E-4978-A718-F67E1C0E41B7}"/>
              </a:ext>
            </a:extLst>
          </p:cNvPr>
          <p:cNvSpPr>
            <a:spLocks noGrp="1"/>
          </p:cNvSpPr>
          <p:nvPr>
            <p:ph type="body" sz="quarter" idx="11" hasCustomPrompt="1"/>
          </p:nvPr>
        </p:nvSpPr>
        <p:spPr>
          <a:xfrm>
            <a:off x="609600" y="3327400"/>
            <a:ext cx="5105400" cy="620183"/>
          </a:xfrm>
        </p:spPr>
        <p:txBody>
          <a:bodyPr/>
          <a:lstStyle>
            <a:lvl1pPr>
              <a:defRPr>
                <a:solidFill>
                  <a:schemeClr val="bg1"/>
                </a:solidFill>
                <a:latin typeface="Montserrat Classic Bold" panose="020B0604020202020204" charset="0"/>
              </a:defRPr>
            </a:lvl1pPr>
          </a:lstStyle>
          <a:p>
            <a:pPr lvl="0"/>
            <a:r>
              <a:rPr lang="fr-FR"/>
              <a:t>Sous-titre</a:t>
            </a:r>
          </a:p>
        </p:txBody>
      </p:sp>
    </p:spTree>
    <p:extLst>
      <p:ext uri="{BB962C8B-B14F-4D97-AF65-F5344CB8AC3E}">
        <p14:creationId xmlns:p14="http://schemas.microsoft.com/office/powerpoint/2010/main" val="29003082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71F2FF23-563A-460F-B53A-8893718B0F53}" type="datetimeFigureOut">
              <a:rPr lang="fr-FR" smtClean="0"/>
              <a:t>28/04/2024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D0E3D6BC-4B30-4548-B835-CA1D1A65407C}" type="slidenum">
              <a:rPr lang="fr-FR" smtClean="0"/>
              <a:t>‹N°›</a:t>
            </a:fld>
            <a:endParaRPr lang="fr-FR"/>
          </a:p>
        </p:txBody>
      </p:sp>
    </p:spTree>
    <p:extLst>
      <p:ext uri="{BB962C8B-B14F-4D97-AF65-F5344CB8AC3E}">
        <p14:creationId xmlns:p14="http://schemas.microsoft.com/office/powerpoint/2010/main" val="22892644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fr-FR"/>
              <a:t>Modifiez le style du titre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71F2FF23-563A-460F-B53A-8893718B0F53}" type="datetimeFigureOut">
              <a:rPr lang="fr-FR" smtClean="0"/>
              <a:t>28/04/2024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D0E3D6BC-4B30-4548-B835-CA1D1A65407C}" type="slidenum">
              <a:rPr lang="fr-FR" smtClean="0"/>
              <a:t>‹N°›</a:t>
            </a:fld>
            <a:endParaRPr lang="fr-FR"/>
          </a:p>
        </p:txBody>
      </p:sp>
    </p:spTree>
    <p:extLst>
      <p:ext uri="{BB962C8B-B14F-4D97-AF65-F5344CB8AC3E}">
        <p14:creationId xmlns:p14="http://schemas.microsoft.com/office/powerpoint/2010/main" val="33511839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71F2FF23-563A-460F-B53A-8893718B0F53}" type="datetimeFigureOut">
              <a:rPr lang="fr-FR" smtClean="0"/>
              <a:t>28/04/2024</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D0E3D6BC-4B30-4548-B835-CA1D1A65407C}" type="slidenum">
              <a:rPr lang="fr-FR" smtClean="0"/>
              <a:t>‹N°›</a:t>
            </a:fld>
            <a:endParaRPr lang="fr-FR"/>
          </a:p>
        </p:txBody>
      </p:sp>
    </p:spTree>
    <p:extLst>
      <p:ext uri="{BB962C8B-B14F-4D97-AF65-F5344CB8AC3E}">
        <p14:creationId xmlns:p14="http://schemas.microsoft.com/office/powerpoint/2010/main" val="38088890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fr-FR"/>
              <a:t>Modifiez le style du titre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629842" y="2505075"/>
            <a:ext cx="3868340"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4629150" y="2505075"/>
            <a:ext cx="3887391"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71F2FF23-563A-460F-B53A-8893718B0F53}" type="datetimeFigureOut">
              <a:rPr lang="fr-FR" smtClean="0"/>
              <a:t>28/04/2024</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D0E3D6BC-4B30-4548-B835-CA1D1A65407C}" type="slidenum">
              <a:rPr lang="fr-FR" smtClean="0"/>
              <a:t>‹N°›</a:t>
            </a:fld>
            <a:endParaRPr lang="fr-FR"/>
          </a:p>
        </p:txBody>
      </p:sp>
    </p:spTree>
    <p:extLst>
      <p:ext uri="{BB962C8B-B14F-4D97-AF65-F5344CB8AC3E}">
        <p14:creationId xmlns:p14="http://schemas.microsoft.com/office/powerpoint/2010/main" val="29262303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71F2FF23-563A-460F-B53A-8893718B0F53}" type="datetimeFigureOut">
              <a:rPr lang="fr-FR" smtClean="0"/>
              <a:t>28/04/2024</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D0E3D6BC-4B30-4548-B835-CA1D1A65407C}" type="slidenum">
              <a:rPr lang="fr-FR" smtClean="0"/>
              <a:t>‹N°›</a:t>
            </a:fld>
            <a:endParaRPr lang="fr-FR"/>
          </a:p>
        </p:txBody>
      </p:sp>
    </p:spTree>
    <p:extLst>
      <p:ext uri="{BB962C8B-B14F-4D97-AF65-F5344CB8AC3E}">
        <p14:creationId xmlns:p14="http://schemas.microsoft.com/office/powerpoint/2010/main" val="14453038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1F2FF23-563A-460F-B53A-8893718B0F53}" type="datetimeFigureOut">
              <a:rPr lang="fr-FR" smtClean="0"/>
              <a:t>28/04/2024</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D0E3D6BC-4B30-4548-B835-CA1D1A65407C}" type="slidenum">
              <a:rPr lang="fr-FR" smtClean="0"/>
              <a:t>‹N°›</a:t>
            </a:fld>
            <a:endParaRPr lang="fr-FR"/>
          </a:p>
        </p:txBody>
      </p:sp>
    </p:spTree>
    <p:extLst>
      <p:ext uri="{BB962C8B-B14F-4D97-AF65-F5344CB8AC3E}">
        <p14:creationId xmlns:p14="http://schemas.microsoft.com/office/powerpoint/2010/main" val="8060524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a:t>Modifiez le style du titre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71F2FF23-563A-460F-B53A-8893718B0F53}" type="datetimeFigureOut">
              <a:rPr lang="fr-FR" smtClean="0"/>
              <a:t>28/04/2024</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D0E3D6BC-4B30-4548-B835-CA1D1A65407C}" type="slidenum">
              <a:rPr lang="fr-FR" smtClean="0"/>
              <a:t>‹N°›</a:t>
            </a:fld>
            <a:endParaRPr lang="fr-FR"/>
          </a:p>
        </p:txBody>
      </p:sp>
    </p:spTree>
    <p:extLst>
      <p:ext uri="{BB962C8B-B14F-4D97-AF65-F5344CB8AC3E}">
        <p14:creationId xmlns:p14="http://schemas.microsoft.com/office/powerpoint/2010/main" val="20296552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a:t>Modifiez le style du titre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71F2FF23-563A-460F-B53A-8893718B0F53}" type="datetimeFigureOut">
              <a:rPr lang="fr-FR" smtClean="0"/>
              <a:t>28/04/2024</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D0E3D6BC-4B30-4548-B835-CA1D1A65407C}" type="slidenum">
              <a:rPr lang="fr-FR" smtClean="0"/>
              <a:t>‹N°›</a:t>
            </a:fld>
            <a:endParaRPr lang="fr-FR"/>
          </a:p>
        </p:txBody>
      </p:sp>
    </p:spTree>
    <p:extLst>
      <p:ext uri="{BB962C8B-B14F-4D97-AF65-F5344CB8AC3E}">
        <p14:creationId xmlns:p14="http://schemas.microsoft.com/office/powerpoint/2010/main" val="42412173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1F2FF23-563A-460F-B53A-8893718B0F53}" type="datetimeFigureOut">
              <a:rPr lang="fr-FR" smtClean="0"/>
              <a:t>28/04/2024</a:t>
            </a:fld>
            <a:endParaRPr lang="fr-F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0E3D6BC-4B30-4548-B835-CA1D1A65407C}" type="slidenum">
              <a:rPr lang="fr-FR" smtClean="0"/>
              <a:t>‹N°›</a:t>
            </a:fld>
            <a:endParaRPr lang="fr-FR"/>
          </a:p>
        </p:txBody>
      </p:sp>
    </p:spTree>
    <p:extLst>
      <p:ext uri="{BB962C8B-B14F-4D97-AF65-F5344CB8AC3E}">
        <p14:creationId xmlns:p14="http://schemas.microsoft.com/office/powerpoint/2010/main" val="915901818"/>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23.sv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25.svg"/><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25.svg"/></Relationships>
</file>

<file path=ppt/slides/_rels/slide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2.xml"/><Relationship Id="rId4" Type="http://schemas.openxmlformats.org/officeDocument/2006/relationships/image" Target="../media/image4.svg"/></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31.svg"/></Relationships>
</file>

<file path=ppt/slides/_rels/slide2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34.svg"/><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38.svg"/></Relationships>
</file>

<file path=ppt/slides/_rels/slide2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slides/_rels/slide3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mailto:professionnels@iriscare.brussels" TargetMode="External"/><Relationship Id="rId1" Type="http://schemas.openxmlformats.org/officeDocument/2006/relationships/slideLayout" Target="../slideLayouts/slideLayout2.xml"/><Relationship Id="rId6" Type="http://schemas.openxmlformats.org/officeDocument/2006/relationships/image" Target="../media/image43.jpeg"/><Relationship Id="rId5" Type="http://schemas.openxmlformats.org/officeDocument/2006/relationships/image" Target="../media/image42.svg"/><Relationship Id="rId4" Type="http://schemas.openxmlformats.org/officeDocument/2006/relationships/image" Target="../media/image41.png"/></Relationships>
</file>

<file path=ppt/slides/_rels/slide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slides/_rels/slide3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hyperlink" Target="https://www.iriscare.brussels/nl/professionals/ouderen/rusthuizen/de-hervorming-van-de-erkenningsnormen/" TargetMode="External"/><Relationship Id="rId5" Type="http://schemas.openxmlformats.org/officeDocument/2006/relationships/hyperlink" Target="mailto:professionelen@iriscare.brussels" TargetMode="External"/><Relationship Id="rId4" Type="http://schemas.openxmlformats.org/officeDocument/2006/relationships/hyperlink" Target="mailto:professionnels@iriscare.brussels"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47.svg"/><Relationship Id="rId5" Type="http://schemas.openxmlformats.org/officeDocument/2006/relationships/image" Target="../media/image46.png"/><Relationship Id="rId4" Type="http://schemas.openxmlformats.org/officeDocument/2006/relationships/image" Target="../media/image45.svg"/></Relationships>
</file>

<file path=ppt/slides/_rels/slide3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9.png"/><Relationship Id="rId1" Type="http://schemas.openxmlformats.org/officeDocument/2006/relationships/slideLayout" Target="../slideLayouts/slideLayout2.xml"/><Relationship Id="rId4" Type="http://schemas.openxmlformats.org/officeDocument/2006/relationships/image" Target="../media/image50.jpe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svg"/></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F9B2C79-FB9E-4BBB-BA8D-1E34FF7838C1}"/>
              </a:ext>
            </a:extLst>
          </p:cNvPr>
          <p:cNvSpPr/>
          <p:nvPr/>
        </p:nvSpPr>
        <p:spPr>
          <a:xfrm>
            <a:off x="-72516" y="0"/>
            <a:ext cx="9289032" cy="6858000"/>
          </a:xfrm>
          <a:prstGeom prst="rect">
            <a:avLst/>
          </a:prstGeom>
          <a:solidFill>
            <a:srgbClr val="1E3B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6" name="Afbeelding 5">
            <a:extLst>
              <a:ext uri="{FF2B5EF4-FFF2-40B4-BE49-F238E27FC236}">
                <a16:creationId xmlns:a16="http://schemas.microsoft.com/office/drawing/2014/main" id="{6C98C3A7-9995-4034-8799-061740C2E85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67394" y="4732831"/>
            <a:ext cx="1409212" cy="1266386"/>
          </a:xfrm>
          <a:prstGeom prst="rect">
            <a:avLst/>
          </a:prstGeom>
        </p:spPr>
      </p:pic>
      <p:sp>
        <p:nvSpPr>
          <p:cNvPr id="13" name="Titre 1">
            <a:extLst>
              <a:ext uri="{FF2B5EF4-FFF2-40B4-BE49-F238E27FC236}">
                <a16:creationId xmlns:a16="http://schemas.microsoft.com/office/drawing/2014/main" id="{B0F28972-EA27-4F61-8148-05C67727F19A}"/>
              </a:ext>
            </a:extLst>
          </p:cNvPr>
          <p:cNvSpPr>
            <a:spLocks noGrp="1"/>
          </p:cNvSpPr>
          <p:nvPr>
            <p:ph type="ctrTitle"/>
          </p:nvPr>
        </p:nvSpPr>
        <p:spPr>
          <a:xfrm>
            <a:off x="789667" y="1204150"/>
            <a:ext cx="7564665" cy="2843418"/>
          </a:xfrm>
        </p:spPr>
        <p:txBody>
          <a:bodyPr>
            <a:noAutofit/>
          </a:bodyPr>
          <a:lstStyle/>
          <a:p>
            <a:r>
              <a:rPr lang="nl-BE" sz="3600" b="1" dirty="0">
                <a:solidFill>
                  <a:schemeClr val="bg1"/>
                </a:solidFill>
                <a:latin typeface="Arial Black" panose="020B0A04020102020204" pitchFamily="34" charset="0"/>
              </a:rPr>
              <a:t>HERVORMING VAN DE ERKENNINGSNORMEN</a:t>
            </a:r>
            <a:br>
              <a:rPr lang="nl-BE" sz="3600" b="1" dirty="0">
                <a:solidFill>
                  <a:schemeClr val="bg1"/>
                </a:solidFill>
                <a:latin typeface="Arial Black" panose="020B0A04020102020204" pitchFamily="34" charset="0"/>
              </a:rPr>
            </a:br>
            <a:br>
              <a:rPr lang="nl-BE" sz="3600" b="1" dirty="0">
                <a:solidFill>
                  <a:schemeClr val="bg1"/>
                </a:solidFill>
                <a:latin typeface="Arial Black" panose="020B0A04020102020204" pitchFamily="34" charset="0"/>
              </a:rPr>
            </a:br>
            <a:r>
              <a:rPr lang="nl-BE" sz="2800" b="1" dirty="0">
                <a:solidFill>
                  <a:schemeClr val="bg1"/>
                </a:solidFill>
                <a:latin typeface="Arial Black" panose="020B0A04020102020204" pitchFamily="34" charset="0"/>
              </a:rPr>
              <a:t>Presentatie voor de </a:t>
            </a:r>
            <a:r>
              <a:rPr lang="fr-BE" sz="2800" b="1" i="0" dirty="0">
                <a:solidFill>
                  <a:schemeClr val="bg1"/>
                </a:solidFill>
                <a:effectLst/>
                <a:latin typeface="Arial Black" panose="020B0A04020102020204" pitchFamily="34" charset="0"/>
              </a:rPr>
              <a:t>referentiepersonen « dementie »</a:t>
            </a:r>
            <a:endParaRPr lang="nl-BE" sz="2800" b="1" dirty="0">
              <a:solidFill>
                <a:schemeClr val="bg1"/>
              </a:solidFill>
              <a:latin typeface="Arial Black" panose="020B0A04020102020204" pitchFamily="34" charset="0"/>
            </a:endParaRPr>
          </a:p>
        </p:txBody>
      </p:sp>
      <p:sp>
        <p:nvSpPr>
          <p:cNvPr id="14" name="Espace réservé du texte 3">
            <a:extLst>
              <a:ext uri="{FF2B5EF4-FFF2-40B4-BE49-F238E27FC236}">
                <a16:creationId xmlns:a16="http://schemas.microsoft.com/office/drawing/2014/main" id="{A8CA478C-DC40-4CBD-A34C-3DA972414284}"/>
              </a:ext>
            </a:extLst>
          </p:cNvPr>
          <p:cNvSpPr txBox="1">
            <a:spLocks/>
          </p:cNvSpPr>
          <p:nvPr/>
        </p:nvSpPr>
        <p:spPr>
          <a:xfrm>
            <a:off x="1572060" y="0"/>
            <a:ext cx="7564665" cy="518887"/>
          </a:xfrm>
          <a:prstGeom prst="rect">
            <a:avLst/>
          </a:prstGeom>
        </p:spPr>
        <p:txBody>
          <a:bodyPr vert="horz" lIns="91440" tIns="45720" rIns="91440" bIns="45720" rtlCol="0" anchor="ctr">
            <a:normAutofit/>
          </a:bodyPr>
          <a:lstStyle>
            <a:defPPr>
              <a:defRPr lang="fr-F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600" dirty="0">
                <a:solidFill>
                  <a:schemeClr val="bg1"/>
                </a:solidFill>
                <a:latin typeface="+mj-lt"/>
              </a:rPr>
              <a:t>11 april 2024</a:t>
            </a:r>
          </a:p>
        </p:txBody>
      </p:sp>
    </p:spTree>
    <p:extLst>
      <p:ext uri="{BB962C8B-B14F-4D97-AF65-F5344CB8AC3E}">
        <p14:creationId xmlns:p14="http://schemas.microsoft.com/office/powerpoint/2010/main" val="34268869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009B10D6-BA13-4C1F-9B74-CD70852AB558}"/>
              </a:ext>
            </a:extLst>
          </p:cNvPr>
          <p:cNvPicPr>
            <a:picLocks noChangeAspect="1"/>
          </p:cNvPicPr>
          <p:nvPr/>
        </p:nvPicPr>
        <p:blipFill rotWithShape="1">
          <a:blip r:embed="rId2"/>
          <a:srcRect r="4538"/>
          <a:stretch/>
        </p:blipFill>
        <p:spPr>
          <a:xfrm>
            <a:off x="107504" y="5702219"/>
            <a:ext cx="9036496" cy="1138280"/>
          </a:xfrm>
          <a:prstGeom prst="rect">
            <a:avLst/>
          </a:prstGeom>
        </p:spPr>
      </p:pic>
      <p:sp>
        <p:nvSpPr>
          <p:cNvPr id="8" name="Espace réservé du contenu 2">
            <a:extLst>
              <a:ext uri="{FF2B5EF4-FFF2-40B4-BE49-F238E27FC236}">
                <a16:creationId xmlns:a16="http://schemas.microsoft.com/office/drawing/2014/main" id="{34F48998-D60A-4C94-8DF1-9AAB3D1DEA27}"/>
              </a:ext>
            </a:extLst>
          </p:cNvPr>
          <p:cNvSpPr txBox="1">
            <a:spLocks/>
          </p:cNvSpPr>
          <p:nvPr/>
        </p:nvSpPr>
        <p:spPr>
          <a:xfrm>
            <a:off x="3271700" y="1201993"/>
            <a:ext cx="5411865" cy="4675280"/>
          </a:xfrm>
          <a:prstGeom prst="rect">
            <a:avLst/>
          </a:prstGeom>
          <a:ln w="38100">
            <a:solidFill>
              <a:srgbClr val="1E3B89"/>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just">
              <a:buFont typeface="+mj-lt"/>
              <a:buAutoNum type="arabicPeriod"/>
            </a:pPr>
            <a:endParaRPr lang="fr-BE" sz="2000" dirty="0">
              <a:latin typeface="Calibri" panose="020F0502020204030204" pitchFamily="34" charset="0"/>
              <a:ea typeface="Calibri" panose="020F0502020204030204" pitchFamily="34" charset="0"/>
              <a:cs typeface="Times New Roman" panose="02020603050405020304" pitchFamily="18" charset="0"/>
            </a:endParaRPr>
          </a:p>
          <a:p>
            <a:pPr marL="342900" indent="-342900" algn="just">
              <a:buFont typeface="+mj-lt"/>
              <a:buAutoNum type="arabicPeriod"/>
            </a:pPr>
            <a:endParaRPr lang="fr-BE" sz="2000" dirty="0">
              <a:latin typeface="Calibri" panose="020F0502020204030204" pitchFamily="34" charset="0"/>
              <a:ea typeface="Calibri" panose="020F0502020204030204" pitchFamily="34" charset="0"/>
              <a:cs typeface="Times New Roman" panose="02020603050405020304" pitchFamily="18" charset="0"/>
            </a:endParaRPr>
          </a:p>
          <a:p>
            <a:pPr lvl="1" algn="just">
              <a:buFont typeface="Wingdings" panose="05000000000000000000" pitchFamily="2" charset="2"/>
              <a:buChar char="Ø"/>
            </a:pPr>
            <a:endParaRPr lang="fr-BE" sz="2000" dirty="0">
              <a:solidFill>
                <a:srgbClr val="0A00BE"/>
              </a:solidFill>
              <a:latin typeface="Calibri" panose="020F0502020204030204" pitchFamily="34" charset="0"/>
              <a:cs typeface="Calibri" panose="020F0502020204030204" pitchFamily="34" charset="0"/>
            </a:endParaRPr>
          </a:p>
        </p:txBody>
      </p:sp>
      <p:sp>
        <p:nvSpPr>
          <p:cNvPr id="9" name="Espace réservé du contenu 2">
            <a:extLst>
              <a:ext uri="{FF2B5EF4-FFF2-40B4-BE49-F238E27FC236}">
                <a16:creationId xmlns:a16="http://schemas.microsoft.com/office/drawing/2014/main" id="{FFD05FAF-6B89-4BD8-9C4E-932A7844139A}"/>
              </a:ext>
            </a:extLst>
          </p:cNvPr>
          <p:cNvSpPr>
            <a:spLocks noGrp="1"/>
          </p:cNvSpPr>
          <p:nvPr>
            <p:ph idx="1"/>
          </p:nvPr>
        </p:nvSpPr>
        <p:spPr>
          <a:xfrm>
            <a:off x="3271700" y="1278091"/>
            <a:ext cx="5411865" cy="4599181"/>
          </a:xfrm>
        </p:spPr>
        <p:txBody>
          <a:bodyPr>
            <a:normAutofit fontScale="70000" lnSpcReduction="20000"/>
          </a:bodyPr>
          <a:lstStyle/>
          <a:p>
            <a:pPr lvl="0" algn="just">
              <a:lnSpc>
                <a:spcPct val="120000"/>
              </a:lnSpc>
              <a:buFont typeface="Wingdings" panose="05000000000000000000" pitchFamily="2" charset="2"/>
              <a:buChar char="§"/>
            </a:pPr>
            <a:r>
              <a:rPr lang="nl-BE" sz="2000" dirty="0">
                <a:solidFill>
                  <a:srgbClr val="000000"/>
                </a:solidFill>
                <a:latin typeface="Calibri" panose="020F0502020204030204" pitchFamily="34" charset="0"/>
                <a:ea typeface="Times New Roman" panose="02020603050405020304" pitchFamily="18" charset="0"/>
                <a:cs typeface="Minion Pro"/>
              </a:rPr>
              <a:t>Functie van </a:t>
            </a:r>
            <a:r>
              <a:rPr lang="nl-BE" sz="2000" b="1" dirty="0">
                <a:solidFill>
                  <a:srgbClr val="000000"/>
                </a:solidFill>
                <a:latin typeface="Calibri" panose="020F0502020204030204" pitchFamily="34" charset="0"/>
                <a:ea typeface="Times New Roman" panose="02020603050405020304" pitchFamily="18" charset="0"/>
                <a:cs typeface="Minion Pro"/>
              </a:rPr>
              <a:t>coördinator van het sociale en gemeenschapsleven</a:t>
            </a:r>
            <a:r>
              <a:rPr lang="nl-BE" sz="2000" b="1" dirty="0">
                <a:solidFill>
                  <a:srgbClr val="000000"/>
                </a:solidFill>
                <a:effectLst/>
                <a:latin typeface="Calibri" panose="020F0502020204030204" pitchFamily="34" charset="0"/>
                <a:ea typeface="Times New Roman" panose="02020603050405020304" pitchFamily="18" charset="0"/>
                <a:cs typeface="Minion Pro"/>
              </a:rPr>
              <a:t> </a:t>
            </a:r>
          </a:p>
          <a:p>
            <a:pPr algn="just">
              <a:lnSpc>
                <a:spcPct val="120000"/>
              </a:lnSpc>
              <a:buFont typeface="Wingdings" panose="05000000000000000000" pitchFamily="2" charset="2"/>
              <a:buChar char="§"/>
            </a:pPr>
            <a:r>
              <a:rPr lang="nl-BE" sz="2000" b="1" dirty="0">
                <a:solidFill>
                  <a:srgbClr val="000000"/>
                </a:solidFill>
                <a:effectLst/>
                <a:latin typeface="Calibri" panose="020F0502020204030204" pitchFamily="34" charset="0"/>
                <a:ea typeface="Times New Roman" panose="02020603050405020304" pitchFamily="18" charset="0"/>
                <a:cs typeface="Minion Pro"/>
              </a:rPr>
              <a:t>Activiteitenprogramma </a:t>
            </a:r>
            <a:r>
              <a:rPr lang="nl-BE" sz="2000" dirty="0">
                <a:solidFill>
                  <a:srgbClr val="000000"/>
                </a:solidFill>
                <a:effectLst/>
                <a:latin typeface="Calibri" panose="020F0502020204030204" pitchFamily="34" charset="0"/>
                <a:ea typeface="Times New Roman" panose="02020603050405020304" pitchFamily="18" charset="0"/>
                <a:cs typeface="Minion Pro"/>
              </a:rPr>
              <a:t>: </a:t>
            </a:r>
          </a:p>
          <a:p>
            <a:pPr lvl="1" algn="just">
              <a:lnSpc>
                <a:spcPct val="120000"/>
              </a:lnSpc>
              <a:buFont typeface="Wingdings" panose="05000000000000000000" pitchFamily="2" charset="2"/>
              <a:buChar char="§"/>
            </a:pPr>
            <a:r>
              <a:rPr lang="nl-BE" sz="1800" dirty="0">
                <a:solidFill>
                  <a:srgbClr val="000000"/>
                </a:solidFill>
                <a:effectLst/>
                <a:latin typeface="Calibri" panose="020F0502020204030204" pitchFamily="34" charset="0"/>
                <a:ea typeface="Times New Roman" panose="02020603050405020304" pitchFamily="18" charset="0"/>
                <a:cs typeface="Minion Pro"/>
              </a:rPr>
              <a:t>Zinvolle activiteiten die het fysieke en psychologische welzijn bevorderen, deelname aan het sociale </a:t>
            </a:r>
            <a:r>
              <a:rPr lang="nl-BE" sz="1800" dirty="0">
                <a:solidFill>
                  <a:srgbClr val="000000"/>
                </a:solidFill>
                <a:latin typeface="Calibri" panose="020F0502020204030204" pitchFamily="34" charset="0"/>
                <a:ea typeface="Times New Roman" panose="02020603050405020304" pitchFamily="18" charset="0"/>
                <a:cs typeface="Minion Pro"/>
              </a:rPr>
              <a:t>en </a:t>
            </a:r>
            <a:r>
              <a:rPr lang="nl-BE" sz="1800" dirty="0">
                <a:solidFill>
                  <a:srgbClr val="000000"/>
                </a:solidFill>
                <a:effectLst/>
                <a:latin typeface="Calibri" panose="020F0502020204030204" pitchFamily="34" charset="0"/>
                <a:ea typeface="Times New Roman" panose="02020603050405020304" pitchFamily="18" charset="0"/>
                <a:cs typeface="Minion Pro"/>
              </a:rPr>
              <a:t>gemeenschapsleven en aan het lokale leven aanmoedigen, net als het delen van ervaringen en</a:t>
            </a:r>
            <a:r>
              <a:rPr lang="nl-BE" sz="1800" dirty="0">
                <a:solidFill>
                  <a:srgbClr val="000000"/>
                </a:solidFill>
                <a:latin typeface="Calibri" panose="020F0502020204030204" pitchFamily="34" charset="0"/>
                <a:ea typeface="Times New Roman" panose="02020603050405020304" pitchFamily="18" charset="0"/>
                <a:cs typeface="Minion Pro"/>
              </a:rPr>
              <a:t> persoonlijke hechting van de bewoners</a:t>
            </a:r>
          </a:p>
          <a:p>
            <a:pPr lvl="1" algn="just">
              <a:lnSpc>
                <a:spcPct val="120000"/>
              </a:lnSpc>
              <a:buFont typeface="Wingdings" panose="05000000000000000000" pitchFamily="2" charset="2"/>
              <a:buChar char="§"/>
            </a:pPr>
            <a:r>
              <a:rPr lang="nl-BE" sz="1800" dirty="0">
                <a:solidFill>
                  <a:srgbClr val="000000"/>
                </a:solidFill>
                <a:latin typeface="Calibri" panose="020F0502020204030204" pitchFamily="34" charset="0"/>
                <a:ea typeface="Times New Roman" panose="02020603050405020304" pitchFamily="18" charset="0"/>
                <a:cs typeface="Minion Pro"/>
              </a:rPr>
              <a:t>Activiteiten die </a:t>
            </a:r>
            <a:r>
              <a:rPr lang="nl-BE" sz="1800" u="sng" dirty="0">
                <a:solidFill>
                  <a:srgbClr val="000000"/>
                </a:solidFill>
                <a:latin typeface="Calibri" panose="020F0502020204030204" pitchFamily="34" charset="0"/>
                <a:ea typeface="Times New Roman" panose="02020603050405020304" pitchFamily="18" charset="0"/>
                <a:cs typeface="Minion Pro"/>
              </a:rPr>
              <a:t>een beroep doen op de behouden capaciteiten</a:t>
            </a:r>
            <a:r>
              <a:rPr lang="nl-BE" sz="1800" dirty="0">
                <a:solidFill>
                  <a:srgbClr val="000000"/>
                </a:solidFill>
                <a:latin typeface="Calibri" panose="020F0502020204030204" pitchFamily="34" charset="0"/>
                <a:ea typeface="Times New Roman" panose="02020603050405020304" pitchFamily="18" charset="0"/>
                <a:cs typeface="Minion Pro"/>
              </a:rPr>
              <a:t> en die hun de mogelijkheid bieden hun kennis te delen en in te spelen op hun leerbehoeften of -wensen van de bewoners</a:t>
            </a:r>
            <a:r>
              <a:rPr lang="nl-BE" sz="1800" dirty="0">
                <a:solidFill>
                  <a:srgbClr val="000000"/>
                </a:solidFill>
                <a:effectLst/>
                <a:latin typeface="Calibri" panose="020F0502020204030204" pitchFamily="34" charset="0"/>
                <a:ea typeface="Times New Roman" panose="02020603050405020304" pitchFamily="18" charset="0"/>
                <a:cs typeface="Minion Pro"/>
              </a:rPr>
              <a:t> </a:t>
            </a:r>
          </a:p>
          <a:p>
            <a:pPr lvl="1" algn="just">
              <a:lnSpc>
                <a:spcPct val="120000"/>
              </a:lnSpc>
              <a:buFont typeface="Wingdings" panose="05000000000000000000" pitchFamily="2" charset="2"/>
              <a:buChar char="§"/>
            </a:pPr>
            <a:r>
              <a:rPr lang="nl-NL" sz="1800" dirty="0">
                <a:latin typeface="Calibri" panose="020F0502020204030204" pitchFamily="34" charset="0"/>
                <a:ea typeface="Times New Roman" panose="02020603050405020304" pitchFamily="18" charset="0"/>
                <a:cs typeface="Times New Roman" panose="02020603050405020304" pitchFamily="18" charset="0"/>
              </a:rPr>
              <a:t>T</a:t>
            </a:r>
            <a:r>
              <a:rPr lang="nl-NL" sz="1800" dirty="0">
                <a:effectLst/>
                <a:latin typeface="Calibri" panose="020F0502020204030204" pitchFamily="34" charset="0"/>
                <a:ea typeface="Times New Roman" panose="02020603050405020304" pitchFamily="18" charset="0"/>
                <a:cs typeface="Times New Roman" panose="02020603050405020304" pitchFamily="18" charset="0"/>
              </a:rPr>
              <a:t>en minste eenmaal per halfjaar geëvalueerd in de participatieraad en telkens als een bewoner dat wenst</a:t>
            </a:r>
            <a:endParaRPr lang="nl-BE" sz="1800" dirty="0">
              <a:solidFill>
                <a:srgbClr val="000000"/>
              </a:solidFill>
              <a:effectLst/>
              <a:latin typeface="Calibri" panose="020F0502020204030204" pitchFamily="34" charset="0"/>
              <a:ea typeface="Times New Roman" panose="02020603050405020304" pitchFamily="18" charset="0"/>
              <a:cs typeface="Minion Pro"/>
            </a:endParaRPr>
          </a:p>
          <a:p>
            <a:pPr algn="just">
              <a:lnSpc>
                <a:spcPct val="120000"/>
              </a:lnSpc>
              <a:buFont typeface="Wingdings" panose="05000000000000000000" pitchFamily="2" charset="2"/>
              <a:buChar char="§"/>
            </a:pPr>
            <a:r>
              <a:rPr lang="nl-BE" sz="2000" b="1" dirty="0">
                <a:solidFill>
                  <a:srgbClr val="000000"/>
                </a:solidFill>
                <a:effectLst/>
                <a:latin typeface="Calibri" panose="020F0502020204030204" pitchFamily="34" charset="0"/>
                <a:ea typeface="Times New Roman" panose="02020603050405020304" pitchFamily="18" charset="0"/>
                <a:cs typeface="Minion Pro"/>
              </a:rPr>
              <a:t>Individueel gezondheidsdossier : </a:t>
            </a:r>
            <a:r>
              <a:rPr lang="nl-BE" sz="2000" dirty="0">
                <a:solidFill>
                  <a:srgbClr val="000000"/>
                </a:solidFill>
                <a:latin typeface="Calibri" panose="020F0502020204030204" pitchFamily="34" charset="0"/>
                <a:ea typeface="Times New Roman" panose="02020603050405020304" pitchFamily="18" charset="0"/>
                <a:cs typeface="Minion Pro"/>
              </a:rPr>
              <a:t>de persoonlijke kenmerken, de gewoonten en de levensloop van de bewoner</a:t>
            </a:r>
            <a:r>
              <a:rPr lang="nl-BE" sz="2000" dirty="0">
                <a:solidFill>
                  <a:srgbClr val="000000"/>
                </a:solidFill>
                <a:effectLst/>
                <a:latin typeface="Calibri" panose="020F0502020204030204" pitchFamily="34" charset="0"/>
                <a:ea typeface="Times New Roman" panose="02020603050405020304" pitchFamily="18" charset="0"/>
                <a:cs typeface="Minion Pro"/>
              </a:rPr>
              <a:t>, smaak met betrekking tot voeding, </a:t>
            </a:r>
            <a:r>
              <a:rPr lang="nl-BE" sz="2000" u="sng" dirty="0">
                <a:solidFill>
                  <a:srgbClr val="000000"/>
                </a:solidFill>
                <a:effectLst/>
                <a:latin typeface="Calibri" panose="020F0502020204030204" pitchFamily="34" charset="0"/>
                <a:ea typeface="Times New Roman" panose="02020603050405020304" pitchFamily="18" charset="0"/>
                <a:cs typeface="Minion Pro"/>
              </a:rPr>
              <a:t>behouden capaciteiten</a:t>
            </a:r>
            <a:r>
              <a:rPr lang="nl-BE" sz="2000" dirty="0">
                <a:solidFill>
                  <a:srgbClr val="000000"/>
                </a:solidFill>
                <a:effectLst/>
                <a:latin typeface="Calibri" panose="020F0502020204030204" pitchFamily="34" charset="0"/>
                <a:ea typeface="Times New Roman" panose="02020603050405020304" pitchFamily="18" charset="0"/>
                <a:cs typeface="Minion Pro"/>
              </a:rPr>
              <a:t>, wensen en verwachtingen</a:t>
            </a:r>
          </a:p>
          <a:p>
            <a:pPr algn="just">
              <a:lnSpc>
                <a:spcPct val="120000"/>
              </a:lnSpc>
              <a:buFont typeface="Wingdings" panose="05000000000000000000" pitchFamily="2" charset="2"/>
              <a:buChar char="§"/>
            </a:pPr>
            <a:r>
              <a:rPr lang="nl-BE" sz="2000" dirty="0">
                <a:solidFill>
                  <a:srgbClr val="000000"/>
                </a:solidFill>
                <a:effectLst/>
                <a:latin typeface="Calibri" panose="020F0502020204030204" pitchFamily="34" charset="0"/>
                <a:ea typeface="Times New Roman" panose="02020603050405020304" pitchFamily="18" charset="0"/>
                <a:cs typeface="Minion Pro"/>
              </a:rPr>
              <a:t>Versterking van de concepten : </a:t>
            </a:r>
            <a:r>
              <a:rPr lang="nl-BE" sz="2000" b="1" dirty="0">
                <a:solidFill>
                  <a:srgbClr val="000000"/>
                </a:solidFill>
                <a:effectLst/>
                <a:latin typeface="Calibri" panose="020F0502020204030204" pitchFamily="34" charset="0"/>
                <a:ea typeface="Times New Roman" panose="02020603050405020304" pitchFamily="18" charset="0"/>
                <a:cs typeface="Minion Pro"/>
              </a:rPr>
              <a:t>respect voor </a:t>
            </a:r>
            <a:r>
              <a:rPr lang="nl-NL" sz="2000" b="1" dirty="0">
                <a:effectLst/>
                <a:latin typeface="Calibri" panose="020F0502020204030204" pitchFamily="34" charset="0"/>
                <a:ea typeface="Times New Roman" panose="02020603050405020304" pitchFamily="18" charset="0"/>
                <a:cs typeface="Times New Roman" panose="02020603050405020304" pitchFamily="18" charset="0"/>
              </a:rPr>
              <a:t>culturele / gender </a:t>
            </a:r>
            <a:r>
              <a:rPr lang="nl-BE" sz="2000" b="1" dirty="0">
                <a:solidFill>
                  <a:srgbClr val="000000"/>
                </a:solidFill>
                <a:effectLst/>
                <a:latin typeface="Calibri" panose="020F0502020204030204" pitchFamily="34" charset="0"/>
                <a:ea typeface="Times New Roman" panose="02020603050405020304" pitchFamily="18" charset="0"/>
                <a:cs typeface="Minion Pro"/>
              </a:rPr>
              <a:t>identiteit, seksuele geaardheid en de strijd tegen discriminatie</a:t>
            </a:r>
            <a:r>
              <a:rPr lang="nl-BE" sz="2000" dirty="0">
                <a:solidFill>
                  <a:srgbClr val="000000"/>
                </a:solidFill>
                <a:effectLst/>
                <a:latin typeface="Calibri" panose="020F0502020204030204" pitchFamily="34" charset="0"/>
                <a:ea typeface="Times New Roman" panose="02020603050405020304" pitchFamily="18" charset="0"/>
                <a:cs typeface="Minion Pro"/>
              </a:rPr>
              <a:t> (</a:t>
            </a:r>
            <a:r>
              <a:rPr lang="nl-NL" sz="2000" dirty="0">
                <a:effectLst/>
                <a:latin typeface="Calibri" panose="020F0502020204030204" pitchFamily="34" charset="0"/>
                <a:ea typeface="Times New Roman" panose="02020603050405020304" pitchFamily="18" charset="0"/>
                <a:cs typeface="Times New Roman" panose="02020603050405020304" pitchFamily="18" charset="0"/>
              </a:rPr>
              <a:t>huishoudelijk reglement, leefproject, begeleiding en zorgverlening, en voeding)</a:t>
            </a:r>
            <a:r>
              <a:rPr lang="nl-BE" sz="20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 </a:t>
            </a:r>
            <a:r>
              <a:rPr lang="nl-BE" sz="2000" dirty="0">
                <a:solidFill>
                  <a:srgbClr val="000000"/>
                </a:solidFill>
                <a:effectLst/>
                <a:latin typeface="Calibri" panose="020F0502020204030204" pitchFamily="34" charset="0"/>
                <a:ea typeface="Times New Roman" panose="02020603050405020304" pitchFamily="18" charset="0"/>
                <a:cs typeface="Minion Pro"/>
              </a:rPr>
              <a:t>+ diversiteits- en inclusieplan</a:t>
            </a:r>
          </a:p>
          <a:p>
            <a:pPr algn="just">
              <a:lnSpc>
                <a:spcPct val="120000"/>
              </a:lnSpc>
              <a:buFont typeface="Wingdings" panose="05000000000000000000" pitchFamily="2" charset="2"/>
              <a:buChar char="§"/>
            </a:pPr>
            <a:endParaRPr lang="nl-BE" sz="1800" dirty="0">
              <a:solidFill>
                <a:srgbClr val="000000"/>
              </a:solidFill>
              <a:effectLst/>
              <a:latin typeface="Calibri" panose="020F0502020204030204" pitchFamily="34" charset="0"/>
              <a:ea typeface="Times New Roman" panose="02020603050405020304" pitchFamily="18" charset="0"/>
              <a:cs typeface="Minion Pro"/>
            </a:endParaRPr>
          </a:p>
        </p:txBody>
      </p:sp>
      <p:sp>
        <p:nvSpPr>
          <p:cNvPr id="22" name="Titre 1">
            <a:extLst>
              <a:ext uri="{FF2B5EF4-FFF2-40B4-BE49-F238E27FC236}">
                <a16:creationId xmlns:a16="http://schemas.microsoft.com/office/drawing/2014/main" id="{A1F93E89-64FC-4D83-B7B4-A2F2E96771C5}"/>
              </a:ext>
            </a:extLst>
          </p:cNvPr>
          <p:cNvSpPr txBox="1">
            <a:spLocks/>
          </p:cNvSpPr>
          <p:nvPr/>
        </p:nvSpPr>
        <p:spPr>
          <a:xfrm>
            <a:off x="-14211" y="0"/>
            <a:ext cx="9195918" cy="994122"/>
          </a:xfrm>
          <a:prstGeom prst="rect">
            <a:avLst/>
          </a:prstGeom>
          <a:solidFill>
            <a:srgbClr val="1E3B89"/>
          </a:solidFill>
          <a:ln w="12700" cap="flat" cmpd="sng" algn="ctr">
            <a:solidFill>
              <a:srgbClr val="1E3B89"/>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lvl="0" algn="just"/>
            <a:r>
              <a:rPr lang="nl-BE" sz="2400">
                <a:effectLst/>
                <a:latin typeface="Calibri" panose="020F0502020204030204" pitchFamily="34" charset="0"/>
                <a:ea typeface="Calibri" panose="020F0502020204030204" pitchFamily="34" charset="0"/>
                <a:cs typeface="Times New Roman" panose="02020603050405020304" pitchFamily="18" charset="0"/>
              </a:rPr>
              <a:t>1.2. De omvorming van de rusthuizen en rust- en verzorgingstehuizen tot een echte leefomgeving ondersteunen </a:t>
            </a:r>
          </a:p>
        </p:txBody>
      </p:sp>
      <p:pic>
        <p:nvPicPr>
          <p:cNvPr id="7" name="Image 6" descr="Enfant déployant de la pâte">
            <a:extLst>
              <a:ext uri="{FF2B5EF4-FFF2-40B4-BE49-F238E27FC236}">
                <a16:creationId xmlns:a16="http://schemas.microsoft.com/office/drawing/2014/main" id="{478BABB2-8E28-483D-B4F9-6C7C83458AE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9909" r="2716"/>
          <a:stretch/>
        </p:blipFill>
        <p:spPr>
          <a:xfrm>
            <a:off x="342502" y="3068695"/>
            <a:ext cx="2592288" cy="2566746"/>
          </a:xfrm>
          <a:prstGeom prst="rect">
            <a:avLst/>
          </a:prstGeom>
        </p:spPr>
      </p:pic>
      <p:pic>
        <p:nvPicPr>
          <p:cNvPr id="10" name="Image 9" descr="Femmes âgées buvant du thé">
            <a:extLst>
              <a:ext uri="{FF2B5EF4-FFF2-40B4-BE49-F238E27FC236}">
                <a16:creationId xmlns:a16="http://schemas.microsoft.com/office/drawing/2014/main" id="{BA8A885B-3229-4AAF-B488-025A26EFFA7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0305" r="10030"/>
          <a:stretch/>
        </p:blipFill>
        <p:spPr>
          <a:xfrm>
            <a:off x="342502" y="1201993"/>
            <a:ext cx="2592288" cy="2363824"/>
          </a:xfrm>
          <a:prstGeom prst="rect">
            <a:avLst/>
          </a:prstGeom>
        </p:spPr>
      </p:pic>
    </p:spTree>
    <p:extLst>
      <p:ext uri="{BB962C8B-B14F-4D97-AF65-F5344CB8AC3E}">
        <p14:creationId xmlns:p14="http://schemas.microsoft.com/office/powerpoint/2010/main" val="15402787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contenu 2">
            <a:extLst>
              <a:ext uri="{FF2B5EF4-FFF2-40B4-BE49-F238E27FC236}">
                <a16:creationId xmlns:a16="http://schemas.microsoft.com/office/drawing/2014/main" id="{34F48998-D60A-4C94-8DF1-9AAB3D1DEA27}"/>
              </a:ext>
            </a:extLst>
          </p:cNvPr>
          <p:cNvSpPr txBox="1">
            <a:spLocks/>
          </p:cNvSpPr>
          <p:nvPr/>
        </p:nvSpPr>
        <p:spPr>
          <a:xfrm>
            <a:off x="210948" y="1412776"/>
            <a:ext cx="6192688" cy="4968552"/>
          </a:xfrm>
          <a:prstGeom prst="rect">
            <a:avLst/>
          </a:prstGeom>
          <a:ln w="38100">
            <a:solidFill>
              <a:srgbClr val="1E3B89"/>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just">
              <a:buFont typeface="+mj-lt"/>
              <a:buAutoNum type="arabicPeriod"/>
            </a:pPr>
            <a:endParaRPr lang="fr-BE" sz="2000" dirty="0">
              <a:latin typeface="Calibri" panose="020F0502020204030204" pitchFamily="34" charset="0"/>
              <a:ea typeface="Calibri" panose="020F0502020204030204" pitchFamily="34" charset="0"/>
              <a:cs typeface="Times New Roman" panose="02020603050405020304" pitchFamily="18" charset="0"/>
            </a:endParaRPr>
          </a:p>
          <a:p>
            <a:pPr marL="342900" indent="-342900" algn="just">
              <a:buFont typeface="+mj-lt"/>
              <a:buAutoNum type="arabicPeriod"/>
            </a:pPr>
            <a:endParaRPr lang="fr-BE" sz="2000" dirty="0">
              <a:latin typeface="Calibri" panose="020F0502020204030204" pitchFamily="34" charset="0"/>
              <a:ea typeface="Calibri" panose="020F0502020204030204" pitchFamily="34" charset="0"/>
              <a:cs typeface="Times New Roman" panose="02020603050405020304" pitchFamily="18" charset="0"/>
            </a:endParaRPr>
          </a:p>
          <a:p>
            <a:pPr lvl="1" algn="just">
              <a:buFont typeface="Wingdings" panose="05000000000000000000" pitchFamily="2" charset="2"/>
              <a:buChar char="Ø"/>
            </a:pPr>
            <a:endParaRPr lang="fr-BE" sz="2000" dirty="0">
              <a:solidFill>
                <a:srgbClr val="0A00BE"/>
              </a:solidFill>
              <a:latin typeface="Calibri" panose="020F0502020204030204" pitchFamily="34" charset="0"/>
              <a:cs typeface="Calibri" panose="020F0502020204030204" pitchFamily="34" charset="0"/>
            </a:endParaRPr>
          </a:p>
        </p:txBody>
      </p:sp>
      <p:sp>
        <p:nvSpPr>
          <p:cNvPr id="9" name="Espace réservé du contenu 2">
            <a:extLst>
              <a:ext uri="{FF2B5EF4-FFF2-40B4-BE49-F238E27FC236}">
                <a16:creationId xmlns:a16="http://schemas.microsoft.com/office/drawing/2014/main" id="{FFD05FAF-6B89-4BD8-9C4E-932A7844139A}"/>
              </a:ext>
            </a:extLst>
          </p:cNvPr>
          <p:cNvSpPr>
            <a:spLocks noGrp="1"/>
          </p:cNvSpPr>
          <p:nvPr>
            <p:ph idx="1"/>
          </p:nvPr>
        </p:nvSpPr>
        <p:spPr>
          <a:xfrm>
            <a:off x="331233" y="1484784"/>
            <a:ext cx="5952118" cy="4968552"/>
          </a:xfrm>
        </p:spPr>
        <p:txBody>
          <a:bodyPr>
            <a:normAutofit/>
          </a:bodyPr>
          <a:lstStyle/>
          <a:p>
            <a:pPr lvl="0" algn="just" fontAlgn="auto">
              <a:lnSpc>
                <a:spcPct val="120000"/>
              </a:lnSpc>
              <a:buFont typeface="Wingdings" panose="05000000000000000000" pitchFamily="2" charset="2"/>
              <a:buChar char="§"/>
            </a:pPr>
            <a:r>
              <a:rPr lang="nl-BE" sz="1500" dirty="0">
                <a:solidFill>
                  <a:srgbClr val="000000"/>
                </a:solidFill>
                <a:effectLst/>
                <a:ea typeface="Times New Roman" panose="02020603050405020304" pitchFamily="18" charset="0"/>
                <a:cs typeface="Minion Pro"/>
              </a:rPr>
              <a:t>Geïntegreerde definities :  </a:t>
            </a:r>
            <a:r>
              <a:rPr lang="nl-BE" sz="1500" dirty="0">
                <a:solidFill>
                  <a:srgbClr val="000000"/>
                </a:solidFill>
                <a:ea typeface="Times New Roman" panose="02020603050405020304" pitchFamily="18" charset="0"/>
                <a:cs typeface="Minion Pro"/>
              </a:rPr>
              <a:t>"</a:t>
            </a:r>
            <a:r>
              <a:rPr lang="nl-BE" sz="1500" b="1" dirty="0">
                <a:solidFill>
                  <a:srgbClr val="000000"/>
                </a:solidFill>
                <a:ea typeface="Times New Roman" panose="02020603050405020304" pitchFamily="18" charset="0"/>
                <a:cs typeface="Minion Pro"/>
              </a:rPr>
              <a:t>zelfredzaamheid</a:t>
            </a:r>
            <a:r>
              <a:rPr lang="nl-BE" sz="1500" dirty="0">
                <a:solidFill>
                  <a:srgbClr val="000000"/>
                </a:solidFill>
                <a:ea typeface="Times New Roman" panose="02020603050405020304" pitchFamily="18" charset="0"/>
                <a:cs typeface="Minion Pro"/>
              </a:rPr>
              <a:t>", "</a:t>
            </a:r>
            <a:r>
              <a:rPr lang="nl-BE" sz="1500" b="1" dirty="0">
                <a:solidFill>
                  <a:srgbClr val="000000"/>
                </a:solidFill>
                <a:ea typeface="Times New Roman" panose="02020603050405020304" pitchFamily="18" charset="0"/>
                <a:cs typeface="Minion Pro"/>
              </a:rPr>
              <a:t>onafhankelijkheid</a:t>
            </a:r>
            <a:r>
              <a:rPr lang="nl-BE" sz="1500" dirty="0">
                <a:solidFill>
                  <a:srgbClr val="000000"/>
                </a:solidFill>
                <a:ea typeface="Times New Roman" panose="02020603050405020304" pitchFamily="18" charset="0"/>
                <a:cs typeface="Minion Pro"/>
              </a:rPr>
              <a:t>", "</a:t>
            </a:r>
            <a:r>
              <a:rPr lang="nl-BE" sz="1500" b="1" dirty="0">
                <a:solidFill>
                  <a:srgbClr val="000000"/>
                </a:solidFill>
                <a:ea typeface="Times New Roman" panose="02020603050405020304" pitchFamily="18" charset="0"/>
                <a:cs typeface="Minion Pro"/>
              </a:rPr>
              <a:t>levenskwaliteit</a:t>
            </a:r>
            <a:r>
              <a:rPr lang="nl-BE" sz="1500" dirty="0">
                <a:solidFill>
                  <a:srgbClr val="000000"/>
                </a:solidFill>
                <a:ea typeface="Times New Roman" panose="02020603050405020304" pitchFamily="18" charset="0"/>
                <a:cs typeface="Minion Pro"/>
              </a:rPr>
              <a:t>" en "</a:t>
            </a:r>
            <a:r>
              <a:rPr lang="nl-BE" sz="1500" b="1" dirty="0">
                <a:solidFill>
                  <a:srgbClr val="000000"/>
                </a:solidFill>
                <a:ea typeface="Times New Roman" panose="02020603050405020304" pitchFamily="18" charset="0"/>
                <a:cs typeface="Minion Pro"/>
              </a:rPr>
              <a:t>behouden capaciteiten</a:t>
            </a:r>
            <a:r>
              <a:rPr lang="nl-BE" sz="1500" dirty="0">
                <a:solidFill>
                  <a:srgbClr val="000000"/>
                </a:solidFill>
                <a:ea typeface="Times New Roman" panose="02020603050405020304" pitchFamily="18" charset="0"/>
                <a:cs typeface="Minion Pro"/>
              </a:rPr>
              <a:t>"</a:t>
            </a:r>
          </a:p>
          <a:p>
            <a:pPr lvl="0" algn="just" fontAlgn="auto">
              <a:lnSpc>
                <a:spcPct val="120000"/>
              </a:lnSpc>
              <a:buFont typeface="Wingdings" panose="05000000000000000000" pitchFamily="2" charset="2"/>
              <a:buChar char="§"/>
            </a:pPr>
            <a:r>
              <a:rPr lang="nl-BE" sz="1500" b="1" dirty="0">
                <a:ea typeface="Times New Roman" panose="02020603050405020304" pitchFamily="18" charset="0"/>
              </a:rPr>
              <a:t>Hulp en zorg</a:t>
            </a:r>
            <a:r>
              <a:rPr lang="nl-BE" sz="1500" dirty="0">
                <a:ea typeface="Times New Roman" panose="02020603050405020304" pitchFamily="18" charset="0"/>
              </a:rPr>
              <a:t> die aangepast zijn aan het ritme van de bewoners, die de zelfredzaamheid, onafhankelijkheid en deelname aan het sociale en gemeenschapsleven van de ouderen bevorderen door een beroep te doen op hun behouden capaciteiten en de communicatie te vergemakkelijken</a:t>
            </a:r>
          </a:p>
          <a:p>
            <a:pPr algn="just">
              <a:lnSpc>
                <a:spcPct val="120000"/>
              </a:lnSpc>
              <a:buFont typeface="Wingdings" panose="05000000000000000000" pitchFamily="2" charset="2"/>
              <a:buChar char="§"/>
            </a:pPr>
            <a:r>
              <a:rPr lang="nl-BE" sz="1500" b="1" dirty="0">
                <a:solidFill>
                  <a:srgbClr val="000000"/>
                </a:solidFill>
                <a:ea typeface="Times New Roman" panose="02020603050405020304" pitchFamily="18" charset="0"/>
                <a:cs typeface="Minion Pro"/>
              </a:rPr>
              <a:t>Communicatie : </a:t>
            </a:r>
            <a:r>
              <a:rPr lang="nl-BE" sz="1500" dirty="0">
                <a:solidFill>
                  <a:srgbClr val="000000"/>
                </a:solidFill>
                <a:effectLst/>
                <a:ea typeface="Times New Roman" panose="02020603050405020304" pitchFamily="18" charset="0"/>
                <a:cs typeface="Minion Pro"/>
              </a:rPr>
              <a:t>begrijpelijke communicatie en aangepast aan de mentale en fysieke capaciteiten van de ouderen, over hun rechten en toegang tot relevante informatie/documenten + </a:t>
            </a:r>
            <a:r>
              <a:rPr lang="nl-BE" sz="1500" b="1" dirty="0">
                <a:solidFill>
                  <a:srgbClr val="00B050"/>
                </a:solidFill>
                <a:effectLst/>
                <a:ea typeface="Times New Roman" panose="02020603050405020304" pitchFamily="18" charset="0"/>
                <a:cs typeface="Minion Pro"/>
              </a:rPr>
              <a:t>identicifeerbaar</a:t>
            </a:r>
            <a:r>
              <a:rPr lang="nl-BE" sz="1500" b="1" dirty="0">
                <a:solidFill>
                  <a:srgbClr val="00B050"/>
                </a:solidFill>
                <a:ea typeface="Times New Roman" panose="02020603050405020304" pitchFamily="18" charset="0"/>
                <a:cs typeface="Minion Pro"/>
              </a:rPr>
              <a:t> </a:t>
            </a:r>
            <a:r>
              <a:rPr lang="nl-BE" sz="1500" dirty="0">
                <a:solidFill>
                  <a:srgbClr val="00B050"/>
                </a:solidFill>
                <a:ea typeface="Times New Roman" panose="02020603050405020304" pitchFamily="18" charset="0"/>
                <a:cs typeface="Minion Pro"/>
              </a:rPr>
              <a:t>(</a:t>
            </a:r>
            <a:r>
              <a:rPr lang="nl-BE" sz="1500" b="1" dirty="0">
                <a:solidFill>
                  <a:srgbClr val="00B050"/>
                </a:solidFill>
                <a:effectLst/>
                <a:ea typeface="Calibri" panose="020F0502020204030204" pitchFamily="34" charset="0"/>
                <a:cs typeface="Calibri" panose="020F0502020204030204" pitchFamily="34" charset="0"/>
              </a:rPr>
              <a:t>voornamen en/of achternamen) + tweetaligheid</a:t>
            </a:r>
            <a:endParaRPr lang="nl-BE" sz="1500" dirty="0">
              <a:solidFill>
                <a:srgbClr val="00B050"/>
              </a:solidFill>
              <a:ea typeface="Times New Roman" panose="02020603050405020304" pitchFamily="18" charset="0"/>
            </a:endParaRPr>
          </a:p>
          <a:p>
            <a:pPr lvl="0" algn="just" fontAlgn="auto">
              <a:lnSpc>
                <a:spcPct val="120000"/>
              </a:lnSpc>
              <a:buFont typeface="Wingdings" panose="05000000000000000000" pitchFamily="2" charset="2"/>
              <a:buChar char="§"/>
            </a:pPr>
            <a:r>
              <a:rPr lang="nl-BE" sz="1500" b="1" dirty="0">
                <a:solidFill>
                  <a:srgbClr val="000000"/>
                </a:solidFill>
                <a:effectLst/>
                <a:ea typeface="Times New Roman" panose="02020603050405020304" pitchFamily="18" charset="0"/>
                <a:cs typeface="Minion Pro"/>
              </a:rPr>
              <a:t>Architectonische normen </a:t>
            </a:r>
            <a:r>
              <a:rPr lang="nl-BE" sz="1500" dirty="0">
                <a:solidFill>
                  <a:srgbClr val="000000"/>
                </a:solidFill>
                <a:ea typeface="Times New Roman" panose="02020603050405020304" pitchFamily="18" charset="0"/>
                <a:cs typeface="Minion Pro"/>
              </a:rPr>
              <a:t>: een veilige omgeving die het psychische, fysieke en sociale welzijn van de ouderen waarborgt en aangepast is aan hun zelfredzaamheid en hun behouden capaciteiten (voorziening en meubilair aangepast aan visuospatiële stoornissen en zodanig ingericht dat men zich niet opgesloten voelt)</a:t>
            </a:r>
          </a:p>
        </p:txBody>
      </p:sp>
      <p:sp>
        <p:nvSpPr>
          <p:cNvPr id="22" name="Titre 1">
            <a:extLst>
              <a:ext uri="{FF2B5EF4-FFF2-40B4-BE49-F238E27FC236}">
                <a16:creationId xmlns:a16="http://schemas.microsoft.com/office/drawing/2014/main" id="{A1F93E89-64FC-4D83-B7B4-A2F2E96771C5}"/>
              </a:ext>
            </a:extLst>
          </p:cNvPr>
          <p:cNvSpPr txBox="1">
            <a:spLocks/>
          </p:cNvSpPr>
          <p:nvPr/>
        </p:nvSpPr>
        <p:spPr>
          <a:xfrm>
            <a:off x="-14212" y="0"/>
            <a:ext cx="9158211" cy="994122"/>
          </a:xfrm>
          <a:prstGeom prst="rect">
            <a:avLst/>
          </a:prstGeom>
          <a:solidFill>
            <a:srgbClr val="1E3B89"/>
          </a:solidFill>
          <a:ln w="12700" cap="flat" cmpd="sng" algn="ctr">
            <a:solidFill>
              <a:srgbClr val="1E3B89"/>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lvl="0" algn="just"/>
            <a:r>
              <a:rPr lang="nl-BE" sz="2400">
                <a:effectLst/>
                <a:latin typeface="Calibri" panose="020F0502020204030204" pitchFamily="34" charset="0"/>
                <a:ea typeface="Calibri" panose="020F0502020204030204" pitchFamily="34" charset="0"/>
                <a:cs typeface="Times New Roman" panose="02020603050405020304" pitchFamily="18" charset="0"/>
              </a:rPr>
              <a:t>1.3. De capaciteiten van de ouderen valoriseren en hun zelfredzaamheid en onafhankelijkheid stimuleren </a:t>
            </a:r>
          </a:p>
        </p:txBody>
      </p:sp>
      <p:pic>
        <p:nvPicPr>
          <p:cNvPr id="11" name="Image 10" descr="Infirmière qui aide une femme âgée">
            <a:extLst>
              <a:ext uri="{FF2B5EF4-FFF2-40B4-BE49-F238E27FC236}">
                <a16:creationId xmlns:a16="http://schemas.microsoft.com/office/drawing/2014/main" id="{A5102982-60C9-4BA4-838C-6FCFBF257A4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2222" r="6191"/>
          <a:stretch/>
        </p:blipFill>
        <p:spPr>
          <a:xfrm>
            <a:off x="6650084" y="2420888"/>
            <a:ext cx="2339752" cy="2482068"/>
          </a:xfrm>
          <a:prstGeom prst="rect">
            <a:avLst/>
          </a:prstGeom>
        </p:spPr>
      </p:pic>
      <p:pic>
        <p:nvPicPr>
          <p:cNvPr id="7" name="Image 6">
            <a:extLst>
              <a:ext uri="{FF2B5EF4-FFF2-40B4-BE49-F238E27FC236}">
                <a16:creationId xmlns:a16="http://schemas.microsoft.com/office/drawing/2014/main" id="{B665B30B-9F4F-4ABE-BF6A-A09EDCB8B2EC}"/>
              </a:ext>
            </a:extLst>
          </p:cNvPr>
          <p:cNvPicPr>
            <a:picLocks noChangeAspect="1"/>
          </p:cNvPicPr>
          <p:nvPr/>
        </p:nvPicPr>
        <p:blipFill>
          <a:blip r:embed="rId3"/>
          <a:stretch>
            <a:fillRect/>
          </a:stretch>
        </p:blipFill>
        <p:spPr>
          <a:xfrm>
            <a:off x="7972261" y="5924420"/>
            <a:ext cx="1171739" cy="933580"/>
          </a:xfrm>
          <a:prstGeom prst="rect">
            <a:avLst/>
          </a:prstGeom>
        </p:spPr>
      </p:pic>
    </p:spTree>
    <p:extLst>
      <p:ext uri="{BB962C8B-B14F-4D97-AF65-F5344CB8AC3E}">
        <p14:creationId xmlns:p14="http://schemas.microsoft.com/office/powerpoint/2010/main" val="36590003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009B10D6-BA13-4C1F-9B74-CD70852AB558}"/>
              </a:ext>
            </a:extLst>
          </p:cNvPr>
          <p:cNvPicPr>
            <a:picLocks noChangeAspect="1"/>
          </p:cNvPicPr>
          <p:nvPr/>
        </p:nvPicPr>
        <p:blipFill rotWithShape="1">
          <a:blip r:embed="rId2"/>
          <a:srcRect r="4538"/>
          <a:stretch/>
        </p:blipFill>
        <p:spPr>
          <a:xfrm>
            <a:off x="107504" y="5737475"/>
            <a:ext cx="9036496" cy="1138280"/>
          </a:xfrm>
          <a:prstGeom prst="rect">
            <a:avLst/>
          </a:prstGeom>
        </p:spPr>
      </p:pic>
      <p:sp>
        <p:nvSpPr>
          <p:cNvPr id="8" name="Espace réservé du contenu 2">
            <a:extLst>
              <a:ext uri="{FF2B5EF4-FFF2-40B4-BE49-F238E27FC236}">
                <a16:creationId xmlns:a16="http://schemas.microsoft.com/office/drawing/2014/main" id="{34F48998-D60A-4C94-8DF1-9AAB3D1DEA27}"/>
              </a:ext>
            </a:extLst>
          </p:cNvPr>
          <p:cNvSpPr txBox="1">
            <a:spLocks/>
          </p:cNvSpPr>
          <p:nvPr/>
        </p:nvSpPr>
        <p:spPr>
          <a:xfrm>
            <a:off x="880512" y="2015502"/>
            <a:ext cx="7344816" cy="3789762"/>
          </a:xfrm>
          <a:prstGeom prst="rect">
            <a:avLst/>
          </a:prstGeom>
          <a:ln w="38100">
            <a:solidFill>
              <a:srgbClr val="1E3B89"/>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just">
              <a:buFont typeface="+mj-lt"/>
              <a:buAutoNum type="arabicPeriod"/>
            </a:pPr>
            <a:endParaRPr lang="fr-BE" sz="2000" dirty="0">
              <a:latin typeface="Calibri" panose="020F0502020204030204" pitchFamily="34" charset="0"/>
              <a:ea typeface="Calibri" panose="020F0502020204030204" pitchFamily="34" charset="0"/>
              <a:cs typeface="Times New Roman" panose="02020603050405020304" pitchFamily="18" charset="0"/>
            </a:endParaRPr>
          </a:p>
          <a:p>
            <a:pPr marL="342900" indent="-342900" algn="just">
              <a:buFont typeface="+mj-lt"/>
              <a:buAutoNum type="arabicPeriod"/>
            </a:pPr>
            <a:endParaRPr lang="fr-BE" sz="2000" dirty="0">
              <a:latin typeface="Calibri" panose="020F0502020204030204" pitchFamily="34" charset="0"/>
              <a:ea typeface="Calibri" panose="020F0502020204030204" pitchFamily="34" charset="0"/>
              <a:cs typeface="Times New Roman" panose="02020603050405020304" pitchFamily="18" charset="0"/>
            </a:endParaRPr>
          </a:p>
          <a:p>
            <a:pPr lvl="1" algn="just">
              <a:buFont typeface="Wingdings" panose="05000000000000000000" pitchFamily="2" charset="2"/>
              <a:buChar char="Ø"/>
            </a:pPr>
            <a:endParaRPr lang="fr-BE" sz="2000" dirty="0">
              <a:solidFill>
                <a:srgbClr val="0A00BE"/>
              </a:solidFill>
              <a:latin typeface="Calibri" panose="020F0502020204030204" pitchFamily="34" charset="0"/>
              <a:cs typeface="Calibri" panose="020F0502020204030204" pitchFamily="34" charset="0"/>
            </a:endParaRPr>
          </a:p>
        </p:txBody>
      </p:sp>
      <p:sp>
        <p:nvSpPr>
          <p:cNvPr id="9" name="Espace réservé du contenu 2">
            <a:extLst>
              <a:ext uri="{FF2B5EF4-FFF2-40B4-BE49-F238E27FC236}">
                <a16:creationId xmlns:a16="http://schemas.microsoft.com/office/drawing/2014/main" id="{FFD05FAF-6B89-4BD8-9C4E-932A7844139A}"/>
              </a:ext>
            </a:extLst>
          </p:cNvPr>
          <p:cNvSpPr>
            <a:spLocks noGrp="1"/>
          </p:cNvSpPr>
          <p:nvPr>
            <p:ph idx="1"/>
          </p:nvPr>
        </p:nvSpPr>
        <p:spPr>
          <a:xfrm>
            <a:off x="971600" y="2093223"/>
            <a:ext cx="7200800" cy="3566531"/>
          </a:xfrm>
        </p:spPr>
        <p:txBody>
          <a:bodyPr>
            <a:noAutofit/>
          </a:bodyPr>
          <a:lstStyle/>
          <a:p>
            <a:pPr lvl="0" algn="just">
              <a:lnSpc>
                <a:spcPct val="120000"/>
              </a:lnSpc>
              <a:buFont typeface="Wingdings" panose="05000000000000000000" pitchFamily="2" charset="2"/>
              <a:buChar char="§"/>
            </a:pPr>
            <a:r>
              <a:rPr lang="nl-BE" sz="1600" dirty="0">
                <a:cs typeface="Calibri" panose="020F0502020204030204" pitchFamily="34" charset="0"/>
              </a:rPr>
              <a:t>In het </a:t>
            </a:r>
            <a:r>
              <a:rPr lang="nl-BE" sz="1600" b="1" dirty="0">
                <a:cs typeface="Calibri" panose="020F0502020204030204" pitchFamily="34" charset="0"/>
              </a:rPr>
              <a:t>leefproject van de voorziening </a:t>
            </a:r>
          </a:p>
          <a:p>
            <a:pPr lvl="0" algn="just">
              <a:lnSpc>
                <a:spcPct val="120000"/>
              </a:lnSpc>
              <a:buFont typeface="Wingdings" panose="05000000000000000000" pitchFamily="2" charset="2"/>
              <a:buChar char="§"/>
            </a:pPr>
            <a:r>
              <a:rPr lang="fr-BE" sz="1600" b="1" dirty="0">
                <a:solidFill>
                  <a:srgbClr val="000000"/>
                </a:solidFill>
                <a:ea typeface="Times New Roman" panose="02020603050405020304" pitchFamily="18" charset="0"/>
                <a:cs typeface="Minion Pro"/>
              </a:rPr>
              <a:t>Kwaliteitsbeleid</a:t>
            </a:r>
            <a:r>
              <a:rPr lang="fr-BE" sz="1600" b="1" dirty="0">
                <a:solidFill>
                  <a:srgbClr val="000000"/>
                </a:solidFill>
                <a:effectLst/>
                <a:ea typeface="Times New Roman" panose="02020603050405020304" pitchFamily="18" charset="0"/>
                <a:cs typeface="Minion Pro"/>
              </a:rPr>
              <a:t> </a:t>
            </a:r>
            <a:r>
              <a:rPr lang="fr-BE" sz="1600" dirty="0">
                <a:solidFill>
                  <a:srgbClr val="000000"/>
                </a:solidFill>
                <a:ea typeface="Times New Roman" panose="02020603050405020304" pitchFamily="18" charset="0"/>
                <a:cs typeface="Minion Pro"/>
              </a:rPr>
              <a:t>: </a:t>
            </a:r>
            <a:r>
              <a:rPr lang="nl-NL" sz="1600" dirty="0">
                <a:effectLst/>
                <a:ea typeface="Times New Roman" panose="02020603050405020304" pitchFamily="18" charset="0"/>
                <a:cs typeface="Times New Roman" panose="02020603050405020304" pitchFamily="18" charset="0"/>
              </a:rPr>
              <a:t>met name wat betreft de niet-medicamenteuze aanpak en de revalidatietechnieken </a:t>
            </a:r>
            <a:r>
              <a:rPr lang="fr-BE" sz="1600" dirty="0">
                <a:solidFill>
                  <a:srgbClr val="000000"/>
                </a:solidFill>
                <a:effectLst/>
                <a:ea typeface="Times New Roman" panose="02020603050405020304" pitchFamily="18" charset="0"/>
                <a:cs typeface="Minion Pro"/>
              </a:rPr>
              <a:t>– </a:t>
            </a:r>
            <a:r>
              <a:rPr lang="nl-NL" sz="1600" dirty="0">
                <a:effectLst/>
                <a:ea typeface="Times New Roman" panose="02020603050405020304" pitchFamily="18" charset="0"/>
                <a:cs typeface="Times New Roman" panose="02020603050405020304" pitchFamily="18" charset="0"/>
              </a:rPr>
              <a:t>De hoofdverpleegkundige </a:t>
            </a:r>
            <a:r>
              <a:rPr lang="fr-BE" sz="1600" dirty="0">
                <a:solidFill>
                  <a:srgbClr val="000000"/>
                </a:solidFill>
                <a:effectLst/>
                <a:ea typeface="Times New Roman" panose="02020603050405020304" pitchFamily="18" charset="0"/>
                <a:cs typeface="Minion Pro"/>
              </a:rPr>
              <a:t>werkt samen</a:t>
            </a:r>
            <a:r>
              <a:rPr lang="nl-NL" sz="1600" dirty="0">
                <a:effectLst/>
                <a:ea typeface="Times New Roman" panose="02020603050405020304" pitchFamily="18" charset="0"/>
                <a:cs typeface="Times New Roman" panose="02020603050405020304" pitchFamily="18" charset="0"/>
              </a:rPr>
              <a:t> met de referentiepersoon dementie</a:t>
            </a:r>
            <a:endParaRPr lang="fr-BE" sz="1600" dirty="0">
              <a:solidFill>
                <a:srgbClr val="000000"/>
              </a:solidFill>
              <a:effectLst/>
              <a:ea typeface="Times New Roman" panose="02020603050405020304" pitchFamily="18" charset="0"/>
              <a:cs typeface="Minion Pro"/>
            </a:endParaRPr>
          </a:p>
          <a:p>
            <a:pPr lvl="0" algn="just">
              <a:lnSpc>
                <a:spcPct val="120000"/>
              </a:lnSpc>
              <a:buFont typeface="Wingdings" panose="05000000000000000000" pitchFamily="2" charset="2"/>
              <a:buChar char="§"/>
            </a:pPr>
            <a:r>
              <a:rPr lang="nl-BE" sz="1600" b="1" dirty="0">
                <a:ea typeface="Times New Roman" panose="02020603050405020304" pitchFamily="18" charset="0"/>
                <a:cs typeface="Calibri" panose="020F0502020204030204" pitchFamily="34" charset="0"/>
              </a:rPr>
              <a:t>I</a:t>
            </a:r>
            <a:r>
              <a:rPr lang="nl-BE" sz="1600" b="1" dirty="0">
                <a:effectLst/>
                <a:ea typeface="Times New Roman" panose="02020603050405020304" pitchFamily="18" charset="0"/>
                <a:cs typeface="Calibri" panose="020F0502020204030204" pitchFamily="34" charset="0"/>
              </a:rPr>
              <a:t>ndividuele gezondheidsdossier </a:t>
            </a:r>
            <a:r>
              <a:rPr lang="fr-BE" sz="1600" dirty="0">
                <a:solidFill>
                  <a:srgbClr val="000000"/>
                </a:solidFill>
                <a:effectLst/>
                <a:ea typeface="Times New Roman" panose="02020603050405020304" pitchFamily="18" charset="0"/>
                <a:cs typeface="Minion Pro"/>
              </a:rPr>
              <a:t>: </a:t>
            </a:r>
            <a:r>
              <a:rPr lang="nl-NL" sz="1600" dirty="0">
                <a:effectLst/>
                <a:ea typeface="Times New Roman" panose="02020603050405020304" pitchFamily="18" charset="0"/>
                <a:cs typeface="Times New Roman" panose="02020603050405020304" pitchFamily="18" charset="0"/>
              </a:rPr>
              <a:t>doelstellingen en wensen in termen van begeleiding door middel van revalidatietechnieken </a:t>
            </a:r>
          </a:p>
          <a:p>
            <a:pPr lvl="0" algn="just">
              <a:lnSpc>
                <a:spcPct val="120000"/>
              </a:lnSpc>
              <a:buFont typeface="Wingdings" panose="05000000000000000000" pitchFamily="2" charset="2"/>
              <a:buChar char="§"/>
            </a:pPr>
            <a:r>
              <a:rPr lang="nl-BE" sz="1600" b="1" dirty="0">
                <a:cs typeface="Calibri" panose="020F0502020204030204" pitchFamily="34" charset="0"/>
              </a:rPr>
              <a:t>Opleidingplan voor directeur en personeelsleden </a:t>
            </a:r>
            <a:r>
              <a:rPr lang="fr-BE" sz="1600" dirty="0">
                <a:solidFill>
                  <a:srgbClr val="000000"/>
                </a:solidFill>
                <a:ea typeface="Times New Roman" panose="02020603050405020304" pitchFamily="18" charset="0"/>
                <a:cs typeface="Minion Pro"/>
              </a:rPr>
              <a:t>: regelmatig thema</a:t>
            </a:r>
          </a:p>
          <a:p>
            <a:pPr lvl="0" algn="just">
              <a:lnSpc>
                <a:spcPct val="120000"/>
              </a:lnSpc>
              <a:buFont typeface="Wingdings" panose="05000000000000000000" pitchFamily="2" charset="2"/>
              <a:buChar char="§"/>
            </a:pPr>
            <a:r>
              <a:rPr lang="fr-BE" sz="1600" dirty="0">
                <a:solidFill>
                  <a:srgbClr val="000000"/>
                </a:solidFill>
                <a:ea typeface="Times New Roman" panose="02020603050405020304" pitchFamily="18" charset="0"/>
                <a:cs typeface="Minion Pro"/>
              </a:rPr>
              <a:t>Goede </a:t>
            </a:r>
            <a:r>
              <a:rPr lang="nl-BE" sz="1600" dirty="0">
                <a:solidFill>
                  <a:srgbClr val="000000"/>
                </a:solidFill>
                <a:effectLst/>
                <a:ea typeface="Times New Roman" panose="02020603050405020304" pitchFamily="18" charset="0"/>
                <a:cs typeface="Minion Pro"/>
              </a:rPr>
              <a:t>praktijken in zorg en hulpverlening (zichzelf voorstellen, de zorg toelichten, </a:t>
            </a:r>
            <a:r>
              <a:rPr lang="nl-BE" sz="1600" dirty="0">
                <a:solidFill>
                  <a:srgbClr val="000000"/>
                </a:solidFill>
                <a:ea typeface="Times New Roman" panose="02020603050405020304" pitchFamily="18" charset="0"/>
                <a:cs typeface="Minion Pro"/>
              </a:rPr>
              <a:t>uitleg met de vertrouwenspersoon)</a:t>
            </a:r>
            <a:endParaRPr lang="fr-BE" sz="1600" dirty="0">
              <a:solidFill>
                <a:srgbClr val="000000"/>
              </a:solidFill>
              <a:ea typeface="Times New Roman" panose="02020603050405020304" pitchFamily="18" charset="0"/>
              <a:cs typeface="Minion Pro"/>
            </a:endParaRPr>
          </a:p>
          <a:p>
            <a:pPr lvl="0" algn="just">
              <a:lnSpc>
                <a:spcPct val="120000"/>
              </a:lnSpc>
              <a:buFont typeface="Wingdings" panose="05000000000000000000" pitchFamily="2" charset="2"/>
              <a:buChar char="§"/>
            </a:pPr>
            <a:r>
              <a:rPr lang="nl-BE" sz="1600" b="1" dirty="0">
                <a:solidFill>
                  <a:srgbClr val="000000"/>
                </a:solidFill>
                <a:ea typeface="Times New Roman" panose="02020603050405020304" pitchFamily="18" charset="0"/>
                <a:cs typeface="Minion Pro"/>
              </a:rPr>
              <a:t>P</a:t>
            </a:r>
            <a:r>
              <a:rPr lang="nl-BE" sz="1600" b="1" dirty="0">
                <a:solidFill>
                  <a:srgbClr val="000000"/>
                </a:solidFill>
                <a:effectLst/>
                <a:ea typeface="Times New Roman" panose="02020603050405020304" pitchFamily="18" charset="0"/>
                <a:cs typeface="Minion Pro"/>
              </a:rPr>
              <a:t>articipatieraad </a:t>
            </a:r>
            <a:r>
              <a:rPr lang="nl-BE" sz="1600" dirty="0">
                <a:effectLst/>
                <a:ea typeface="Times New Roman" panose="02020603050405020304" pitchFamily="18" charset="0"/>
                <a:cs typeface="Minion Pro"/>
              </a:rPr>
              <a:t>: </a:t>
            </a:r>
            <a:r>
              <a:rPr lang="nl-BE" sz="1600" dirty="0">
                <a:ea typeface="Times New Roman" panose="02020603050405020304" pitchFamily="18" charset="0"/>
                <a:cs typeface="Minion Pro"/>
              </a:rPr>
              <a:t>d</a:t>
            </a:r>
            <a:r>
              <a:rPr lang="nl-BE" sz="1600" dirty="0">
                <a:effectLst/>
                <a:ea typeface="Times New Roman" panose="02020603050405020304" pitchFamily="18" charset="0"/>
                <a:cs typeface="Minion Pro"/>
              </a:rPr>
              <a:t>eelname of vertegenwoordiging</a:t>
            </a:r>
          </a:p>
        </p:txBody>
      </p:sp>
      <p:sp>
        <p:nvSpPr>
          <p:cNvPr id="22" name="Titre 1">
            <a:extLst>
              <a:ext uri="{FF2B5EF4-FFF2-40B4-BE49-F238E27FC236}">
                <a16:creationId xmlns:a16="http://schemas.microsoft.com/office/drawing/2014/main" id="{A1F93E89-64FC-4D83-B7B4-A2F2E96771C5}"/>
              </a:ext>
            </a:extLst>
          </p:cNvPr>
          <p:cNvSpPr txBox="1">
            <a:spLocks/>
          </p:cNvSpPr>
          <p:nvPr/>
        </p:nvSpPr>
        <p:spPr>
          <a:xfrm>
            <a:off x="-14211" y="0"/>
            <a:ext cx="9158211" cy="994122"/>
          </a:xfrm>
          <a:prstGeom prst="rect">
            <a:avLst/>
          </a:prstGeom>
          <a:solidFill>
            <a:srgbClr val="1E3B89"/>
          </a:solidFill>
          <a:ln w="12700" cap="flat" cmpd="sng" algn="ctr">
            <a:solidFill>
              <a:srgbClr val="1E3B89"/>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lvl="0" algn="just"/>
            <a:r>
              <a:rPr lang="nl-BE" sz="2400" dirty="0">
                <a:effectLst/>
                <a:latin typeface="Calibri" panose="020F0502020204030204" pitchFamily="34" charset="0"/>
                <a:ea typeface="Calibri" panose="020F0502020204030204" pitchFamily="34" charset="0"/>
                <a:cs typeface="Times New Roman" panose="02020603050405020304" pitchFamily="18" charset="0"/>
              </a:rPr>
              <a:t>1.4. </a:t>
            </a:r>
            <a:r>
              <a:rPr lang="nl-BE" sz="2400" dirty="0">
                <a:latin typeface="Calibri" panose="020F0502020204030204" pitchFamily="34" charset="0"/>
                <a:ea typeface="Calibri" panose="020F0502020204030204" pitchFamily="34" charset="0"/>
                <a:cs typeface="Times New Roman" panose="02020603050405020304" pitchFamily="18" charset="0"/>
              </a:rPr>
              <a:t>De kwaliteit van de begeleiding en zorgverlening ondersteunen en inzetten op continue verbetering</a:t>
            </a:r>
          </a:p>
        </p:txBody>
      </p:sp>
      <p:sp>
        <p:nvSpPr>
          <p:cNvPr id="10" name="ZoneTexte 9">
            <a:extLst>
              <a:ext uri="{FF2B5EF4-FFF2-40B4-BE49-F238E27FC236}">
                <a16:creationId xmlns:a16="http://schemas.microsoft.com/office/drawing/2014/main" id="{C5854DED-CF02-4DC3-9434-2753033017F5}"/>
              </a:ext>
            </a:extLst>
          </p:cNvPr>
          <p:cNvSpPr txBox="1"/>
          <p:nvPr/>
        </p:nvSpPr>
        <p:spPr>
          <a:xfrm>
            <a:off x="2267744" y="1228079"/>
            <a:ext cx="4968552" cy="646331"/>
          </a:xfrm>
          <a:prstGeom prst="rect">
            <a:avLst/>
          </a:prstGeom>
          <a:noFill/>
        </p:spPr>
        <p:txBody>
          <a:bodyPr wrap="square">
            <a:spAutoFit/>
          </a:bodyPr>
          <a:lstStyle/>
          <a:p>
            <a:pPr lvl="1">
              <a:buSzPct val="121000"/>
            </a:pPr>
            <a:r>
              <a:rPr lang="nl-BE" sz="1800" b="1" dirty="0">
                <a:ea typeface="Times New Roman" panose="02020603050405020304" pitchFamily="18" charset="0"/>
                <a:cs typeface="Times New Roman" panose="02020603050405020304" pitchFamily="18" charset="0"/>
              </a:rPr>
              <a:t>Inclusie en begeleiding van ouderen met cognitieve stoornissen : </a:t>
            </a:r>
          </a:p>
        </p:txBody>
      </p:sp>
      <p:pic>
        <p:nvPicPr>
          <p:cNvPr id="7" name="Graphique 6" descr="Commentaire important contour">
            <a:extLst>
              <a:ext uri="{FF2B5EF4-FFF2-40B4-BE49-F238E27FC236}">
                <a16:creationId xmlns:a16="http://schemas.microsoft.com/office/drawing/2014/main" id="{9F80DB07-CE51-4D57-9E16-FE9FC693CA6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475656" y="1052736"/>
            <a:ext cx="914400" cy="914400"/>
          </a:xfrm>
          <a:prstGeom prst="rect">
            <a:avLst/>
          </a:prstGeom>
        </p:spPr>
      </p:pic>
    </p:spTree>
    <p:extLst>
      <p:ext uri="{BB962C8B-B14F-4D97-AF65-F5344CB8AC3E}">
        <p14:creationId xmlns:p14="http://schemas.microsoft.com/office/powerpoint/2010/main" val="28671217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009B10D6-BA13-4C1F-9B74-CD70852AB558}"/>
              </a:ext>
            </a:extLst>
          </p:cNvPr>
          <p:cNvPicPr>
            <a:picLocks noChangeAspect="1"/>
          </p:cNvPicPr>
          <p:nvPr/>
        </p:nvPicPr>
        <p:blipFill rotWithShape="1">
          <a:blip r:embed="rId3"/>
          <a:srcRect r="4538"/>
          <a:stretch/>
        </p:blipFill>
        <p:spPr>
          <a:xfrm>
            <a:off x="53752" y="5719720"/>
            <a:ext cx="9036496" cy="1138280"/>
          </a:xfrm>
          <a:prstGeom prst="rect">
            <a:avLst/>
          </a:prstGeom>
        </p:spPr>
      </p:pic>
      <p:sp>
        <p:nvSpPr>
          <p:cNvPr id="8" name="Espace réservé du contenu 2">
            <a:extLst>
              <a:ext uri="{FF2B5EF4-FFF2-40B4-BE49-F238E27FC236}">
                <a16:creationId xmlns:a16="http://schemas.microsoft.com/office/drawing/2014/main" id="{34F48998-D60A-4C94-8DF1-9AAB3D1DEA27}"/>
              </a:ext>
            </a:extLst>
          </p:cNvPr>
          <p:cNvSpPr txBox="1">
            <a:spLocks/>
          </p:cNvSpPr>
          <p:nvPr/>
        </p:nvSpPr>
        <p:spPr>
          <a:xfrm>
            <a:off x="467544" y="1372974"/>
            <a:ext cx="8208912" cy="1479962"/>
          </a:xfrm>
          <a:prstGeom prst="rect">
            <a:avLst/>
          </a:prstGeom>
          <a:ln w="38100">
            <a:solidFill>
              <a:srgbClr val="1E3B89"/>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just">
              <a:buFont typeface="+mj-lt"/>
              <a:buAutoNum type="arabicPeriod"/>
            </a:pPr>
            <a:endParaRPr lang="fr-BE" sz="2000" dirty="0">
              <a:latin typeface="Calibri" panose="020F0502020204030204" pitchFamily="34" charset="0"/>
              <a:ea typeface="Calibri" panose="020F0502020204030204" pitchFamily="34" charset="0"/>
              <a:cs typeface="Times New Roman" panose="02020603050405020304" pitchFamily="18" charset="0"/>
            </a:endParaRPr>
          </a:p>
          <a:p>
            <a:pPr marL="342900" indent="-342900" algn="just">
              <a:buFont typeface="+mj-lt"/>
              <a:buAutoNum type="arabicPeriod"/>
            </a:pPr>
            <a:endParaRPr lang="fr-BE" sz="2000" dirty="0">
              <a:latin typeface="Calibri" panose="020F0502020204030204" pitchFamily="34" charset="0"/>
              <a:ea typeface="Calibri" panose="020F0502020204030204" pitchFamily="34" charset="0"/>
              <a:cs typeface="Times New Roman" panose="02020603050405020304" pitchFamily="18" charset="0"/>
            </a:endParaRPr>
          </a:p>
          <a:p>
            <a:pPr lvl="1" algn="just">
              <a:buFont typeface="Wingdings" panose="05000000000000000000" pitchFamily="2" charset="2"/>
              <a:buChar char="Ø"/>
            </a:pPr>
            <a:endParaRPr lang="fr-BE" sz="2000" dirty="0">
              <a:solidFill>
                <a:srgbClr val="0A00BE"/>
              </a:solidFill>
              <a:latin typeface="Calibri" panose="020F0502020204030204" pitchFamily="34" charset="0"/>
              <a:cs typeface="Calibri" panose="020F0502020204030204" pitchFamily="34" charset="0"/>
            </a:endParaRPr>
          </a:p>
        </p:txBody>
      </p:sp>
      <p:sp>
        <p:nvSpPr>
          <p:cNvPr id="9" name="Espace réservé du contenu 2">
            <a:extLst>
              <a:ext uri="{FF2B5EF4-FFF2-40B4-BE49-F238E27FC236}">
                <a16:creationId xmlns:a16="http://schemas.microsoft.com/office/drawing/2014/main" id="{FFD05FAF-6B89-4BD8-9C4E-932A7844139A}"/>
              </a:ext>
            </a:extLst>
          </p:cNvPr>
          <p:cNvSpPr>
            <a:spLocks noGrp="1"/>
          </p:cNvSpPr>
          <p:nvPr>
            <p:ph idx="1"/>
          </p:nvPr>
        </p:nvSpPr>
        <p:spPr>
          <a:xfrm>
            <a:off x="851514" y="1757640"/>
            <a:ext cx="7736908" cy="1104582"/>
          </a:xfrm>
        </p:spPr>
        <p:txBody>
          <a:bodyPr>
            <a:normAutofit/>
          </a:bodyPr>
          <a:lstStyle/>
          <a:p>
            <a:pPr marL="0" indent="0" algn="just">
              <a:lnSpc>
                <a:spcPct val="120000"/>
              </a:lnSpc>
              <a:buNone/>
            </a:pPr>
            <a:r>
              <a:rPr lang="nl-BE" sz="1800" dirty="0">
                <a:latin typeface="Calibri" panose="020F0502020204030204" pitchFamily="34" charset="0"/>
                <a:cs typeface="Calibri" panose="020F0502020204030204" pitchFamily="34" charset="0"/>
              </a:rPr>
              <a:t>Leefproject van de voorziening, kwaliteitsprogramma (RVT), indicatoren voor de opvolging van de veiligheid van de zorg, beleid en procedures voor de begeleiding en zorg, en individueel zorgdossier</a:t>
            </a:r>
          </a:p>
          <a:p>
            <a:pPr marL="0" indent="0" algn="just">
              <a:lnSpc>
                <a:spcPct val="120000"/>
              </a:lnSpc>
              <a:buNone/>
            </a:pPr>
            <a:endParaRPr lang="fr-BE" sz="1400" dirty="0">
              <a:solidFill>
                <a:srgbClr val="0A00BE"/>
              </a:solidFill>
              <a:latin typeface="Calibri" panose="020F0502020204030204" pitchFamily="34" charset="0"/>
              <a:cs typeface="Calibri" panose="020F0502020204030204" pitchFamily="34" charset="0"/>
            </a:endParaRPr>
          </a:p>
        </p:txBody>
      </p:sp>
      <p:sp>
        <p:nvSpPr>
          <p:cNvPr id="22" name="Titre 1">
            <a:extLst>
              <a:ext uri="{FF2B5EF4-FFF2-40B4-BE49-F238E27FC236}">
                <a16:creationId xmlns:a16="http://schemas.microsoft.com/office/drawing/2014/main" id="{A1F93E89-64FC-4D83-B7B4-A2F2E96771C5}"/>
              </a:ext>
            </a:extLst>
          </p:cNvPr>
          <p:cNvSpPr txBox="1">
            <a:spLocks/>
          </p:cNvSpPr>
          <p:nvPr/>
        </p:nvSpPr>
        <p:spPr>
          <a:xfrm>
            <a:off x="-14212" y="0"/>
            <a:ext cx="9158211" cy="994122"/>
          </a:xfrm>
          <a:prstGeom prst="rect">
            <a:avLst/>
          </a:prstGeom>
          <a:solidFill>
            <a:srgbClr val="1E3B89"/>
          </a:solidFill>
          <a:ln w="12700" cap="flat" cmpd="sng" algn="ctr">
            <a:solidFill>
              <a:srgbClr val="1E3B89"/>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lvl="0" algn="just"/>
            <a:r>
              <a:rPr lang="nl-BE" sz="2400" dirty="0">
                <a:effectLst/>
                <a:latin typeface="Calibri" panose="020F0502020204030204" pitchFamily="34" charset="0"/>
                <a:ea typeface="Calibri" panose="020F0502020204030204" pitchFamily="34" charset="0"/>
                <a:cs typeface="Times New Roman" panose="02020603050405020304" pitchFamily="18" charset="0"/>
              </a:rPr>
              <a:t>1.4. </a:t>
            </a:r>
            <a:r>
              <a:rPr lang="nl-BE" sz="2400" dirty="0">
                <a:latin typeface="Calibri" panose="020F0502020204030204" pitchFamily="34" charset="0"/>
                <a:ea typeface="Calibri" panose="020F0502020204030204" pitchFamily="34" charset="0"/>
                <a:cs typeface="Times New Roman" panose="02020603050405020304" pitchFamily="18" charset="0"/>
              </a:rPr>
              <a:t>De kwaliteit van de begeleiding en zorgverlening ondersteunen en inzetten op continue verbetering</a:t>
            </a:r>
          </a:p>
        </p:txBody>
      </p:sp>
      <p:sp>
        <p:nvSpPr>
          <p:cNvPr id="10" name="ZoneTexte 9">
            <a:extLst>
              <a:ext uri="{FF2B5EF4-FFF2-40B4-BE49-F238E27FC236}">
                <a16:creationId xmlns:a16="http://schemas.microsoft.com/office/drawing/2014/main" id="{94898243-D516-4558-94F9-14CD5444F069}"/>
              </a:ext>
            </a:extLst>
          </p:cNvPr>
          <p:cNvSpPr txBox="1"/>
          <p:nvPr/>
        </p:nvSpPr>
        <p:spPr>
          <a:xfrm>
            <a:off x="710396" y="4004193"/>
            <a:ext cx="8019144" cy="1754326"/>
          </a:xfrm>
          <a:prstGeom prst="rect">
            <a:avLst/>
          </a:prstGeom>
          <a:noFill/>
        </p:spPr>
        <p:txBody>
          <a:bodyPr wrap="square">
            <a:spAutoFit/>
          </a:bodyPr>
          <a:lstStyle/>
          <a:p>
            <a:pPr marL="285750" indent="-285750" algn="just">
              <a:buFont typeface="Wingdings" panose="05000000000000000000" pitchFamily="2" charset="2"/>
              <a:buChar char="Ø"/>
            </a:pPr>
            <a:r>
              <a:rPr lang="nl-BE" sz="1800" dirty="0">
                <a:latin typeface="Calibri" panose="020F0502020204030204" pitchFamily="34" charset="0"/>
                <a:cs typeface="Calibri" panose="020F0502020204030204" pitchFamily="34" charset="0"/>
              </a:rPr>
              <a:t>Gebrek aan overleg met bewoners en personeelsleden</a:t>
            </a:r>
          </a:p>
          <a:p>
            <a:pPr marL="285750" indent="-285750" algn="just">
              <a:buFont typeface="Wingdings" panose="05000000000000000000" pitchFamily="2" charset="2"/>
              <a:buChar char="Ø"/>
            </a:pPr>
            <a:r>
              <a:rPr lang="nl-BE" sz="1800" dirty="0">
                <a:latin typeface="Calibri" panose="020F0502020204030204" pitchFamily="34" charset="0"/>
                <a:cs typeface="Calibri" panose="020F0502020204030204" pitchFamily="34" charset="0"/>
              </a:rPr>
              <a:t>Gebrek aan coördinatie tussen </a:t>
            </a:r>
            <a:r>
              <a:rPr lang="nl-BE" b="0" i="0" dirty="0">
                <a:solidFill>
                  <a:srgbClr val="040C28"/>
                </a:solidFill>
                <a:effectLst/>
                <a:latin typeface="Google Sans"/>
              </a:rPr>
              <a:t>≠</a:t>
            </a:r>
            <a:r>
              <a:rPr lang="nl-BE" sz="1800" dirty="0">
                <a:latin typeface="Calibri" panose="020F0502020204030204" pitchFamily="34" charset="0"/>
                <a:cs typeface="Calibri" panose="020F0502020204030204" pitchFamily="34" charset="0"/>
              </a:rPr>
              <a:t> hulpmiddelen en gebrek aan precisie in bepaalde procedures </a:t>
            </a:r>
          </a:p>
          <a:p>
            <a:pPr marL="285750" indent="-285750" algn="just">
              <a:buFont typeface="Wingdings" panose="05000000000000000000" pitchFamily="2" charset="2"/>
              <a:buChar char="Ø"/>
            </a:pPr>
            <a:r>
              <a:rPr lang="nl-BE" sz="1800" dirty="0">
                <a:latin typeface="Calibri" panose="020F0502020204030204" pitchFamily="34" charset="0"/>
                <a:cs typeface="Calibri" panose="020F0502020204030204" pitchFamily="34" charset="0"/>
              </a:rPr>
              <a:t>Kloof tussen schriftelijke procedures en de praktijk</a:t>
            </a:r>
          </a:p>
          <a:p>
            <a:pPr marL="285750" indent="-285750" algn="just">
              <a:buFont typeface="Wingdings" panose="05000000000000000000" pitchFamily="2" charset="2"/>
              <a:buChar char="Ø"/>
            </a:pPr>
            <a:r>
              <a:rPr lang="nl-BE" sz="1800" dirty="0">
                <a:latin typeface="Calibri" panose="020F0502020204030204" pitchFamily="34" charset="0"/>
                <a:cs typeface="Calibri" panose="020F0502020204030204" pitchFamily="34" charset="0"/>
              </a:rPr>
              <a:t>COVID-19: tekortkomingen in het crisisbeheer </a:t>
            </a:r>
          </a:p>
          <a:p>
            <a:pPr marL="285750" indent="-285750" algn="just">
              <a:buFont typeface="Wingdings" panose="05000000000000000000" pitchFamily="2" charset="2"/>
              <a:buChar char="Ø"/>
            </a:pPr>
            <a:r>
              <a:rPr lang="nl-BE" sz="1800" dirty="0">
                <a:latin typeface="Calibri" panose="020F0502020204030204" pitchFamily="34" charset="0"/>
                <a:cs typeface="Calibri" panose="020F0502020204030204" pitchFamily="34" charset="0"/>
              </a:rPr>
              <a:t>Limieten in de toepassing van externe tweetaligheid </a:t>
            </a:r>
          </a:p>
          <a:p>
            <a:pPr marL="285750" indent="-285750" algn="just">
              <a:buFont typeface="Wingdings" panose="05000000000000000000" pitchFamily="2" charset="2"/>
              <a:buChar char="Ø"/>
            </a:pPr>
            <a:endParaRPr lang="fr-BE" sz="1800" dirty="0">
              <a:latin typeface="Calibri" panose="020F0502020204030204" pitchFamily="34" charset="0"/>
              <a:cs typeface="Calibri" panose="020F0502020204030204" pitchFamily="34" charset="0"/>
            </a:endParaRPr>
          </a:p>
        </p:txBody>
      </p:sp>
      <p:sp>
        <p:nvSpPr>
          <p:cNvPr id="12" name="Espace réservé du contenu 2">
            <a:extLst>
              <a:ext uri="{FF2B5EF4-FFF2-40B4-BE49-F238E27FC236}">
                <a16:creationId xmlns:a16="http://schemas.microsoft.com/office/drawing/2014/main" id="{B97DAB85-B715-4430-A44E-F3BDAF493AFC}"/>
              </a:ext>
            </a:extLst>
          </p:cNvPr>
          <p:cNvSpPr txBox="1">
            <a:spLocks/>
          </p:cNvSpPr>
          <p:nvPr/>
        </p:nvSpPr>
        <p:spPr>
          <a:xfrm>
            <a:off x="467544" y="3535019"/>
            <a:ext cx="8208912" cy="2250926"/>
          </a:xfrm>
          <a:prstGeom prst="rect">
            <a:avLst/>
          </a:prstGeom>
          <a:ln w="38100">
            <a:solidFill>
              <a:srgbClr val="1E3B89"/>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just">
              <a:buFont typeface="+mj-lt"/>
              <a:buAutoNum type="arabicPeriod"/>
            </a:pPr>
            <a:endParaRPr lang="fr-BE" sz="2000" dirty="0">
              <a:latin typeface="Calibri" panose="020F0502020204030204" pitchFamily="34" charset="0"/>
              <a:ea typeface="Calibri" panose="020F0502020204030204" pitchFamily="34" charset="0"/>
              <a:cs typeface="Times New Roman" panose="02020603050405020304" pitchFamily="18" charset="0"/>
            </a:endParaRPr>
          </a:p>
          <a:p>
            <a:pPr marL="457200" lvl="1" indent="0" algn="just">
              <a:buNone/>
            </a:pPr>
            <a:endParaRPr lang="fr-BE" sz="2000" dirty="0">
              <a:solidFill>
                <a:srgbClr val="0A00BE"/>
              </a:solidFill>
              <a:latin typeface="Calibri" panose="020F0502020204030204" pitchFamily="34" charset="0"/>
              <a:cs typeface="Calibri" panose="020F0502020204030204" pitchFamily="34" charset="0"/>
            </a:endParaRPr>
          </a:p>
        </p:txBody>
      </p:sp>
      <p:sp>
        <p:nvSpPr>
          <p:cNvPr id="13" name="Espace réservé du contenu 2">
            <a:extLst>
              <a:ext uri="{FF2B5EF4-FFF2-40B4-BE49-F238E27FC236}">
                <a16:creationId xmlns:a16="http://schemas.microsoft.com/office/drawing/2014/main" id="{6DAC13B8-D4EE-44A2-9C67-95855539780B}"/>
              </a:ext>
            </a:extLst>
          </p:cNvPr>
          <p:cNvSpPr txBox="1">
            <a:spLocks/>
          </p:cNvSpPr>
          <p:nvPr/>
        </p:nvSpPr>
        <p:spPr>
          <a:xfrm>
            <a:off x="3923928" y="1072056"/>
            <a:ext cx="1728192" cy="708692"/>
          </a:xfrm>
          <a:prstGeom prst="rect">
            <a:avLst/>
          </a:prstGeom>
          <a:solidFill>
            <a:schemeClr val="bg1"/>
          </a:solidFill>
          <a:ln w="38100">
            <a:solidFill>
              <a:srgbClr val="1E3B89"/>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just">
              <a:buFont typeface="+mj-lt"/>
              <a:buAutoNum type="arabicPeriod"/>
            </a:pPr>
            <a:endParaRPr lang="fr-BE" sz="100" dirty="0">
              <a:latin typeface="Calibri" panose="020F0502020204030204" pitchFamily="34" charset="0"/>
              <a:ea typeface="Calibri" panose="020F0502020204030204" pitchFamily="34" charset="0"/>
              <a:cs typeface="Times New Roman" panose="02020603050405020304" pitchFamily="18" charset="0"/>
            </a:endParaRPr>
          </a:p>
          <a:p>
            <a:pPr marL="0" indent="0" algn="ctr">
              <a:buNone/>
            </a:pPr>
            <a:r>
              <a:rPr lang="nl-BE" sz="2000" b="1" dirty="0">
                <a:latin typeface="Calibri" panose="020F0502020204030204" pitchFamily="34" charset="0"/>
                <a:ea typeface="Calibri" panose="020F0502020204030204" pitchFamily="34" charset="0"/>
                <a:cs typeface="Times New Roman" panose="02020603050405020304" pitchFamily="18" charset="0"/>
              </a:rPr>
              <a:t>Hulpmiddelen</a:t>
            </a:r>
            <a:r>
              <a:rPr lang="nl-BE" sz="2000" dirty="0">
                <a:latin typeface="Calibri" panose="020F0502020204030204" pitchFamily="34" charset="0"/>
                <a:ea typeface="Calibri" panose="020F0502020204030204" pitchFamily="34" charset="0"/>
                <a:cs typeface="Times New Roman" panose="02020603050405020304" pitchFamily="18" charset="0"/>
              </a:rPr>
              <a:t> </a:t>
            </a:r>
          </a:p>
          <a:p>
            <a:pPr lvl="1" algn="just">
              <a:buFont typeface="Wingdings" panose="05000000000000000000" pitchFamily="2" charset="2"/>
              <a:buChar char="Ø"/>
            </a:pPr>
            <a:endParaRPr lang="fr-BE" sz="2000" dirty="0">
              <a:solidFill>
                <a:srgbClr val="0A00BE"/>
              </a:solidFill>
              <a:latin typeface="Calibri" panose="020F0502020204030204" pitchFamily="34" charset="0"/>
              <a:cs typeface="Calibri" panose="020F0502020204030204" pitchFamily="34" charset="0"/>
            </a:endParaRPr>
          </a:p>
        </p:txBody>
      </p:sp>
      <p:sp>
        <p:nvSpPr>
          <p:cNvPr id="14" name="Espace réservé du contenu 2">
            <a:extLst>
              <a:ext uri="{FF2B5EF4-FFF2-40B4-BE49-F238E27FC236}">
                <a16:creationId xmlns:a16="http://schemas.microsoft.com/office/drawing/2014/main" id="{3675D00A-701C-4DFC-95DE-E46E2947C49D}"/>
              </a:ext>
            </a:extLst>
          </p:cNvPr>
          <p:cNvSpPr txBox="1">
            <a:spLocks/>
          </p:cNvSpPr>
          <p:nvPr/>
        </p:nvSpPr>
        <p:spPr>
          <a:xfrm>
            <a:off x="3891876" y="3153854"/>
            <a:ext cx="1656184" cy="708692"/>
          </a:xfrm>
          <a:prstGeom prst="rect">
            <a:avLst/>
          </a:prstGeom>
          <a:solidFill>
            <a:schemeClr val="bg1"/>
          </a:solidFill>
          <a:ln w="38100">
            <a:solidFill>
              <a:srgbClr val="1E3B89"/>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just">
              <a:buFont typeface="+mj-lt"/>
              <a:buAutoNum type="arabicPeriod"/>
            </a:pPr>
            <a:endParaRPr lang="fr-BE" sz="100" dirty="0">
              <a:latin typeface="Calibri" panose="020F0502020204030204" pitchFamily="34" charset="0"/>
              <a:ea typeface="Calibri" panose="020F0502020204030204" pitchFamily="34" charset="0"/>
              <a:cs typeface="Times New Roman" panose="02020603050405020304" pitchFamily="18" charset="0"/>
            </a:endParaRPr>
          </a:p>
          <a:p>
            <a:pPr marL="0" indent="0" algn="ctr">
              <a:buNone/>
            </a:pPr>
            <a:r>
              <a:rPr lang="nl-BE" sz="2000" b="1">
                <a:latin typeface="Calibri" panose="020F0502020204030204" pitchFamily="34" charset="0"/>
                <a:ea typeface="Calibri" panose="020F0502020204030204" pitchFamily="34" charset="0"/>
                <a:cs typeface="Times New Roman" panose="02020603050405020304" pitchFamily="18" charset="0"/>
              </a:rPr>
              <a:t>Vaststellingen </a:t>
            </a:r>
          </a:p>
          <a:p>
            <a:pPr lvl="1" algn="just">
              <a:buFont typeface="Wingdings" panose="05000000000000000000" pitchFamily="2" charset="2"/>
              <a:buChar char="Ø"/>
            </a:pPr>
            <a:endParaRPr lang="fr-BE" sz="2000" dirty="0">
              <a:solidFill>
                <a:srgbClr val="0A00BE"/>
              </a:solidFill>
              <a:latin typeface="Calibri" panose="020F0502020204030204" pitchFamily="34" charset="0"/>
              <a:cs typeface="Calibri" panose="020F0502020204030204" pitchFamily="34" charset="0"/>
            </a:endParaRPr>
          </a:p>
        </p:txBody>
      </p:sp>
      <p:pic>
        <p:nvPicPr>
          <p:cNvPr id="5" name="Graphique 4" descr="Presse-papiers vérifié avec un remplissage uni">
            <a:extLst>
              <a:ext uri="{FF2B5EF4-FFF2-40B4-BE49-F238E27FC236}">
                <a16:creationId xmlns:a16="http://schemas.microsoft.com/office/drawing/2014/main" id="{74CB73D3-1CF9-4627-BE9C-F2E1293832B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20288010">
            <a:off x="6841373" y="4901409"/>
            <a:ext cx="1161488" cy="1161488"/>
          </a:xfrm>
          <a:prstGeom prst="rect">
            <a:avLst/>
          </a:prstGeom>
        </p:spPr>
      </p:pic>
    </p:spTree>
    <p:extLst>
      <p:ext uri="{BB962C8B-B14F-4D97-AF65-F5344CB8AC3E}">
        <p14:creationId xmlns:p14="http://schemas.microsoft.com/office/powerpoint/2010/main" val="28884055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contenu 2">
            <a:extLst>
              <a:ext uri="{FF2B5EF4-FFF2-40B4-BE49-F238E27FC236}">
                <a16:creationId xmlns:a16="http://schemas.microsoft.com/office/drawing/2014/main" id="{34F48998-D60A-4C94-8DF1-9AAB3D1DEA27}"/>
              </a:ext>
            </a:extLst>
          </p:cNvPr>
          <p:cNvSpPr txBox="1">
            <a:spLocks/>
          </p:cNvSpPr>
          <p:nvPr/>
        </p:nvSpPr>
        <p:spPr>
          <a:xfrm>
            <a:off x="3268933" y="1353471"/>
            <a:ext cx="5411865" cy="4392488"/>
          </a:xfrm>
          <a:prstGeom prst="rect">
            <a:avLst/>
          </a:prstGeom>
          <a:ln w="38100">
            <a:solidFill>
              <a:srgbClr val="1E3B89"/>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just">
              <a:buFont typeface="+mj-lt"/>
              <a:buAutoNum type="arabicPeriod"/>
            </a:pPr>
            <a:endParaRPr lang="fr-BE" sz="2000" dirty="0">
              <a:latin typeface="Calibri" panose="020F0502020204030204" pitchFamily="34" charset="0"/>
              <a:ea typeface="Calibri" panose="020F0502020204030204" pitchFamily="34" charset="0"/>
              <a:cs typeface="Times New Roman" panose="02020603050405020304" pitchFamily="18" charset="0"/>
            </a:endParaRPr>
          </a:p>
          <a:p>
            <a:pPr marL="342900" indent="-342900" algn="just">
              <a:buFont typeface="+mj-lt"/>
              <a:buAutoNum type="arabicPeriod"/>
            </a:pPr>
            <a:endParaRPr lang="fr-BE" sz="2000" dirty="0">
              <a:latin typeface="Calibri" panose="020F0502020204030204" pitchFamily="34" charset="0"/>
              <a:ea typeface="Calibri" panose="020F0502020204030204" pitchFamily="34" charset="0"/>
              <a:cs typeface="Times New Roman" panose="02020603050405020304" pitchFamily="18" charset="0"/>
            </a:endParaRPr>
          </a:p>
          <a:p>
            <a:pPr lvl="1" algn="just">
              <a:buFont typeface="Wingdings" panose="05000000000000000000" pitchFamily="2" charset="2"/>
              <a:buChar char="Ø"/>
            </a:pPr>
            <a:endParaRPr lang="fr-BE" sz="2000" dirty="0">
              <a:solidFill>
                <a:srgbClr val="0A00BE"/>
              </a:solidFill>
              <a:latin typeface="Calibri" panose="020F0502020204030204" pitchFamily="34" charset="0"/>
              <a:cs typeface="Calibri" panose="020F0502020204030204" pitchFamily="34" charset="0"/>
            </a:endParaRPr>
          </a:p>
        </p:txBody>
      </p:sp>
      <p:sp>
        <p:nvSpPr>
          <p:cNvPr id="9" name="Espace réservé du contenu 2">
            <a:extLst>
              <a:ext uri="{FF2B5EF4-FFF2-40B4-BE49-F238E27FC236}">
                <a16:creationId xmlns:a16="http://schemas.microsoft.com/office/drawing/2014/main" id="{FFD05FAF-6B89-4BD8-9C4E-932A7844139A}"/>
              </a:ext>
            </a:extLst>
          </p:cNvPr>
          <p:cNvSpPr>
            <a:spLocks noGrp="1"/>
          </p:cNvSpPr>
          <p:nvPr>
            <p:ph idx="1"/>
          </p:nvPr>
        </p:nvSpPr>
        <p:spPr>
          <a:xfrm>
            <a:off x="3268934" y="1412775"/>
            <a:ext cx="5356094" cy="4392487"/>
          </a:xfrm>
        </p:spPr>
        <p:txBody>
          <a:bodyPr>
            <a:noAutofit/>
          </a:bodyPr>
          <a:lstStyle/>
          <a:p>
            <a:pPr algn="just">
              <a:buFont typeface="Wingdings" panose="05000000000000000000" pitchFamily="2" charset="2"/>
              <a:buChar char="§"/>
            </a:pPr>
            <a:r>
              <a:rPr lang="nl-BE" sz="1300" dirty="0">
                <a:effectLst/>
                <a:latin typeface="Calibri" panose="020F0502020204030204" pitchFamily="34" charset="0"/>
                <a:ea typeface="Times New Roman" panose="02020603050405020304" pitchFamily="18" charset="0"/>
                <a:cs typeface="Calibri" panose="020F0502020204030204" pitchFamily="34" charset="0"/>
              </a:rPr>
              <a:t>In het</a:t>
            </a:r>
            <a:r>
              <a:rPr lang="nl-BE" sz="1300" b="1" dirty="0">
                <a:effectLst/>
                <a:latin typeface="Calibri" panose="020F0502020204030204" pitchFamily="34" charset="0"/>
                <a:ea typeface="Times New Roman" panose="02020603050405020304" pitchFamily="18" charset="0"/>
                <a:cs typeface="Calibri" panose="020F0502020204030204" pitchFamily="34" charset="0"/>
              </a:rPr>
              <a:t> individuele gezondheidsdossier </a:t>
            </a:r>
            <a:r>
              <a:rPr lang="nl-BE" sz="1300" dirty="0">
                <a:effectLst/>
                <a:latin typeface="Calibri" panose="020F0502020204030204" pitchFamily="34" charset="0"/>
                <a:ea typeface="Times New Roman" panose="02020603050405020304" pitchFamily="18" charset="0"/>
                <a:cs typeface="Calibri" panose="020F0502020204030204" pitchFamily="34" charset="0"/>
              </a:rPr>
              <a:t>worden de volgende zaken verduidelijkt : </a:t>
            </a:r>
          </a:p>
          <a:p>
            <a:pPr lvl="1" algn="just">
              <a:buFont typeface="Wingdings" panose="05000000000000000000" pitchFamily="2" charset="2"/>
              <a:buChar char="q"/>
            </a:pPr>
            <a:r>
              <a:rPr lang="nl-BE" sz="1300" dirty="0">
                <a:latin typeface="Calibri" panose="020F0502020204030204" pitchFamily="34" charset="0"/>
                <a:ea typeface="Times New Roman" panose="02020603050405020304" pitchFamily="18" charset="0"/>
                <a:cs typeface="Calibri" panose="020F0502020204030204" pitchFamily="34" charset="0"/>
              </a:rPr>
              <a:t>Administratief gedeelte</a:t>
            </a:r>
          </a:p>
          <a:p>
            <a:pPr lvl="1" algn="just">
              <a:buFont typeface="Wingdings" panose="05000000000000000000" pitchFamily="2" charset="2"/>
              <a:buChar char="q"/>
            </a:pPr>
            <a:r>
              <a:rPr lang="nl-BE" sz="1300" dirty="0">
                <a:effectLst/>
                <a:latin typeface="Calibri" panose="020F0502020204030204" pitchFamily="34" charset="0"/>
                <a:ea typeface="Times New Roman" panose="02020603050405020304" pitchFamily="18" charset="0"/>
                <a:cs typeface="Calibri" panose="020F0502020204030204" pitchFamily="34" charset="0"/>
              </a:rPr>
              <a:t>Medisch</a:t>
            </a:r>
            <a:r>
              <a:rPr lang="nl-BE" sz="1300" dirty="0">
                <a:latin typeface="Calibri" panose="020F0502020204030204" pitchFamily="34" charset="0"/>
                <a:ea typeface="Times New Roman" panose="02020603050405020304" pitchFamily="18" charset="0"/>
                <a:cs typeface="Calibri" panose="020F0502020204030204" pitchFamily="34" charset="0"/>
              </a:rPr>
              <a:t> gedeelte</a:t>
            </a:r>
          </a:p>
          <a:p>
            <a:pPr lvl="1" algn="just">
              <a:buFont typeface="Wingdings" panose="05000000000000000000" pitchFamily="2" charset="2"/>
              <a:buChar char="q"/>
            </a:pPr>
            <a:r>
              <a:rPr lang="nl-BE" sz="1300" dirty="0">
                <a:latin typeface="Calibri" panose="020F0502020204030204" pitchFamily="34" charset="0"/>
                <a:ea typeface="Times New Roman" panose="02020603050405020304" pitchFamily="18" charset="0"/>
                <a:cs typeface="Calibri" panose="020F0502020204030204" pitchFamily="34" charset="0"/>
              </a:rPr>
              <a:t>Begeleiding en toediening van de zorg</a:t>
            </a:r>
          </a:p>
          <a:p>
            <a:pPr lvl="1" algn="just">
              <a:buFont typeface="Wingdings" panose="05000000000000000000" pitchFamily="2" charset="2"/>
              <a:buChar char="q"/>
            </a:pPr>
            <a:r>
              <a:rPr lang="nl-BE" sz="1300" dirty="0">
                <a:effectLst/>
                <a:latin typeface="Calibri" panose="020F0502020204030204" pitchFamily="34" charset="0"/>
                <a:ea typeface="Times New Roman" panose="02020603050405020304" pitchFamily="18" charset="0"/>
                <a:cs typeface="Calibri" panose="020F0502020204030204" pitchFamily="34" charset="0"/>
              </a:rPr>
              <a:t>Verbindingsfiche (bij noodgeval of ziekenhuisopname) </a:t>
            </a:r>
            <a:endParaRPr lang="nl-BE" sz="1300" dirty="0">
              <a:latin typeface="Calibri" panose="020F0502020204030204" pitchFamily="34" charset="0"/>
              <a:ea typeface="Times New Roman" panose="02020603050405020304" pitchFamily="18" charset="0"/>
              <a:cs typeface="Calibri" panose="020F0502020204030204" pitchFamily="34" charset="0"/>
            </a:endParaRPr>
          </a:p>
          <a:p>
            <a:pPr marL="457200" lvl="1" indent="0" algn="just">
              <a:buNone/>
            </a:pPr>
            <a:r>
              <a:rPr lang="nl-BE" sz="1300" dirty="0">
                <a:effectLst/>
                <a:latin typeface="Calibri" panose="020F0502020204030204" pitchFamily="34" charset="0"/>
                <a:ea typeface="Times New Roman" panose="02020603050405020304" pitchFamily="18" charset="0"/>
                <a:cs typeface="Calibri" panose="020F0502020204030204" pitchFamily="34" charset="0"/>
              </a:rPr>
              <a:t>+ 15 dagen max. </a:t>
            </a:r>
          </a:p>
          <a:p>
            <a:pPr marL="457200" lvl="1" indent="0" algn="just">
              <a:buNone/>
            </a:pPr>
            <a:endParaRPr lang="nl-BE" sz="500" dirty="0">
              <a:effectLst/>
              <a:latin typeface="Calibri" panose="020F0502020204030204" pitchFamily="34" charset="0"/>
              <a:ea typeface="Times New Roman" panose="02020603050405020304" pitchFamily="18" charset="0"/>
              <a:cs typeface="Calibri" panose="020F0502020204030204" pitchFamily="34" charset="0"/>
            </a:endParaRPr>
          </a:p>
          <a:p>
            <a:pPr algn="just">
              <a:buFont typeface="Wingdings" panose="05000000000000000000" pitchFamily="2" charset="2"/>
              <a:buChar char="§"/>
            </a:pPr>
            <a:r>
              <a:rPr lang="nl-BE" sz="1300" dirty="0">
                <a:latin typeface="Calibri" panose="020F0502020204030204" pitchFamily="34" charset="0"/>
                <a:cs typeface="Calibri" panose="020F0502020204030204" pitchFamily="34" charset="0"/>
              </a:rPr>
              <a:t>In het</a:t>
            </a:r>
            <a:r>
              <a:rPr lang="nl-BE" sz="1300" b="1" dirty="0">
                <a:latin typeface="Calibri" panose="020F0502020204030204" pitchFamily="34" charset="0"/>
                <a:cs typeface="Calibri" panose="020F0502020204030204" pitchFamily="34" charset="0"/>
              </a:rPr>
              <a:t> leefproject van de voorziening</a:t>
            </a:r>
            <a:r>
              <a:rPr lang="nl-BE" sz="1300" dirty="0">
                <a:latin typeface="Calibri" panose="020F0502020204030204" pitchFamily="34" charset="0"/>
                <a:cs typeface="Calibri" panose="020F0502020204030204" pitchFamily="34" charset="0"/>
              </a:rPr>
              <a:t> worden de volgende zaken verduidelijkt :</a:t>
            </a:r>
            <a:endParaRPr lang="nl-BE" sz="500" dirty="0">
              <a:latin typeface="Calibri" panose="020F0502020204030204" pitchFamily="34" charset="0"/>
              <a:cs typeface="Calibri" panose="020F0502020204030204" pitchFamily="34" charset="0"/>
            </a:endParaRPr>
          </a:p>
          <a:p>
            <a:pPr lvl="1" algn="just">
              <a:buFont typeface="Wingdings" panose="05000000000000000000" pitchFamily="2" charset="2"/>
              <a:buChar char="q"/>
            </a:pPr>
            <a:r>
              <a:rPr lang="nl-BE" sz="1300" dirty="0">
                <a:latin typeface="Calibri" panose="020F0502020204030204" pitchFamily="34" charset="0"/>
                <a:cs typeface="Calibri" panose="020F0502020204030204" pitchFamily="34" charset="0"/>
              </a:rPr>
              <a:t>Opdrachten, filosofie, waarden</a:t>
            </a:r>
          </a:p>
          <a:p>
            <a:pPr lvl="1" algn="just">
              <a:buFont typeface="Wingdings" panose="05000000000000000000" pitchFamily="2" charset="2"/>
              <a:buChar char="q"/>
            </a:pPr>
            <a:r>
              <a:rPr lang="nl-BE" sz="1300" dirty="0">
                <a:latin typeface="Calibri" panose="020F0502020204030204" pitchFamily="34" charset="0"/>
                <a:cs typeface="Calibri" panose="020F0502020204030204" pitchFamily="34" charset="0"/>
              </a:rPr>
              <a:t>Visie en plannen (gezondheid, gemeenschapsleven, vroegtijdige zorgplanning (met inbegrip van palliatieve zorg))</a:t>
            </a:r>
          </a:p>
          <a:p>
            <a:pPr lvl="1" algn="just">
              <a:buFont typeface="Wingdings" panose="05000000000000000000" pitchFamily="2" charset="2"/>
              <a:buChar char="q"/>
            </a:pPr>
            <a:r>
              <a:rPr lang="nl-BE" sz="1300" dirty="0">
                <a:latin typeface="Calibri" panose="020F0502020204030204" pitchFamily="34" charset="0"/>
                <a:cs typeface="Calibri" panose="020F0502020204030204" pitchFamily="34" charset="0"/>
              </a:rPr>
              <a:t>Ondernomen stappen : sociaal en gemeenschapsleven, gezondheidsdiensten, omgeving en levenskwaliteit (waaronder voeding en eetplezier), begeleiding en inclusie van ouderen met cognitieve stoornissen of andere profielen die aangepaste begeleiding vereisen</a:t>
            </a:r>
          </a:p>
          <a:p>
            <a:pPr marL="0" indent="0" algn="just">
              <a:buNone/>
            </a:pPr>
            <a:r>
              <a:rPr lang="nl-BE" sz="1300" dirty="0">
                <a:latin typeface="Calibri" panose="020F0502020204030204" pitchFamily="34" charset="0"/>
                <a:cs typeface="Calibri" panose="020F0502020204030204" pitchFamily="34" charset="0"/>
              </a:rPr>
              <a:t>   = identiteitskaart om de </a:t>
            </a:r>
            <a:r>
              <a:rPr lang="nl-BE" sz="1300" b="1" dirty="0">
                <a:latin typeface="Calibri" panose="020F0502020204030204" pitchFamily="34" charset="0"/>
                <a:cs typeface="Calibri" panose="020F0502020204030204" pitchFamily="34" charset="0"/>
              </a:rPr>
              <a:t>kwaliteitsaanpak </a:t>
            </a:r>
            <a:r>
              <a:rPr lang="nl-BE" sz="1300" dirty="0">
                <a:latin typeface="Calibri" panose="020F0502020204030204" pitchFamily="34" charset="0"/>
                <a:cs typeface="Calibri" panose="020F0502020204030204" pitchFamily="34" charset="0"/>
              </a:rPr>
              <a:t>op te bouwen - evaluatie 1x/jaar </a:t>
            </a:r>
          </a:p>
          <a:p>
            <a:pPr marL="0" indent="0" algn="just">
              <a:buNone/>
            </a:pPr>
            <a:endParaRPr lang="fr-BE" sz="1200" dirty="0">
              <a:latin typeface="Calibri" panose="020F0502020204030204" pitchFamily="34" charset="0"/>
              <a:cs typeface="Calibri" panose="020F0502020204030204" pitchFamily="34" charset="0"/>
            </a:endParaRPr>
          </a:p>
          <a:p>
            <a:pPr marL="457200" lvl="1" indent="0" algn="just">
              <a:buNone/>
            </a:pPr>
            <a:endParaRPr lang="fr-BE" sz="400" dirty="0">
              <a:latin typeface="Calibri" panose="020F0502020204030204" pitchFamily="34" charset="0"/>
              <a:ea typeface="Times New Roman" panose="02020603050405020304" pitchFamily="18" charset="0"/>
              <a:cs typeface="Calibri" panose="020F0502020204030204" pitchFamily="34" charset="0"/>
            </a:endParaRPr>
          </a:p>
          <a:p>
            <a:pPr marL="457200" lvl="1" indent="0" algn="just">
              <a:buNone/>
            </a:pPr>
            <a:endParaRPr lang="fr-BE" sz="400" dirty="0">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22" name="Titre 1">
            <a:extLst>
              <a:ext uri="{FF2B5EF4-FFF2-40B4-BE49-F238E27FC236}">
                <a16:creationId xmlns:a16="http://schemas.microsoft.com/office/drawing/2014/main" id="{A1F93E89-64FC-4D83-B7B4-A2F2E96771C5}"/>
              </a:ext>
            </a:extLst>
          </p:cNvPr>
          <p:cNvSpPr txBox="1">
            <a:spLocks/>
          </p:cNvSpPr>
          <p:nvPr/>
        </p:nvSpPr>
        <p:spPr>
          <a:xfrm>
            <a:off x="-14211" y="0"/>
            <a:ext cx="9158211" cy="994122"/>
          </a:xfrm>
          <a:prstGeom prst="rect">
            <a:avLst/>
          </a:prstGeom>
          <a:solidFill>
            <a:srgbClr val="1E3B89"/>
          </a:solidFill>
          <a:ln w="12700" cap="flat" cmpd="sng" algn="ctr">
            <a:solidFill>
              <a:srgbClr val="1E3B89"/>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lvl="0" algn="just"/>
            <a:r>
              <a:rPr lang="nl-BE" sz="2400">
                <a:effectLst/>
                <a:latin typeface="Calibri" panose="020F0502020204030204" pitchFamily="34" charset="0"/>
                <a:ea typeface="Calibri" panose="020F0502020204030204" pitchFamily="34" charset="0"/>
                <a:cs typeface="Times New Roman" panose="02020603050405020304" pitchFamily="18" charset="0"/>
              </a:rPr>
              <a:t>1.4. </a:t>
            </a:r>
            <a:r>
              <a:rPr lang="nl-BE" sz="2400">
                <a:latin typeface="Calibri" panose="020F0502020204030204" pitchFamily="34" charset="0"/>
                <a:ea typeface="Calibri" panose="020F0502020204030204" pitchFamily="34" charset="0"/>
                <a:cs typeface="Times New Roman" panose="02020603050405020304" pitchFamily="18" charset="0"/>
              </a:rPr>
              <a:t>De kwaliteit van de begeleiding en zorgverlening ondersteunen en inzetten op continue verbetering</a:t>
            </a:r>
          </a:p>
        </p:txBody>
      </p:sp>
      <p:sp>
        <p:nvSpPr>
          <p:cNvPr id="2" name="Accolade ouvrante 1">
            <a:extLst>
              <a:ext uri="{FF2B5EF4-FFF2-40B4-BE49-F238E27FC236}">
                <a16:creationId xmlns:a16="http://schemas.microsoft.com/office/drawing/2014/main" id="{3EA2EF80-DD32-4AF0-B635-7DDE502AE1F7}"/>
              </a:ext>
            </a:extLst>
          </p:cNvPr>
          <p:cNvSpPr/>
          <p:nvPr/>
        </p:nvSpPr>
        <p:spPr>
          <a:xfrm>
            <a:off x="2875457" y="3346749"/>
            <a:ext cx="244515" cy="2354704"/>
          </a:xfrm>
          <a:prstGeom prst="leftBrace">
            <a:avLst/>
          </a:prstGeom>
          <a:ln w="28575">
            <a:solidFill>
              <a:srgbClr val="1E3B89"/>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BE" dirty="0">
              <a:ln w="0">
                <a:solidFill>
                  <a:srgbClr val="1E3B89"/>
                </a:solidFill>
              </a:ln>
              <a:effectLst>
                <a:outerShdw blurRad="38100" dist="19050" dir="2700000" algn="tl" rotWithShape="0">
                  <a:schemeClr val="dk1">
                    <a:alpha val="40000"/>
                  </a:schemeClr>
                </a:outerShdw>
              </a:effectLst>
            </a:endParaRPr>
          </a:p>
        </p:txBody>
      </p:sp>
      <p:sp>
        <p:nvSpPr>
          <p:cNvPr id="11" name="Espace réservé du contenu 2">
            <a:extLst>
              <a:ext uri="{FF2B5EF4-FFF2-40B4-BE49-F238E27FC236}">
                <a16:creationId xmlns:a16="http://schemas.microsoft.com/office/drawing/2014/main" id="{A123EDBC-A460-44CE-B7E3-F18D12F1C393}"/>
              </a:ext>
            </a:extLst>
          </p:cNvPr>
          <p:cNvSpPr txBox="1">
            <a:spLocks/>
          </p:cNvSpPr>
          <p:nvPr/>
        </p:nvSpPr>
        <p:spPr>
          <a:xfrm>
            <a:off x="341029" y="3868321"/>
            <a:ext cx="2422949" cy="106557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nl-BE" sz="1600" dirty="0">
                <a:latin typeface="Calibri" panose="020F0502020204030204" pitchFamily="34" charset="0"/>
                <a:cs typeface="Calibri" panose="020F0502020204030204" pitchFamily="34" charset="0"/>
              </a:rPr>
              <a:t>Participatie van het personeel en de bewoners bij de uitwerking en opvolging</a:t>
            </a:r>
            <a:endParaRPr lang="nl-BE" sz="1600" b="1" dirty="0">
              <a:solidFill>
                <a:srgbClr val="00B050"/>
              </a:solidFill>
              <a:latin typeface="Calibri" panose="020F0502020204030204" pitchFamily="34" charset="0"/>
              <a:cs typeface="Calibri" panose="020F0502020204030204" pitchFamily="34" charset="0"/>
            </a:endParaRPr>
          </a:p>
        </p:txBody>
      </p:sp>
      <p:pic>
        <p:nvPicPr>
          <p:cNvPr id="12" name="Image 11" descr="Consultation avec un patient âgé à domicile">
            <a:extLst>
              <a:ext uri="{FF2B5EF4-FFF2-40B4-BE49-F238E27FC236}">
                <a16:creationId xmlns:a16="http://schemas.microsoft.com/office/drawing/2014/main" id="{F650049B-949B-4B0B-9A2B-3B397E6872A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9335" r="15672"/>
          <a:stretch/>
        </p:blipFill>
        <p:spPr>
          <a:xfrm>
            <a:off x="540265" y="1551896"/>
            <a:ext cx="2072952" cy="1842824"/>
          </a:xfrm>
          <a:prstGeom prst="rect">
            <a:avLst/>
          </a:prstGeom>
        </p:spPr>
      </p:pic>
      <p:pic>
        <p:nvPicPr>
          <p:cNvPr id="10" name="Image 9">
            <a:extLst>
              <a:ext uri="{FF2B5EF4-FFF2-40B4-BE49-F238E27FC236}">
                <a16:creationId xmlns:a16="http://schemas.microsoft.com/office/drawing/2014/main" id="{51FAF003-C93A-4C5A-9448-20222A7F72CE}"/>
              </a:ext>
            </a:extLst>
          </p:cNvPr>
          <p:cNvPicPr>
            <a:picLocks noChangeAspect="1"/>
          </p:cNvPicPr>
          <p:nvPr/>
        </p:nvPicPr>
        <p:blipFill>
          <a:blip r:embed="rId3"/>
          <a:stretch>
            <a:fillRect/>
          </a:stretch>
        </p:blipFill>
        <p:spPr>
          <a:xfrm>
            <a:off x="7972261" y="5863878"/>
            <a:ext cx="1171739" cy="933580"/>
          </a:xfrm>
          <a:prstGeom prst="rect">
            <a:avLst/>
          </a:prstGeom>
        </p:spPr>
      </p:pic>
    </p:spTree>
    <p:extLst>
      <p:ext uri="{BB962C8B-B14F-4D97-AF65-F5344CB8AC3E}">
        <p14:creationId xmlns:p14="http://schemas.microsoft.com/office/powerpoint/2010/main" val="3405353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009B10D6-BA13-4C1F-9B74-CD70852AB558}"/>
              </a:ext>
            </a:extLst>
          </p:cNvPr>
          <p:cNvPicPr>
            <a:picLocks noChangeAspect="1"/>
          </p:cNvPicPr>
          <p:nvPr/>
        </p:nvPicPr>
        <p:blipFill rotWithShape="1">
          <a:blip r:embed="rId2"/>
          <a:srcRect r="4538"/>
          <a:stretch/>
        </p:blipFill>
        <p:spPr>
          <a:xfrm>
            <a:off x="107504" y="5719720"/>
            <a:ext cx="9036496" cy="1138280"/>
          </a:xfrm>
          <a:prstGeom prst="rect">
            <a:avLst/>
          </a:prstGeom>
        </p:spPr>
      </p:pic>
      <p:sp>
        <p:nvSpPr>
          <p:cNvPr id="8" name="Espace réservé du contenu 2">
            <a:extLst>
              <a:ext uri="{FF2B5EF4-FFF2-40B4-BE49-F238E27FC236}">
                <a16:creationId xmlns:a16="http://schemas.microsoft.com/office/drawing/2014/main" id="{34F48998-D60A-4C94-8DF1-9AAB3D1DEA27}"/>
              </a:ext>
            </a:extLst>
          </p:cNvPr>
          <p:cNvSpPr txBox="1">
            <a:spLocks/>
          </p:cNvSpPr>
          <p:nvPr/>
        </p:nvSpPr>
        <p:spPr>
          <a:xfrm>
            <a:off x="611560" y="1954563"/>
            <a:ext cx="5411865" cy="3715963"/>
          </a:xfrm>
          <a:prstGeom prst="rect">
            <a:avLst/>
          </a:prstGeom>
          <a:ln w="38100">
            <a:solidFill>
              <a:srgbClr val="1E3B89"/>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just">
              <a:buFont typeface="+mj-lt"/>
              <a:buAutoNum type="arabicPeriod"/>
            </a:pPr>
            <a:endParaRPr lang="fr-BE" sz="2000" dirty="0">
              <a:latin typeface="Calibri" panose="020F0502020204030204" pitchFamily="34" charset="0"/>
              <a:ea typeface="Calibri" panose="020F0502020204030204" pitchFamily="34" charset="0"/>
              <a:cs typeface="Times New Roman" panose="02020603050405020304" pitchFamily="18" charset="0"/>
            </a:endParaRPr>
          </a:p>
          <a:p>
            <a:pPr marL="342900" indent="-342900" algn="just">
              <a:buFont typeface="+mj-lt"/>
              <a:buAutoNum type="arabicPeriod"/>
            </a:pPr>
            <a:endParaRPr lang="fr-BE" sz="2000" dirty="0">
              <a:latin typeface="Calibri" panose="020F0502020204030204" pitchFamily="34" charset="0"/>
              <a:ea typeface="Calibri" panose="020F0502020204030204" pitchFamily="34" charset="0"/>
              <a:cs typeface="Times New Roman" panose="02020603050405020304" pitchFamily="18" charset="0"/>
            </a:endParaRPr>
          </a:p>
          <a:p>
            <a:pPr lvl="1" algn="just">
              <a:buFont typeface="Wingdings" panose="05000000000000000000" pitchFamily="2" charset="2"/>
              <a:buChar char="Ø"/>
            </a:pPr>
            <a:endParaRPr lang="fr-BE" sz="2000" dirty="0">
              <a:solidFill>
                <a:srgbClr val="0A00BE"/>
              </a:solidFill>
              <a:latin typeface="Calibri" panose="020F0502020204030204" pitchFamily="34" charset="0"/>
              <a:cs typeface="Calibri" panose="020F0502020204030204" pitchFamily="34" charset="0"/>
            </a:endParaRPr>
          </a:p>
        </p:txBody>
      </p:sp>
      <p:sp>
        <p:nvSpPr>
          <p:cNvPr id="9" name="Espace réservé du contenu 2">
            <a:extLst>
              <a:ext uri="{FF2B5EF4-FFF2-40B4-BE49-F238E27FC236}">
                <a16:creationId xmlns:a16="http://schemas.microsoft.com/office/drawing/2014/main" id="{FFD05FAF-6B89-4BD8-9C4E-932A7844139A}"/>
              </a:ext>
            </a:extLst>
          </p:cNvPr>
          <p:cNvSpPr>
            <a:spLocks noGrp="1"/>
          </p:cNvSpPr>
          <p:nvPr>
            <p:ph idx="1"/>
          </p:nvPr>
        </p:nvSpPr>
        <p:spPr>
          <a:xfrm>
            <a:off x="611560" y="1959477"/>
            <a:ext cx="5300325" cy="3711049"/>
          </a:xfrm>
        </p:spPr>
        <p:txBody>
          <a:bodyPr>
            <a:noAutofit/>
          </a:bodyPr>
          <a:lstStyle/>
          <a:p>
            <a:pPr>
              <a:lnSpc>
                <a:spcPct val="107000"/>
              </a:lnSpc>
              <a:buSzPct val="100000"/>
              <a:buFont typeface="Wingdings" panose="05000000000000000000" pitchFamily="2" charset="2"/>
              <a:buChar char="§"/>
            </a:pPr>
            <a:r>
              <a:rPr lang="nl-BE" sz="1800" dirty="0">
                <a:effectLst/>
                <a:latin typeface="Calibri" panose="020F0502020204030204" pitchFamily="34" charset="0"/>
                <a:ea typeface="Calibri" panose="020F0502020204030204" pitchFamily="34" charset="0"/>
                <a:cs typeface="Times New Roman" panose="02020603050405020304" pitchFamily="18" charset="0"/>
              </a:rPr>
              <a:t>Stelt op basis van het </a:t>
            </a:r>
            <a:r>
              <a:rPr lang="nl-BE" sz="1800" b="1" dirty="0">
                <a:effectLst/>
                <a:latin typeface="Calibri" panose="020F0502020204030204" pitchFamily="34" charset="0"/>
                <a:ea typeface="Calibri" panose="020F0502020204030204" pitchFamily="34" charset="0"/>
                <a:cs typeface="Times New Roman" panose="02020603050405020304" pitchFamily="18" charset="0"/>
              </a:rPr>
              <a:t>leefproject</a:t>
            </a:r>
            <a:r>
              <a:rPr lang="nl-BE" sz="1800" dirty="0">
                <a:effectLst/>
                <a:latin typeface="Calibri" panose="020F0502020204030204" pitchFamily="34" charset="0"/>
                <a:ea typeface="Calibri" panose="020F0502020204030204" pitchFamily="34" charset="0"/>
                <a:cs typeface="Times New Roman" panose="02020603050405020304" pitchFamily="18" charset="0"/>
              </a:rPr>
              <a:t> van de voorziening </a:t>
            </a:r>
            <a:r>
              <a:rPr lang="nl-BE" sz="1800" b="1" dirty="0">
                <a:effectLst/>
                <a:latin typeface="Calibri" panose="020F0502020204030204" pitchFamily="34" charset="0"/>
                <a:ea typeface="Calibri" panose="020F0502020204030204" pitchFamily="34" charset="0"/>
                <a:cs typeface="Times New Roman" panose="02020603050405020304" pitchFamily="18" charset="0"/>
              </a:rPr>
              <a:t>operationele doelstellingen </a:t>
            </a:r>
            <a:r>
              <a:rPr lang="nl-BE" sz="1800" dirty="0">
                <a:effectLst/>
                <a:latin typeface="Calibri" panose="020F0502020204030204" pitchFamily="34" charset="0"/>
                <a:ea typeface="Calibri" panose="020F0502020204030204" pitchFamily="34" charset="0"/>
                <a:cs typeface="Times New Roman" panose="02020603050405020304" pitchFamily="18" charset="0"/>
              </a:rPr>
              <a:t>op voor het verbeteren van de praktijken </a:t>
            </a:r>
          </a:p>
          <a:p>
            <a:pPr>
              <a:lnSpc>
                <a:spcPct val="107000"/>
              </a:lnSpc>
              <a:buSzPct val="100000"/>
              <a:buFont typeface="Wingdings" panose="05000000000000000000" pitchFamily="2" charset="2"/>
              <a:buChar char="§"/>
            </a:pPr>
            <a:r>
              <a:rPr lang="nl-BE" sz="1800" b="1" dirty="0">
                <a:effectLst/>
                <a:latin typeface="Calibri" panose="020F0502020204030204" pitchFamily="34" charset="0"/>
                <a:ea typeface="Calibri" panose="020F0502020204030204" pitchFamily="34" charset="0"/>
                <a:cs typeface="Times New Roman" panose="02020603050405020304" pitchFamily="18" charset="0"/>
              </a:rPr>
              <a:t>Bevat</a:t>
            </a:r>
            <a:r>
              <a:rPr lang="nl-BE" sz="1800" dirty="0">
                <a:effectLst/>
                <a:latin typeface="Calibri" panose="020F0502020204030204" pitchFamily="34" charset="0"/>
                <a:ea typeface="Calibri" panose="020F0502020204030204" pitchFamily="34" charset="0"/>
                <a:cs typeface="Times New Roman" panose="02020603050405020304" pitchFamily="18" charset="0"/>
              </a:rPr>
              <a:t>: beschrijving van de startsituatie, evaluatie-indicatoren, verbeteringsacties (met deadlines en regelmatige evaluatie)</a:t>
            </a:r>
          </a:p>
          <a:p>
            <a:pPr>
              <a:lnSpc>
                <a:spcPct val="107000"/>
              </a:lnSpc>
              <a:buSzPct val="100000"/>
              <a:buFont typeface="Wingdings" panose="05000000000000000000" pitchFamily="2" charset="2"/>
              <a:buChar char="§"/>
            </a:pPr>
            <a:r>
              <a:rPr lang="nl-BE" sz="1800" b="1" dirty="0">
                <a:effectLst/>
                <a:latin typeface="Calibri" panose="020F0502020204030204" pitchFamily="34" charset="0"/>
                <a:ea typeface="Calibri" panose="020F0502020204030204" pitchFamily="34" charset="0"/>
                <a:cs typeface="Times New Roman" panose="02020603050405020304" pitchFamily="18" charset="0"/>
              </a:rPr>
              <a:t>Jaarlijkse evaluatie </a:t>
            </a:r>
            <a:r>
              <a:rPr lang="nl-BE" sz="1800" dirty="0">
                <a:effectLst/>
                <a:latin typeface="Calibri" panose="020F0502020204030204" pitchFamily="34" charset="0"/>
                <a:ea typeface="Calibri" panose="020F0502020204030204" pitchFamily="34" charset="0"/>
                <a:cs typeface="Times New Roman" panose="02020603050405020304" pitchFamily="18" charset="0"/>
              </a:rPr>
              <a:t>van de voortgang van de doelstellingen (indien nodig aangepast)</a:t>
            </a:r>
          </a:p>
          <a:p>
            <a:pPr>
              <a:lnSpc>
                <a:spcPct val="107000"/>
              </a:lnSpc>
              <a:buSzPct val="100000"/>
              <a:buFont typeface="Wingdings" panose="05000000000000000000" pitchFamily="2" charset="2"/>
              <a:buChar char="§"/>
            </a:pPr>
            <a:r>
              <a:rPr lang="nl-BE" sz="1800" b="1" dirty="0">
                <a:effectLst/>
                <a:latin typeface="Calibri" panose="020F0502020204030204" pitchFamily="34" charset="0"/>
                <a:ea typeface="Calibri" panose="020F0502020204030204" pitchFamily="34" charset="0"/>
                <a:cs typeface="Times New Roman" panose="02020603050405020304" pitchFamily="18" charset="0"/>
              </a:rPr>
              <a:t>Uitwerking en evaluatie</a:t>
            </a:r>
            <a:r>
              <a:rPr lang="nl-BE" sz="1800" dirty="0">
                <a:effectLst/>
                <a:latin typeface="Calibri" panose="020F0502020204030204" pitchFamily="34" charset="0"/>
                <a:ea typeface="Calibri" panose="020F0502020204030204" pitchFamily="34" charset="0"/>
                <a:cs typeface="Times New Roman" panose="02020603050405020304" pitchFamily="18" charset="0"/>
              </a:rPr>
              <a:t>: beheerder, directeur, </a:t>
            </a:r>
            <a:r>
              <a:rPr lang="nl-BE" sz="1800" b="1"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personeelsleden</a:t>
            </a:r>
            <a:r>
              <a:rPr lang="nl-BE" sz="1800" dirty="0">
                <a:effectLst/>
                <a:latin typeface="Calibri" panose="020F0502020204030204" pitchFamily="34" charset="0"/>
                <a:ea typeface="Calibri" panose="020F0502020204030204" pitchFamily="34" charset="0"/>
                <a:cs typeface="Times New Roman" panose="02020603050405020304" pitchFamily="18" charset="0"/>
              </a:rPr>
              <a:t> en participatieraad, bijgestaan door de referentiearts en de CRA</a:t>
            </a:r>
          </a:p>
        </p:txBody>
      </p:sp>
      <p:sp>
        <p:nvSpPr>
          <p:cNvPr id="22" name="Titre 1">
            <a:extLst>
              <a:ext uri="{FF2B5EF4-FFF2-40B4-BE49-F238E27FC236}">
                <a16:creationId xmlns:a16="http://schemas.microsoft.com/office/drawing/2014/main" id="{A1F93E89-64FC-4D83-B7B4-A2F2E96771C5}"/>
              </a:ext>
            </a:extLst>
          </p:cNvPr>
          <p:cNvSpPr txBox="1">
            <a:spLocks/>
          </p:cNvSpPr>
          <p:nvPr/>
        </p:nvSpPr>
        <p:spPr>
          <a:xfrm>
            <a:off x="-14211" y="0"/>
            <a:ext cx="9158211" cy="994122"/>
          </a:xfrm>
          <a:prstGeom prst="rect">
            <a:avLst/>
          </a:prstGeom>
          <a:solidFill>
            <a:srgbClr val="1E3B89"/>
          </a:solidFill>
          <a:ln w="12700" cap="flat" cmpd="sng" algn="ctr">
            <a:solidFill>
              <a:srgbClr val="1E3B89"/>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lvl="0" algn="just"/>
            <a:r>
              <a:rPr lang="nl-BE" sz="2400">
                <a:effectLst/>
                <a:latin typeface="Calibri" panose="020F0502020204030204" pitchFamily="34" charset="0"/>
                <a:ea typeface="Calibri" panose="020F0502020204030204" pitchFamily="34" charset="0"/>
                <a:cs typeface="Times New Roman" panose="02020603050405020304" pitchFamily="18" charset="0"/>
              </a:rPr>
              <a:t>1.4. </a:t>
            </a:r>
            <a:r>
              <a:rPr lang="nl-BE" sz="2400">
                <a:latin typeface="Calibri" panose="020F0502020204030204" pitchFamily="34" charset="0"/>
                <a:ea typeface="Calibri" panose="020F0502020204030204" pitchFamily="34" charset="0"/>
                <a:cs typeface="Times New Roman" panose="02020603050405020304" pitchFamily="18" charset="0"/>
              </a:rPr>
              <a:t>De kwaliteit van de begeleiding en zorgverlening ondersteunen en inzetten op continue verbetering</a:t>
            </a:r>
          </a:p>
        </p:txBody>
      </p:sp>
      <p:sp>
        <p:nvSpPr>
          <p:cNvPr id="10" name="ZoneTexte 9">
            <a:extLst>
              <a:ext uri="{FF2B5EF4-FFF2-40B4-BE49-F238E27FC236}">
                <a16:creationId xmlns:a16="http://schemas.microsoft.com/office/drawing/2014/main" id="{C5854DED-CF02-4DC3-9434-2753033017F5}"/>
              </a:ext>
            </a:extLst>
          </p:cNvPr>
          <p:cNvSpPr txBox="1"/>
          <p:nvPr/>
        </p:nvSpPr>
        <p:spPr>
          <a:xfrm>
            <a:off x="2411760" y="1203512"/>
            <a:ext cx="4752528" cy="384721"/>
          </a:xfrm>
          <a:prstGeom prst="rect">
            <a:avLst/>
          </a:prstGeom>
          <a:noFill/>
        </p:spPr>
        <p:txBody>
          <a:bodyPr wrap="square">
            <a:spAutoFit/>
          </a:bodyPr>
          <a:lstStyle/>
          <a:p>
            <a:pPr algn="just"/>
            <a:r>
              <a:rPr lang="nl-BE" sz="1900" b="1" dirty="0">
                <a:latin typeface="Calibri" panose="020F0502020204030204" pitchFamily="34" charset="0"/>
                <a:cs typeface="Calibri" panose="020F0502020204030204" pitchFamily="34" charset="0"/>
              </a:rPr>
              <a:t>Actieplan ter verbetering van de praktijken </a:t>
            </a:r>
            <a:r>
              <a:rPr lang="nl-BE" b="1" dirty="0">
                <a:latin typeface="Calibri" panose="020F0502020204030204" pitchFamily="34" charset="0"/>
                <a:cs typeface="Calibri" panose="020F0502020204030204" pitchFamily="34" charset="0"/>
              </a:rPr>
              <a:t>: </a:t>
            </a:r>
          </a:p>
        </p:txBody>
      </p:sp>
      <p:pic>
        <p:nvPicPr>
          <p:cNvPr id="11" name="Image 10" descr="Personnes au travail">
            <a:extLst>
              <a:ext uri="{FF2B5EF4-FFF2-40B4-BE49-F238E27FC236}">
                <a16:creationId xmlns:a16="http://schemas.microsoft.com/office/drawing/2014/main" id="{54CB65D9-3224-4AAD-951C-E36D22523B3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28184" y="2924944"/>
            <a:ext cx="2602468" cy="1726023"/>
          </a:xfrm>
          <a:prstGeom prst="rect">
            <a:avLst/>
          </a:prstGeom>
        </p:spPr>
      </p:pic>
    </p:spTree>
    <p:extLst>
      <p:ext uri="{BB962C8B-B14F-4D97-AF65-F5344CB8AC3E}">
        <p14:creationId xmlns:p14="http://schemas.microsoft.com/office/powerpoint/2010/main" val="25646579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009B10D6-BA13-4C1F-9B74-CD70852AB558}"/>
              </a:ext>
            </a:extLst>
          </p:cNvPr>
          <p:cNvPicPr>
            <a:picLocks noChangeAspect="1"/>
          </p:cNvPicPr>
          <p:nvPr/>
        </p:nvPicPr>
        <p:blipFill rotWithShape="1">
          <a:blip r:embed="rId2"/>
          <a:srcRect r="4538"/>
          <a:stretch/>
        </p:blipFill>
        <p:spPr>
          <a:xfrm>
            <a:off x="107504" y="5719720"/>
            <a:ext cx="9036496" cy="1138280"/>
          </a:xfrm>
          <a:prstGeom prst="rect">
            <a:avLst/>
          </a:prstGeom>
        </p:spPr>
      </p:pic>
      <p:sp>
        <p:nvSpPr>
          <p:cNvPr id="8" name="Espace réservé du contenu 2">
            <a:extLst>
              <a:ext uri="{FF2B5EF4-FFF2-40B4-BE49-F238E27FC236}">
                <a16:creationId xmlns:a16="http://schemas.microsoft.com/office/drawing/2014/main" id="{34F48998-D60A-4C94-8DF1-9AAB3D1DEA27}"/>
              </a:ext>
            </a:extLst>
          </p:cNvPr>
          <p:cNvSpPr txBox="1">
            <a:spLocks/>
          </p:cNvSpPr>
          <p:nvPr/>
        </p:nvSpPr>
        <p:spPr>
          <a:xfrm>
            <a:off x="2920465" y="1340768"/>
            <a:ext cx="5323944" cy="4680520"/>
          </a:xfrm>
          <a:prstGeom prst="rect">
            <a:avLst/>
          </a:prstGeom>
          <a:ln w="38100">
            <a:solidFill>
              <a:srgbClr val="1E3B89"/>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just">
              <a:buFont typeface="+mj-lt"/>
              <a:buAutoNum type="arabicPeriod"/>
            </a:pPr>
            <a:endParaRPr lang="fr-BE" sz="2000" dirty="0">
              <a:latin typeface="Calibri" panose="020F0502020204030204" pitchFamily="34" charset="0"/>
              <a:ea typeface="Calibri" panose="020F0502020204030204" pitchFamily="34" charset="0"/>
              <a:cs typeface="Times New Roman" panose="02020603050405020304" pitchFamily="18" charset="0"/>
            </a:endParaRPr>
          </a:p>
          <a:p>
            <a:pPr marL="342900" indent="-342900" algn="just">
              <a:buFont typeface="+mj-lt"/>
              <a:buAutoNum type="arabicPeriod"/>
            </a:pPr>
            <a:endParaRPr lang="fr-BE" sz="2000" dirty="0">
              <a:latin typeface="Calibri" panose="020F0502020204030204" pitchFamily="34" charset="0"/>
              <a:ea typeface="Calibri" panose="020F0502020204030204" pitchFamily="34" charset="0"/>
              <a:cs typeface="Times New Roman" panose="02020603050405020304" pitchFamily="18" charset="0"/>
            </a:endParaRPr>
          </a:p>
          <a:p>
            <a:pPr lvl="1" algn="just">
              <a:buFont typeface="Wingdings" panose="05000000000000000000" pitchFamily="2" charset="2"/>
              <a:buChar char="Ø"/>
            </a:pPr>
            <a:endParaRPr lang="fr-BE" sz="2000" dirty="0">
              <a:solidFill>
                <a:srgbClr val="0A00BE"/>
              </a:solidFill>
              <a:latin typeface="Calibri" panose="020F0502020204030204" pitchFamily="34" charset="0"/>
              <a:cs typeface="Calibri" panose="020F0502020204030204" pitchFamily="34" charset="0"/>
            </a:endParaRPr>
          </a:p>
        </p:txBody>
      </p:sp>
      <p:sp>
        <p:nvSpPr>
          <p:cNvPr id="22" name="Titre 1">
            <a:extLst>
              <a:ext uri="{FF2B5EF4-FFF2-40B4-BE49-F238E27FC236}">
                <a16:creationId xmlns:a16="http://schemas.microsoft.com/office/drawing/2014/main" id="{A1F93E89-64FC-4D83-B7B4-A2F2E96771C5}"/>
              </a:ext>
            </a:extLst>
          </p:cNvPr>
          <p:cNvSpPr txBox="1">
            <a:spLocks/>
          </p:cNvSpPr>
          <p:nvPr/>
        </p:nvSpPr>
        <p:spPr>
          <a:xfrm>
            <a:off x="-14211" y="0"/>
            <a:ext cx="9158211" cy="994122"/>
          </a:xfrm>
          <a:prstGeom prst="rect">
            <a:avLst/>
          </a:prstGeom>
          <a:solidFill>
            <a:srgbClr val="1E3B89"/>
          </a:solidFill>
          <a:ln w="12700" cap="flat" cmpd="sng" algn="ctr">
            <a:solidFill>
              <a:srgbClr val="1E3B89"/>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lvl="0" algn="just"/>
            <a:r>
              <a:rPr lang="nl-BE" sz="2400" dirty="0">
                <a:effectLst/>
                <a:latin typeface="Calibri" panose="020F0502020204030204" pitchFamily="34" charset="0"/>
                <a:ea typeface="Calibri" panose="020F0502020204030204" pitchFamily="34" charset="0"/>
                <a:cs typeface="Times New Roman" panose="02020603050405020304" pitchFamily="18" charset="0"/>
              </a:rPr>
              <a:t>1.4. </a:t>
            </a:r>
            <a:r>
              <a:rPr lang="nl-BE" sz="2400" dirty="0">
                <a:latin typeface="Calibri" panose="020F0502020204030204" pitchFamily="34" charset="0"/>
                <a:ea typeface="Calibri" panose="020F0502020204030204" pitchFamily="34" charset="0"/>
                <a:cs typeface="Times New Roman" panose="02020603050405020304" pitchFamily="18" charset="0"/>
              </a:rPr>
              <a:t>De kwaliteit van de begeleiding en zorgverlening ondersteunen en inzetten op continue verbetering</a:t>
            </a:r>
          </a:p>
        </p:txBody>
      </p:sp>
      <p:pic>
        <p:nvPicPr>
          <p:cNvPr id="7" name="Graphique 6" descr="Presse-papiers vérifié avec un remplissage uni">
            <a:extLst>
              <a:ext uri="{FF2B5EF4-FFF2-40B4-BE49-F238E27FC236}">
                <a16:creationId xmlns:a16="http://schemas.microsoft.com/office/drawing/2014/main" id="{EC44DCAA-FC9B-4EFD-AD0B-0486A7E4295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39552" y="2426298"/>
            <a:ext cx="2005403" cy="2005403"/>
          </a:xfrm>
          <a:prstGeom prst="rect">
            <a:avLst/>
          </a:prstGeom>
        </p:spPr>
      </p:pic>
      <p:sp>
        <p:nvSpPr>
          <p:cNvPr id="11" name="Espace réservé du contenu 2">
            <a:extLst>
              <a:ext uri="{FF2B5EF4-FFF2-40B4-BE49-F238E27FC236}">
                <a16:creationId xmlns:a16="http://schemas.microsoft.com/office/drawing/2014/main" id="{F1A9700F-EC1C-4843-B22D-FFFF30E950DC}"/>
              </a:ext>
            </a:extLst>
          </p:cNvPr>
          <p:cNvSpPr>
            <a:spLocks noGrp="1"/>
          </p:cNvSpPr>
          <p:nvPr>
            <p:ph idx="1"/>
          </p:nvPr>
        </p:nvSpPr>
        <p:spPr>
          <a:xfrm>
            <a:off x="2979752" y="1422705"/>
            <a:ext cx="5352577" cy="4094527"/>
          </a:xfrm>
        </p:spPr>
        <p:txBody>
          <a:bodyPr>
            <a:noAutofit/>
          </a:bodyPr>
          <a:lstStyle/>
          <a:p>
            <a:pPr>
              <a:lnSpc>
                <a:spcPct val="107000"/>
              </a:lnSpc>
              <a:buSzPct val="100000"/>
              <a:buFont typeface="Wingdings" panose="05000000000000000000" pitchFamily="2" charset="2"/>
              <a:buChar char="§"/>
            </a:pPr>
            <a:r>
              <a:rPr lang="nl-BE" sz="1700" b="1" dirty="0">
                <a:latin typeface="Calibri" panose="020F0502020204030204" pitchFamily="34" charset="0"/>
                <a:cs typeface="Calibri" panose="020F0502020204030204" pitchFamily="34" charset="0"/>
              </a:rPr>
              <a:t>Verplichte opvolgingsindicatoren </a:t>
            </a:r>
            <a:r>
              <a:rPr lang="nl-BE" sz="1700" dirty="0">
                <a:latin typeface="Calibri" panose="020F0502020204030204" pitchFamily="34" charset="0"/>
                <a:cs typeface="Calibri" panose="020F0502020204030204" pitchFamily="34" charset="0"/>
              </a:rPr>
              <a:t>(uitgebreid naar de RH's)</a:t>
            </a:r>
            <a:r>
              <a:rPr lang="nl-BE" sz="1700" b="1" dirty="0">
                <a:latin typeface="Calibri" panose="020F0502020204030204" pitchFamily="34" charset="0"/>
                <a:cs typeface="Calibri" panose="020F0502020204030204" pitchFamily="34" charset="0"/>
              </a:rPr>
              <a:t>:</a:t>
            </a:r>
          </a:p>
          <a:p>
            <a:pPr marL="800100" lvl="1" indent="-342900">
              <a:lnSpc>
                <a:spcPct val="107000"/>
              </a:lnSpc>
              <a:buSzPct val="100000"/>
              <a:buFont typeface="Calibri" panose="020F0502020204030204" pitchFamily="34" charset="0"/>
              <a:buChar char="-"/>
            </a:pPr>
            <a:r>
              <a:rPr lang="nl-BE" sz="1500" dirty="0">
                <a:effectLst/>
                <a:latin typeface="Calibri" panose="020F0502020204030204" pitchFamily="34" charset="0"/>
                <a:ea typeface="Calibri" panose="020F0502020204030204" pitchFamily="34" charset="0"/>
                <a:cs typeface="Times New Roman" panose="02020603050405020304" pitchFamily="18" charset="0"/>
              </a:rPr>
              <a:t>Aantal doorligwonden</a:t>
            </a:r>
          </a:p>
          <a:p>
            <a:pPr marL="800100" lvl="1" indent="-342900">
              <a:lnSpc>
                <a:spcPct val="107000"/>
              </a:lnSpc>
              <a:buSzPct val="100000"/>
              <a:buFont typeface="Calibri" panose="020F0502020204030204" pitchFamily="34" charset="0"/>
              <a:buChar char="-"/>
            </a:pPr>
            <a:r>
              <a:rPr lang="nl-BE" sz="1500" dirty="0">
                <a:effectLst/>
                <a:latin typeface="Calibri" panose="020F0502020204030204" pitchFamily="34" charset="0"/>
                <a:ea typeface="Calibri" panose="020F0502020204030204" pitchFamily="34" charset="0"/>
                <a:cs typeface="Times New Roman" panose="02020603050405020304" pitchFamily="18" charset="0"/>
              </a:rPr>
              <a:t>Aantal ziekenhuisinfecties</a:t>
            </a:r>
          </a:p>
          <a:p>
            <a:pPr marL="800100" lvl="1" indent="-342900">
              <a:lnSpc>
                <a:spcPct val="107000"/>
              </a:lnSpc>
              <a:buSzPct val="100000"/>
              <a:buFont typeface="Calibri" panose="020F0502020204030204" pitchFamily="34" charset="0"/>
              <a:buChar char="-"/>
            </a:pPr>
            <a:r>
              <a:rPr lang="nl-BE" sz="1500" dirty="0">
                <a:effectLst/>
                <a:latin typeface="Calibri" panose="020F0502020204030204" pitchFamily="34" charset="0"/>
                <a:ea typeface="Calibri" panose="020F0502020204030204" pitchFamily="34" charset="0"/>
                <a:cs typeface="Times New Roman" panose="02020603050405020304" pitchFamily="18" charset="0"/>
              </a:rPr>
              <a:t>Aantal valincidenten</a:t>
            </a:r>
          </a:p>
          <a:p>
            <a:pPr marL="800100" lvl="1" indent="-342900">
              <a:lnSpc>
                <a:spcPct val="107000"/>
              </a:lnSpc>
              <a:buSzPct val="100000"/>
              <a:buFont typeface="Calibri" panose="020F0502020204030204" pitchFamily="34" charset="0"/>
              <a:buChar char="-"/>
            </a:pPr>
            <a:r>
              <a:rPr lang="nl-BE" sz="1500" dirty="0">
                <a:effectLst/>
                <a:latin typeface="Calibri" panose="020F0502020204030204" pitchFamily="34" charset="0"/>
                <a:ea typeface="Calibri" panose="020F0502020204030204" pitchFamily="34" charset="0"/>
                <a:cs typeface="Times New Roman" panose="02020603050405020304" pitchFamily="18" charset="0"/>
              </a:rPr>
              <a:t>Aantal incontinente personen</a:t>
            </a:r>
          </a:p>
          <a:p>
            <a:pPr marL="800100" lvl="1" indent="-342900">
              <a:lnSpc>
                <a:spcPct val="107000"/>
              </a:lnSpc>
              <a:buSzPct val="100000"/>
              <a:buFont typeface="Calibri" panose="020F0502020204030204" pitchFamily="34" charset="0"/>
              <a:buChar char="-"/>
            </a:pPr>
            <a:r>
              <a:rPr lang="nl-BE" sz="1500" dirty="0">
                <a:effectLst/>
                <a:latin typeface="Calibri" panose="020F0502020204030204" pitchFamily="34" charset="0"/>
                <a:ea typeface="Calibri" panose="020F0502020204030204" pitchFamily="34" charset="0"/>
                <a:cs typeface="Times New Roman" panose="02020603050405020304" pitchFamily="18" charset="0"/>
              </a:rPr>
              <a:t>Aantal toegepaste maatregelen inzake immobilisatie/afzondering</a:t>
            </a:r>
          </a:p>
          <a:p>
            <a:pPr marL="800100" lvl="1" indent="-342900">
              <a:lnSpc>
                <a:spcPct val="107000"/>
              </a:lnSpc>
              <a:buSzPct val="100000"/>
              <a:buFont typeface="Calibri" panose="020F0502020204030204" pitchFamily="34" charset="0"/>
              <a:buChar char="-"/>
            </a:pPr>
            <a:r>
              <a:rPr lang="nl-BE" sz="1500" dirty="0">
                <a:effectLst/>
                <a:latin typeface="Calibri" panose="020F0502020204030204" pitchFamily="34" charset="0"/>
                <a:ea typeface="Calibri" panose="020F0502020204030204" pitchFamily="34" charset="0"/>
                <a:cs typeface="Times New Roman" panose="02020603050405020304" pitchFamily="18" charset="0"/>
              </a:rPr>
              <a:t>Aantal bewoners met (risico op) ondervoeding </a:t>
            </a:r>
          </a:p>
          <a:p>
            <a:pPr>
              <a:lnSpc>
                <a:spcPct val="107000"/>
              </a:lnSpc>
              <a:buSzPct val="100000"/>
              <a:buFont typeface="Wingdings" panose="05000000000000000000" pitchFamily="2" charset="2"/>
              <a:buChar char="§"/>
            </a:pPr>
            <a:r>
              <a:rPr lang="nl-BE" sz="1700" b="1" dirty="0">
                <a:latin typeface="Calibri" panose="020F0502020204030204" pitchFamily="34" charset="0"/>
                <a:cs typeface="Calibri" panose="020F0502020204030204" pitchFamily="34" charset="0"/>
              </a:rPr>
              <a:t>Procedure: </a:t>
            </a:r>
            <a:r>
              <a:rPr lang="nl-BE" sz="1700" dirty="0">
                <a:latin typeface="Calibri" panose="020F0502020204030204" pitchFamily="34" charset="0"/>
                <a:cs typeface="Calibri" panose="020F0502020204030204" pitchFamily="34" charset="0"/>
              </a:rPr>
              <a:t>praktische regels voor de registratie en opvolging</a:t>
            </a:r>
          </a:p>
          <a:p>
            <a:pPr>
              <a:lnSpc>
                <a:spcPct val="107000"/>
              </a:lnSpc>
              <a:buSzPct val="100000"/>
              <a:buFont typeface="Wingdings" panose="05000000000000000000" pitchFamily="2" charset="2"/>
              <a:buChar char="§"/>
            </a:pPr>
            <a:r>
              <a:rPr lang="nl-BE" sz="1700" dirty="0">
                <a:latin typeface="Calibri" panose="020F0502020204030204" pitchFamily="34" charset="0"/>
                <a:ea typeface="Times New Roman" panose="02020603050405020304" pitchFamily="18" charset="0"/>
                <a:cs typeface="Calibri" panose="020F0502020204030204" pitchFamily="34" charset="0"/>
              </a:rPr>
              <a:t>Bij </a:t>
            </a:r>
            <a:r>
              <a:rPr lang="nl-BE" sz="1700" b="1" dirty="0">
                <a:latin typeface="Calibri" panose="020F0502020204030204" pitchFamily="34" charset="0"/>
                <a:ea typeface="Times New Roman" panose="02020603050405020304" pitchFamily="18" charset="0"/>
                <a:cs typeface="Calibri" panose="020F0502020204030204" pitchFamily="34" charset="0"/>
              </a:rPr>
              <a:t>problematische</a:t>
            </a:r>
            <a:r>
              <a:rPr lang="nl-BE" sz="1700" dirty="0">
                <a:latin typeface="Calibri" panose="020F0502020204030204" pitchFamily="34" charset="0"/>
                <a:ea typeface="Times New Roman" panose="02020603050405020304" pitchFamily="18" charset="0"/>
                <a:cs typeface="Calibri" panose="020F0502020204030204" pitchFamily="34" charset="0"/>
              </a:rPr>
              <a:t> indicator = doelstelling in actieplan ter verbetering van de praktijken </a:t>
            </a:r>
          </a:p>
          <a:p>
            <a:pPr>
              <a:lnSpc>
                <a:spcPct val="107000"/>
              </a:lnSpc>
              <a:buSzPct val="100000"/>
              <a:buFont typeface="Wingdings" panose="05000000000000000000" pitchFamily="2" charset="2"/>
              <a:buChar char="§"/>
            </a:pPr>
            <a:r>
              <a:rPr lang="nl-BE" sz="1700" dirty="0">
                <a:latin typeface="Calibri" panose="020F0502020204030204" pitchFamily="34" charset="0"/>
                <a:ea typeface="Times New Roman" panose="02020603050405020304" pitchFamily="18" charset="0"/>
                <a:cs typeface="Calibri" panose="020F0502020204030204" pitchFamily="34" charset="0"/>
              </a:rPr>
              <a:t>Informatie in het </a:t>
            </a:r>
            <a:r>
              <a:rPr lang="nl-BE" sz="1700" b="1" dirty="0">
                <a:latin typeface="Calibri" panose="020F0502020204030204" pitchFamily="34" charset="0"/>
                <a:ea typeface="Times New Roman" panose="02020603050405020304" pitchFamily="18" charset="0"/>
                <a:cs typeface="Calibri" panose="020F0502020204030204" pitchFamily="34" charset="0"/>
              </a:rPr>
              <a:t>individuele gezondheidsdossier </a:t>
            </a:r>
          </a:p>
          <a:p>
            <a:pPr>
              <a:lnSpc>
                <a:spcPct val="107000"/>
              </a:lnSpc>
              <a:buSzPct val="100000"/>
              <a:buFont typeface="Wingdings" panose="05000000000000000000" pitchFamily="2" charset="2"/>
              <a:buChar char="§"/>
            </a:pPr>
            <a:endParaRPr lang="fr-BE" sz="1600" dirty="0">
              <a:latin typeface="Calibri" panose="020F0502020204030204" pitchFamily="34" charset="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9527631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contenu 2">
            <a:extLst>
              <a:ext uri="{FF2B5EF4-FFF2-40B4-BE49-F238E27FC236}">
                <a16:creationId xmlns:a16="http://schemas.microsoft.com/office/drawing/2014/main" id="{34F48998-D60A-4C94-8DF1-9AAB3D1DEA27}"/>
              </a:ext>
            </a:extLst>
          </p:cNvPr>
          <p:cNvSpPr txBox="1">
            <a:spLocks/>
          </p:cNvSpPr>
          <p:nvPr/>
        </p:nvSpPr>
        <p:spPr>
          <a:xfrm>
            <a:off x="433793" y="1619336"/>
            <a:ext cx="3644346" cy="4102427"/>
          </a:xfrm>
          <a:prstGeom prst="rect">
            <a:avLst/>
          </a:prstGeom>
          <a:ln w="38100">
            <a:solidFill>
              <a:srgbClr val="1E3B89"/>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just">
              <a:buFont typeface="+mj-lt"/>
              <a:buAutoNum type="arabicPeriod"/>
            </a:pPr>
            <a:endParaRPr lang="fr-BE" sz="2000" dirty="0">
              <a:latin typeface="Calibri" panose="020F0502020204030204" pitchFamily="34" charset="0"/>
              <a:ea typeface="Calibri" panose="020F0502020204030204" pitchFamily="34" charset="0"/>
              <a:cs typeface="Times New Roman" panose="02020603050405020304" pitchFamily="18" charset="0"/>
            </a:endParaRPr>
          </a:p>
          <a:p>
            <a:pPr marL="342900" indent="-342900" algn="just">
              <a:buFont typeface="+mj-lt"/>
              <a:buAutoNum type="arabicPeriod"/>
            </a:pPr>
            <a:endParaRPr lang="fr-BE" sz="2000" dirty="0">
              <a:latin typeface="Calibri" panose="020F0502020204030204" pitchFamily="34" charset="0"/>
              <a:ea typeface="Calibri" panose="020F0502020204030204" pitchFamily="34" charset="0"/>
              <a:cs typeface="Times New Roman" panose="02020603050405020304" pitchFamily="18" charset="0"/>
            </a:endParaRPr>
          </a:p>
          <a:p>
            <a:pPr lvl="1" algn="just">
              <a:buFont typeface="Wingdings" panose="05000000000000000000" pitchFamily="2" charset="2"/>
              <a:buChar char="Ø"/>
            </a:pPr>
            <a:endParaRPr lang="fr-BE" sz="2000" dirty="0">
              <a:solidFill>
                <a:srgbClr val="0A00BE"/>
              </a:solidFill>
              <a:latin typeface="Calibri" panose="020F0502020204030204" pitchFamily="34" charset="0"/>
              <a:cs typeface="Calibri" panose="020F0502020204030204" pitchFamily="34" charset="0"/>
            </a:endParaRPr>
          </a:p>
        </p:txBody>
      </p:sp>
      <p:sp>
        <p:nvSpPr>
          <p:cNvPr id="9" name="Espace réservé du contenu 2">
            <a:extLst>
              <a:ext uri="{FF2B5EF4-FFF2-40B4-BE49-F238E27FC236}">
                <a16:creationId xmlns:a16="http://schemas.microsoft.com/office/drawing/2014/main" id="{FFD05FAF-6B89-4BD8-9C4E-932A7844139A}"/>
              </a:ext>
            </a:extLst>
          </p:cNvPr>
          <p:cNvSpPr>
            <a:spLocks noGrp="1"/>
          </p:cNvSpPr>
          <p:nvPr>
            <p:ph idx="1"/>
          </p:nvPr>
        </p:nvSpPr>
        <p:spPr>
          <a:xfrm>
            <a:off x="433793" y="1622122"/>
            <a:ext cx="3644346" cy="4260419"/>
          </a:xfrm>
        </p:spPr>
        <p:txBody>
          <a:bodyPr>
            <a:noAutofit/>
          </a:bodyPr>
          <a:lstStyle/>
          <a:p>
            <a:pPr algn="just">
              <a:lnSpc>
                <a:spcPct val="107000"/>
              </a:lnSpc>
              <a:spcBef>
                <a:spcPts val="0"/>
              </a:spcBef>
              <a:buFont typeface="+mj-lt"/>
              <a:buAutoNum type="arabicPeriod"/>
            </a:pPr>
            <a:r>
              <a:rPr lang="nl-BE" sz="13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Handhygiëne (uitgebreid naar de RH’s)</a:t>
            </a:r>
          </a:p>
          <a:p>
            <a:pPr algn="just">
              <a:lnSpc>
                <a:spcPct val="107000"/>
              </a:lnSpc>
              <a:spcBef>
                <a:spcPts val="0"/>
              </a:spcBef>
              <a:buFont typeface="+mj-lt"/>
              <a:buAutoNum type="arabicPeriod"/>
            </a:pPr>
            <a:r>
              <a:rPr lang="nl-BE" sz="1300" dirty="0">
                <a:effectLst/>
                <a:latin typeface="Calibri" panose="020F0502020204030204" pitchFamily="34" charset="0"/>
                <a:ea typeface="Calibri" panose="020F0502020204030204" pitchFamily="34" charset="0"/>
                <a:cs typeface="Calibri" panose="020F0502020204030204" pitchFamily="34" charset="0"/>
              </a:rPr>
              <a:t>Afzonderingsmaatregelen voor bewoners die lijden aan een infectie met besmettingsgevaar (uitgebreid naar de RH’s) </a:t>
            </a:r>
          </a:p>
          <a:p>
            <a:pPr algn="just">
              <a:lnSpc>
                <a:spcPct val="107000"/>
              </a:lnSpc>
              <a:spcBef>
                <a:spcPts val="0"/>
              </a:spcBef>
              <a:buFont typeface="+mj-lt"/>
              <a:buAutoNum type="arabicPeriod"/>
            </a:pPr>
            <a:r>
              <a:rPr lang="nl-BE" sz="1300" dirty="0">
                <a:effectLst/>
                <a:latin typeface="Calibri" panose="020F0502020204030204" pitchFamily="34" charset="0"/>
                <a:ea typeface="Calibri" panose="020F0502020204030204" pitchFamily="34" charset="0"/>
                <a:cs typeface="Calibri" panose="020F0502020204030204" pitchFamily="34" charset="0"/>
              </a:rPr>
              <a:t>Maatregelen inzake immobilisatie, toezicht of afzondering (bestaand)</a:t>
            </a:r>
          </a:p>
          <a:p>
            <a:pPr algn="just">
              <a:lnSpc>
                <a:spcPct val="107000"/>
              </a:lnSpc>
              <a:spcBef>
                <a:spcPts val="0"/>
              </a:spcBef>
              <a:buFont typeface="+mj-lt"/>
              <a:buAutoNum type="arabicPeriod"/>
            </a:pPr>
            <a:r>
              <a:rPr lang="nl-BE" sz="1300" dirty="0">
                <a:effectLst/>
                <a:latin typeface="Calibri" panose="020F0502020204030204" pitchFamily="34" charset="0"/>
                <a:ea typeface="Calibri" panose="020F0502020204030204" pitchFamily="34" charset="0"/>
                <a:cs typeface="Calibri" panose="020F0502020204030204" pitchFamily="34" charset="0"/>
              </a:rPr>
              <a:t>Vroegtijdige opsporing en opvolging ondervoeding/uitdroging (bestaand)</a:t>
            </a:r>
          </a:p>
          <a:p>
            <a:pPr algn="just">
              <a:lnSpc>
                <a:spcPct val="107000"/>
              </a:lnSpc>
              <a:spcBef>
                <a:spcPts val="0"/>
              </a:spcBef>
              <a:buFont typeface="+mj-lt"/>
              <a:buAutoNum type="arabicPeriod"/>
            </a:pPr>
            <a:r>
              <a:rPr lang="nl-BE" sz="1300" dirty="0">
                <a:effectLst/>
                <a:latin typeface="Calibri" panose="020F0502020204030204" pitchFamily="34" charset="0"/>
                <a:ea typeface="Calibri" panose="020F0502020204030204" pitchFamily="34" charset="0"/>
                <a:cs typeface="Calibri" panose="020F0502020204030204" pitchFamily="34" charset="0"/>
              </a:rPr>
              <a:t>Procedure voor de registratie en opvolging van de indicatoren (zie hierboven) </a:t>
            </a:r>
            <a:r>
              <a:rPr lang="nl-BE" sz="1300" dirty="0">
                <a:solidFill>
                  <a:srgbClr val="00B050"/>
                </a:solidFill>
                <a:effectLst/>
                <a:latin typeface="Calibri" panose="020F0502020204030204" pitchFamily="34" charset="0"/>
                <a:ea typeface="Calibri" panose="020F0502020204030204" pitchFamily="34" charset="0"/>
                <a:cs typeface="Calibri" panose="020F0502020204030204" pitchFamily="34" charset="0"/>
              </a:rPr>
              <a:t>(NIEUW)</a:t>
            </a:r>
          </a:p>
          <a:p>
            <a:pPr algn="just">
              <a:lnSpc>
                <a:spcPct val="107000"/>
              </a:lnSpc>
              <a:spcBef>
                <a:spcPts val="0"/>
              </a:spcBef>
              <a:buFont typeface="+mj-lt"/>
              <a:buAutoNum type="arabicPeriod"/>
            </a:pPr>
            <a:r>
              <a:rPr lang="nl-BE" sz="1300" dirty="0">
                <a:effectLst/>
                <a:latin typeface="Calibri" panose="020F0502020204030204" pitchFamily="34" charset="0"/>
                <a:ea typeface="Calibri" panose="020F0502020204030204" pitchFamily="34" charset="0"/>
                <a:cs typeface="Calibri" panose="020F0502020204030204" pitchFamily="34" charset="0"/>
              </a:rPr>
              <a:t>Overplaatsing van een bewoner naar een ziekenhuis </a:t>
            </a:r>
            <a:r>
              <a:rPr lang="nl-BE" sz="1300" dirty="0">
                <a:solidFill>
                  <a:srgbClr val="00B050"/>
                </a:solidFill>
                <a:effectLst/>
                <a:latin typeface="Calibri" panose="020F0502020204030204" pitchFamily="34" charset="0"/>
                <a:ea typeface="Calibri" panose="020F0502020204030204" pitchFamily="34" charset="0"/>
                <a:cs typeface="Calibri" panose="020F0502020204030204" pitchFamily="34" charset="0"/>
              </a:rPr>
              <a:t>(NIEUW)</a:t>
            </a:r>
          </a:p>
          <a:p>
            <a:pPr algn="just">
              <a:lnSpc>
                <a:spcPct val="107000"/>
              </a:lnSpc>
              <a:spcBef>
                <a:spcPts val="0"/>
              </a:spcBef>
              <a:buFont typeface="+mj-lt"/>
              <a:buAutoNum type="arabicPeriod"/>
            </a:pPr>
            <a:r>
              <a:rPr lang="nl-BE" sz="1300" dirty="0">
                <a:effectLst/>
                <a:latin typeface="Calibri" panose="020F0502020204030204" pitchFamily="34" charset="0"/>
                <a:ea typeface="Calibri" panose="020F0502020204030204" pitchFamily="34" charset="0"/>
                <a:cs typeface="Calibri" panose="020F0502020204030204" pitchFamily="34" charset="0"/>
              </a:rPr>
              <a:t>Hygiëne en preventie van ziekenhuisinfecties (bestaand)</a:t>
            </a:r>
          </a:p>
          <a:p>
            <a:pPr algn="just">
              <a:lnSpc>
                <a:spcPct val="107000"/>
              </a:lnSpc>
              <a:spcBef>
                <a:spcPts val="0"/>
              </a:spcBef>
              <a:buFont typeface="+mj-lt"/>
              <a:buAutoNum type="arabicPeriod"/>
            </a:pPr>
            <a:r>
              <a:rPr lang="nl-BE" sz="1300" dirty="0">
                <a:effectLst/>
                <a:latin typeface="Calibri" panose="020F0502020204030204" pitchFamily="34" charset="0"/>
                <a:ea typeface="Calibri" panose="020F0502020204030204" pitchFamily="34" charset="0"/>
                <a:cs typeface="Calibri" panose="020F0502020204030204" pitchFamily="34" charset="0"/>
              </a:rPr>
              <a:t>Beheersing van zorginfecties (bestaand)</a:t>
            </a:r>
          </a:p>
          <a:p>
            <a:pPr algn="just">
              <a:lnSpc>
                <a:spcPct val="107000"/>
              </a:lnSpc>
              <a:spcBef>
                <a:spcPts val="0"/>
              </a:spcBef>
              <a:buFont typeface="+mj-lt"/>
              <a:buAutoNum type="arabicPeriod"/>
            </a:pPr>
            <a:r>
              <a:rPr lang="nl-BE" sz="1300" dirty="0">
                <a:effectLst/>
                <a:latin typeface="Calibri" panose="020F0502020204030204" pitchFamily="34" charset="0"/>
                <a:ea typeface="Calibri" panose="020F0502020204030204" pitchFamily="34" charset="0"/>
                <a:cs typeface="Calibri" panose="020F0502020204030204" pitchFamily="34" charset="0"/>
              </a:rPr>
              <a:t>Preventie van doorligwonden en chronische wonden (uitgebreid naar RH’s)</a:t>
            </a:r>
          </a:p>
          <a:p>
            <a:pPr algn="just">
              <a:lnSpc>
                <a:spcPct val="107000"/>
              </a:lnSpc>
              <a:spcBef>
                <a:spcPts val="0"/>
              </a:spcBef>
              <a:buFont typeface="+mj-lt"/>
              <a:buAutoNum type="arabicPeriod"/>
            </a:pPr>
            <a:r>
              <a:rPr lang="nl-BE" sz="1300" dirty="0">
                <a:effectLst/>
                <a:latin typeface="Calibri" panose="020F0502020204030204" pitchFamily="34" charset="0"/>
                <a:ea typeface="Calibri" panose="020F0502020204030204" pitchFamily="34" charset="0"/>
                <a:cs typeface="Calibri" panose="020F0502020204030204" pitchFamily="34" charset="0"/>
              </a:rPr>
              <a:t>Mond- en tandzorg (uitgebreid naar de RH’s)</a:t>
            </a:r>
          </a:p>
          <a:p>
            <a:pPr algn="just">
              <a:lnSpc>
                <a:spcPct val="107000"/>
              </a:lnSpc>
              <a:spcBef>
                <a:spcPts val="0"/>
              </a:spcBef>
              <a:buFont typeface="+mj-lt"/>
              <a:buAutoNum type="arabicPeriod"/>
            </a:pPr>
            <a:r>
              <a:rPr lang="nl-BE" sz="1300" dirty="0">
                <a:effectLst/>
                <a:latin typeface="Calibri" panose="020F0502020204030204" pitchFamily="34" charset="0"/>
                <a:ea typeface="Calibri" panose="020F0502020204030204" pitchFamily="34" charset="0"/>
                <a:cs typeface="Calibri" panose="020F0502020204030204" pitchFamily="34" charset="0"/>
              </a:rPr>
              <a:t>Incontinentie (uitgebreid naar de</a:t>
            </a:r>
            <a:r>
              <a:rPr lang="nl-BE" sz="1300" dirty="0">
                <a:latin typeface="Calibri" panose="020F0502020204030204" pitchFamily="34" charset="0"/>
                <a:ea typeface="Calibri" panose="020F0502020204030204" pitchFamily="34" charset="0"/>
                <a:cs typeface="Calibri" panose="020F0502020204030204" pitchFamily="34" charset="0"/>
              </a:rPr>
              <a:t> HR’s)</a:t>
            </a:r>
            <a:endParaRPr lang="nl-BE" sz="1300" dirty="0">
              <a:effectLst/>
              <a:latin typeface="Calibri" panose="020F0502020204030204" pitchFamily="34" charset="0"/>
              <a:ea typeface="Calibri" panose="020F0502020204030204" pitchFamily="34" charset="0"/>
              <a:cs typeface="Calibri" panose="020F0502020204030204" pitchFamily="34" charset="0"/>
            </a:endParaRPr>
          </a:p>
          <a:p>
            <a:pPr marL="0" indent="0" algn="just">
              <a:lnSpc>
                <a:spcPct val="107000"/>
              </a:lnSpc>
              <a:spcBef>
                <a:spcPts val="0"/>
              </a:spcBef>
              <a:buNone/>
            </a:pPr>
            <a:endParaRPr lang="nl-BE" sz="1200" dirty="0">
              <a:effectLst/>
              <a:latin typeface="Calibri" panose="020F0502020204030204" pitchFamily="34" charset="0"/>
              <a:ea typeface="Calibri" panose="020F0502020204030204" pitchFamily="34" charset="0"/>
              <a:cs typeface="Calibri" panose="020F0502020204030204" pitchFamily="34" charset="0"/>
            </a:endParaRPr>
          </a:p>
          <a:p>
            <a:pPr algn="just">
              <a:lnSpc>
                <a:spcPct val="107000"/>
              </a:lnSpc>
              <a:spcBef>
                <a:spcPts val="0"/>
              </a:spcBef>
              <a:buFont typeface="+mj-lt"/>
              <a:buAutoNum type="arabicPeriod"/>
            </a:pPr>
            <a:endParaRPr lang="nl-BE" sz="1200" dirty="0">
              <a:effectLst/>
              <a:latin typeface="Calibri" panose="020F0502020204030204" pitchFamily="34" charset="0"/>
              <a:ea typeface="Calibri" panose="020F0502020204030204" pitchFamily="34" charset="0"/>
              <a:cs typeface="Calibri" panose="020F0502020204030204" pitchFamily="34" charset="0"/>
            </a:endParaRPr>
          </a:p>
          <a:p>
            <a:pPr marL="0" indent="0" algn="just">
              <a:lnSpc>
                <a:spcPct val="107000"/>
              </a:lnSpc>
              <a:spcBef>
                <a:spcPts val="0"/>
              </a:spcBef>
              <a:buNone/>
            </a:pPr>
            <a:endParaRPr lang="fr-BE" sz="1300" dirty="0">
              <a:latin typeface="Calibri" panose="020F0502020204030204" pitchFamily="34" charset="0"/>
              <a:ea typeface="Calibri" panose="020F0502020204030204" pitchFamily="34" charset="0"/>
              <a:cs typeface="Times New Roman" panose="02020603050405020304" pitchFamily="18" charset="0"/>
            </a:endParaRPr>
          </a:p>
          <a:p>
            <a:pPr marL="0" indent="0" algn="just">
              <a:lnSpc>
                <a:spcPct val="107000"/>
              </a:lnSpc>
              <a:spcAft>
                <a:spcPts val="800"/>
              </a:spcAft>
              <a:buNone/>
            </a:pPr>
            <a:endParaRPr lang="fr-BE" sz="1300" dirty="0">
              <a:latin typeface="Calibri" panose="020F0502020204030204" pitchFamily="34" charset="0"/>
              <a:ea typeface="Calibri" panose="020F0502020204030204" pitchFamily="34" charset="0"/>
              <a:cs typeface="Times New Roman" panose="02020603050405020304" pitchFamily="18" charset="0"/>
            </a:endParaRPr>
          </a:p>
        </p:txBody>
      </p:sp>
      <p:sp>
        <p:nvSpPr>
          <p:cNvPr id="22" name="Titre 1">
            <a:extLst>
              <a:ext uri="{FF2B5EF4-FFF2-40B4-BE49-F238E27FC236}">
                <a16:creationId xmlns:a16="http://schemas.microsoft.com/office/drawing/2014/main" id="{A1F93E89-64FC-4D83-B7B4-A2F2E96771C5}"/>
              </a:ext>
            </a:extLst>
          </p:cNvPr>
          <p:cNvSpPr txBox="1">
            <a:spLocks/>
          </p:cNvSpPr>
          <p:nvPr/>
        </p:nvSpPr>
        <p:spPr>
          <a:xfrm>
            <a:off x="-14212" y="0"/>
            <a:ext cx="9158211" cy="994122"/>
          </a:xfrm>
          <a:prstGeom prst="rect">
            <a:avLst/>
          </a:prstGeom>
          <a:solidFill>
            <a:srgbClr val="1E3B89"/>
          </a:solidFill>
          <a:ln w="12700" cap="flat" cmpd="sng" algn="ctr">
            <a:solidFill>
              <a:srgbClr val="1E3B89"/>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lvl="0" algn="just"/>
            <a:r>
              <a:rPr lang="nl-BE" sz="2400" dirty="0">
                <a:effectLst/>
                <a:latin typeface="Calibri" panose="020F0502020204030204" pitchFamily="34" charset="0"/>
                <a:ea typeface="Calibri" panose="020F0502020204030204" pitchFamily="34" charset="0"/>
                <a:cs typeface="Times New Roman" panose="02020603050405020304" pitchFamily="18" charset="0"/>
              </a:rPr>
              <a:t>1.4. </a:t>
            </a:r>
            <a:r>
              <a:rPr lang="nl-BE" sz="2400" dirty="0">
                <a:latin typeface="Calibri" panose="020F0502020204030204" pitchFamily="34" charset="0"/>
                <a:ea typeface="Calibri" panose="020F0502020204030204" pitchFamily="34" charset="0"/>
                <a:cs typeface="Times New Roman" panose="02020603050405020304" pitchFamily="18" charset="0"/>
              </a:rPr>
              <a:t>De kwaliteit van de begeleiding en zorgverlening ondersteunen en inzetten op continue verbetering</a:t>
            </a:r>
          </a:p>
        </p:txBody>
      </p:sp>
      <p:pic>
        <p:nvPicPr>
          <p:cNvPr id="12" name="Image 11">
            <a:extLst>
              <a:ext uri="{FF2B5EF4-FFF2-40B4-BE49-F238E27FC236}">
                <a16:creationId xmlns:a16="http://schemas.microsoft.com/office/drawing/2014/main" id="{185FD457-8186-4947-9441-AC8C7F96F071}"/>
              </a:ext>
            </a:extLst>
          </p:cNvPr>
          <p:cNvPicPr>
            <a:picLocks noChangeAspect="1"/>
          </p:cNvPicPr>
          <p:nvPr/>
        </p:nvPicPr>
        <p:blipFill>
          <a:blip r:embed="rId2"/>
          <a:stretch>
            <a:fillRect/>
          </a:stretch>
        </p:blipFill>
        <p:spPr>
          <a:xfrm>
            <a:off x="7972261" y="5863878"/>
            <a:ext cx="1171739" cy="933580"/>
          </a:xfrm>
          <a:prstGeom prst="rect">
            <a:avLst/>
          </a:prstGeom>
        </p:spPr>
      </p:pic>
      <p:sp>
        <p:nvSpPr>
          <p:cNvPr id="7" name="Espace réservé du contenu 2">
            <a:extLst>
              <a:ext uri="{FF2B5EF4-FFF2-40B4-BE49-F238E27FC236}">
                <a16:creationId xmlns:a16="http://schemas.microsoft.com/office/drawing/2014/main" id="{66D23B3C-53C7-4643-99BE-642B18A902F5}"/>
              </a:ext>
            </a:extLst>
          </p:cNvPr>
          <p:cNvSpPr txBox="1">
            <a:spLocks/>
          </p:cNvSpPr>
          <p:nvPr/>
        </p:nvSpPr>
        <p:spPr>
          <a:xfrm>
            <a:off x="5065861" y="1623428"/>
            <a:ext cx="3644346" cy="4102427"/>
          </a:xfrm>
          <a:prstGeom prst="rect">
            <a:avLst/>
          </a:prstGeom>
          <a:ln w="38100">
            <a:solidFill>
              <a:srgbClr val="1E3B89"/>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just">
              <a:buFont typeface="+mj-lt"/>
              <a:buAutoNum type="arabicPeriod"/>
            </a:pPr>
            <a:endParaRPr lang="fr-BE" sz="2000" dirty="0">
              <a:latin typeface="Calibri" panose="020F0502020204030204" pitchFamily="34" charset="0"/>
              <a:ea typeface="Calibri" panose="020F0502020204030204" pitchFamily="34" charset="0"/>
              <a:cs typeface="Times New Roman" panose="02020603050405020304" pitchFamily="18" charset="0"/>
            </a:endParaRPr>
          </a:p>
          <a:p>
            <a:pPr marL="342900" indent="-342900" algn="just">
              <a:buFont typeface="+mj-lt"/>
              <a:buAutoNum type="arabicPeriod"/>
            </a:pPr>
            <a:endParaRPr lang="fr-BE" sz="2000" dirty="0">
              <a:latin typeface="Calibri" panose="020F0502020204030204" pitchFamily="34" charset="0"/>
              <a:ea typeface="Calibri" panose="020F0502020204030204" pitchFamily="34" charset="0"/>
              <a:cs typeface="Times New Roman" panose="02020603050405020304" pitchFamily="18" charset="0"/>
            </a:endParaRPr>
          </a:p>
          <a:p>
            <a:pPr lvl="1" algn="just">
              <a:buFont typeface="Wingdings" panose="05000000000000000000" pitchFamily="2" charset="2"/>
              <a:buChar char="Ø"/>
            </a:pPr>
            <a:endParaRPr lang="fr-BE" sz="2000" dirty="0">
              <a:solidFill>
                <a:srgbClr val="0A00BE"/>
              </a:solidFill>
              <a:latin typeface="Calibri" panose="020F0502020204030204" pitchFamily="34" charset="0"/>
              <a:cs typeface="Calibri" panose="020F0502020204030204" pitchFamily="34" charset="0"/>
            </a:endParaRPr>
          </a:p>
        </p:txBody>
      </p:sp>
      <p:sp>
        <p:nvSpPr>
          <p:cNvPr id="11" name="Espace réservé du contenu 2">
            <a:extLst>
              <a:ext uri="{FF2B5EF4-FFF2-40B4-BE49-F238E27FC236}">
                <a16:creationId xmlns:a16="http://schemas.microsoft.com/office/drawing/2014/main" id="{4239561A-56D7-4081-A9FD-59425864E80D}"/>
              </a:ext>
            </a:extLst>
          </p:cNvPr>
          <p:cNvSpPr txBox="1">
            <a:spLocks/>
          </p:cNvSpPr>
          <p:nvPr/>
        </p:nvSpPr>
        <p:spPr>
          <a:xfrm>
            <a:off x="5088983" y="1809563"/>
            <a:ext cx="3644346" cy="420019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just">
              <a:lnSpc>
                <a:spcPct val="107000"/>
              </a:lnSpc>
              <a:spcBef>
                <a:spcPts val="0"/>
              </a:spcBef>
              <a:buSzPct val="100000"/>
              <a:buAutoNum type="arabicPeriod" startAt="11"/>
            </a:pPr>
            <a:r>
              <a:rPr lang="nl-BE" sz="1300" dirty="0">
                <a:effectLst/>
                <a:latin typeface="Calibri" panose="020F0502020204030204" pitchFamily="34" charset="0"/>
                <a:ea typeface="Calibri" panose="020F0502020204030204" pitchFamily="34" charset="0"/>
                <a:cs typeface="Calibri" panose="020F0502020204030204" pitchFamily="34" charset="0"/>
              </a:rPr>
              <a:t>Zorg aan </a:t>
            </a:r>
            <a:r>
              <a:rPr lang="nl-BE" sz="1300" b="1" dirty="0">
                <a:effectLst/>
                <a:latin typeface="Calibri" panose="020F0502020204030204" pitchFamily="34" charset="0"/>
                <a:ea typeface="Calibri" panose="020F0502020204030204" pitchFamily="34" charset="0"/>
                <a:cs typeface="Calibri" panose="020F0502020204030204" pitchFamily="34" charset="0"/>
              </a:rPr>
              <a:t>het levenseinde</a:t>
            </a:r>
            <a:r>
              <a:rPr lang="nl-BE" sz="1300" dirty="0">
                <a:effectLst/>
                <a:latin typeface="Calibri" panose="020F0502020204030204" pitchFamily="34" charset="0"/>
                <a:ea typeface="Calibri" panose="020F0502020204030204" pitchFamily="34" charset="0"/>
                <a:cs typeface="Calibri" panose="020F0502020204030204" pitchFamily="34" charset="0"/>
              </a:rPr>
              <a:t> (uitgebreid naar de RH's)</a:t>
            </a:r>
          </a:p>
          <a:p>
            <a:pPr marL="342900" indent="-342900" algn="just">
              <a:lnSpc>
                <a:spcPct val="107000"/>
              </a:lnSpc>
              <a:spcBef>
                <a:spcPts val="0"/>
              </a:spcBef>
              <a:buSzPct val="100000"/>
              <a:buAutoNum type="arabicPeriod" startAt="11"/>
            </a:pPr>
            <a:r>
              <a:rPr lang="nl-BE" sz="1300" b="1" dirty="0">
                <a:effectLst/>
                <a:latin typeface="Calibri" panose="020F0502020204030204" pitchFamily="34" charset="0"/>
                <a:ea typeface="Calibri" panose="020F0502020204030204" pitchFamily="34" charset="0"/>
                <a:cs typeface="Calibri" panose="020F0502020204030204" pitchFamily="34" charset="0"/>
              </a:rPr>
              <a:t>Voedingsbeleid </a:t>
            </a:r>
            <a:r>
              <a:rPr lang="nl-BE" sz="1300" dirty="0">
                <a:effectLst/>
                <a:latin typeface="Calibri" panose="020F0502020204030204" pitchFamily="34" charset="0"/>
                <a:ea typeface="Calibri" panose="020F0502020204030204" pitchFamily="34" charset="0"/>
                <a:cs typeface="Calibri" panose="020F0502020204030204" pitchFamily="34" charset="0"/>
              </a:rPr>
              <a:t>dat de voedingsbehoeften verzoent met het eetplezier (uitgebreid naar de RH's + gedetailleerd)</a:t>
            </a:r>
          </a:p>
          <a:p>
            <a:pPr marL="342900" indent="-342900" algn="just">
              <a:lnSpc>
                <a:spcPct val="107000"/>
              </a:lnSpc>
              <a:spcBef>
                <a:spcPts val="0"/>
              </a:spcBef>
              <a:buSzPct val="100000"/>
              <a:buAutoNum type="arabicPeriod" startAt="11"/>
            </a:pPr>
            <a:r>
              <a:rPr lang="nl-BE" sz="1300" dirty="0">
                <a:effectLst/>
                <a:latin typeface="Calibri" panose="020F0502020204030204" pitchFamily="34" charset="0"/>
                <a:ea typeface="Calibri" panose="020F0502020204030204" pitchFamily="34" charset="0"/>
                <a:cs typeface="Calibri" panose="020F0502020204030204" pitchFamily="34" charset="0"/>
              </a:rPr>
              <a:t>Levering, bewaring en verdeling van geneesmiddelen, met name het beheer van risicovolle geneesmiddelen, in voorkomend geval in overleg met de apothekers </a:t>
            </a:r>
            <a:r>
              <a:rPr lang="nl-BE" sz="1300" dirty="0">
                <a:solidFill>
                  <a:srgbClr val="00B050"/>
                </a:solidFill>
                <a:effectLst/>
                <a:latin typeface="Calibri" panose="020F0502020204030204" pitchFamily="34" charset="0"/>
                <a:ea typeface="Calibri" panose="020F0502020204030204" pitchFamily="34" charset="0"/>
                <a:cs typeface="Calibri" panose="020F0502020204030204" pitchFamily="34" charset="0"/>
              </a:rPr>
              <a:t>(NIEUW)</a:t>
            </a:r>
          </a:p>
          <a:p>
            <a:pPr marL="342900" indent="-342900" algn="just">
              <a:lnSpc>
                <a:spcPct val="107000"/>
              </a:lnSpc>
              <a:spcBef>
                <a:spcPts val="0"/>
              </a:spcBef>
              <a:buSzPct val="100000"/>
              <a:buAutoNum type="arabicPeriod" startAt="11"/>
            </a:pPr>
            <a:r>
              <a:rPr lang="nl-BE" sz="1300" dirty="0">
                <a:effectLst/>
                <a:latin typeface="Calibri" panose="020F0502020204030204" pitchFamily="34" charset="0"/>
                <a:ea typeface="Calibri" panose="020F0502020204030204" pitchFamily="34" charset="0"/>
                <a:cs typeface="Calibri" panose="020F0502020204030204" pitchFamily="34" charset="0"/>
              </a:rPr>
              <a:t>Begeleiding van de bewoners met ernstige </a:t>
            </a:r>
            <a:r>
              <a:rPr lang="nl-BE" sz="1300" b="1" dirty="0">
                <a:effectLst/>
                <a:latin typeface="Calibri" panose="020F0502020204030204" pitchFamily="34" charset="0"/>
                <a:ea typeface="Calibri" panose="020F0502020204030204" pitchFamily="34" charset="0"/>
                <a:cs typeface="Calibri" panose="020F0502020204030204" pitchFamily="34" charset="0"/>
              </a:rPr>
              <a:t>cognitieve stoornissen of dementie </a:t>
            </a:r>
            <a:r>
              <a:rPr lang="nl-BE" sz="1300" dirty="0">
                <a:effectLst/>
                <a:latin typeface="Calibri" panose="020F0502020204030204" pitchFamily="34" charset="0"/>
                <a:ea typeface="Calibri" panose="020F0502020204030204" pitchFamily="34" charset="0"/>
                <a:cs typeface="Calibri" panose="020F0502020204030204" pitchFamily="34" charset="0"/>
              </a:rPr>
              <a:t>(niet-medicamenteuze aanpak en revalidatietechnieken) </a:t>
            </a:r>
            <a:r>
              <a:rPr lang="nl-BE" sz="1300" dirty="0">
                <a:solidFill>
                  <a:srgbClr val="00B050"/>
                </a:solidFill>
                <a:effectLst/>
                <a:latin typeface="Calibri" panose="020F0502020204030204" pitchFamily="34" charset="0"/>
                <a:ea typeface="Calibri" panose="020F0502020204030204" pitchFamily="34" charset="0"/>
                <a:cs typeface="Calibri" panose="020F0502020204030204" pitchFamily="34" charset="0"/>
              </a:rPr>
              <a:t>(NIEUW)</a:t>
            </a:r>
          </a:p>
          <a:p>
            <a:pPr marL="342900" indent="-342900" algn="just">
              <a:lnSpc>
                <a:spcPct val="107000"/>
              </a:lnSpc>
              <a:spcBef>
                <a:spcPts val="0"/>
              </a:spcBef>
              <a:buSzPct val="100000"/>
              <a:buAutoNum type="arabicPeriod" startAt="11"/>
            </a:pPr>
            <a:r>
              <a:rPr lang="nl-BE" sz="1300" b="1" dirty="0">
                <a:effectLst/>
                <a:latin typeface="Calibri" panose="020F0502020204030204" pitchFamily="34" charset="0"/>
                <a:ea typeface="Calibri" panose="020F0502020204030204" pitchFamily="34" charset="0"/>
                <a:cs typeface="Calibri" panose="020F0502020204030204" pitchFamily="34" charset="0"/>
              </a:rPr>
              <a:t>Crisisbeheersplan </a:t>
            </a:r>
            <a:r>
              <a:rPr lang="nl-BE" sz="1300" dirty="0">
                <a:solidFill>
                  <a:srgbClr val="00B050"/>
                </a:solidFill>
                <a:effectLst/>
                <a:latin typeface="Calibri" panose="020F0502020204030204" pitchFamily="34" charset="0"/>
                <a:ea typeface="Calibri" panose="020F0502020204030204" pitchFamily="34" charset="0"/>
                <a:cs typeface="Calibri" panose="020F0502020204030204" pitchFamily="34" charset="0"/>
              </a:rPr>
              <a:t>(NIEUW)</a:t>
            </a:r>
          </a:p>
          <a:p>
            <a:pPr marL="342900" indent="-342900" algn="just">
              <a:lnSpc>
                <a:spcPct val="107000"/>
              </a:lnSpc>
              <a:spcBef>
                <a:spcPts val="0"/>
              </a:spcBef>
              <a:buSzPct val="100000"/>
              <a:buAutoNum type="arabicPeriod" startAt="11"/>
            </a:pPr>
            <a:r>
              <a:rPr lang="nl-BE" sz="1300" b="1" dirty="0">
                <a:effectLst/>
                <a:latin typeface="Calibri" panose="020F0502020204030204" pitchFamily="34" charset="0"/>
                <a:ea typeface="Calibri" panose="020F0502020204030204" pitchFamily="34" charset="0"/>
                <a:cs typeface="Calibri" panose="020F0502020204030204" pitchFamily="34" charset="0"/>
              </a:rPr>
              <a:t>Onthaal van nieuwe leden van het personeel</a:t>
            </a:r>
          </a:p>
          <a:p>
            <a:pPr marL="342900" indent="-342900" algn="just">
              <a:lnSpc>
                <a:spcPct val="107000"/>
              </a:lnSpc>
              <a:spcBef>
                <a:spcPts val="0"/>
              </a:spcBef>
              <a:buSzPct val="100000"/>
              <a:buAutoNum type="arabicPeriod" startAt="11"/>
            </a:pPr>
            <a:r>
              <a:rPr lang="nl-BE" sz="1300" b="1" dirty="0">
                <a:latin typeface="Calibri" panose="020F0502020204030204" pitchFamily="34" charset="0"/>
                <a:ea typeface="Calibri" panose="020F0502020204030204" pitchFamily="34" charset="0"/>
                <a:cs typeface="Calibri" panose="020F0502020204030204" pitchFamily="34" charset="0"/>
              </a:rPr>
              <a:t>W</a:t>
            </a:r>
            <a:r>
              <a:rPr lang="nl-BE" sz="1300" b="1" dirty="0">
                <a:effectLst/>
                <a:latin typeface="Calibri" panose="020F0502020204030204" pitchFamily="34" charset="0"/>
                <a:ea typeface="Calibri" panose="020F0502020204030204" pitchFamily="34" charset="0"/>
                <a:cs typeface="Calibri" panose="020F0502020204030204" pitchFamily="34" charset="0"/>
              </a:rPr>
              <a:t>elzijn van het personeel </a:t>
            </a:r>
            <a:r>
              <a:rPr lang="nl-BE" sz="1300" dirty="0">
                <a:solidFill>
                  <a:srgbClr val="00B050"/>
                </a:solidFill>
                <a:effectLst/>
                <a:latin typeface="Calibri" panose="020F0502020204030204" pitchFamily="34" charset="0"/>
                <a:ea typeface="Calibri" panose="020F0502020204030204" pitchFamily="34" charset="0"/>
                <a:cs typeface="Calibri" panose="020F0502020204030204" pitchFamily="34" charset="0"/>
              </a:rPr>
              <a:t>(NIEUW)</a:t>
            </a:r>
          </a:p>
          <a:p>
            <a:pPr marL="342900" indent="-342900" algn="just">
              <a:lnSpc>
                <a:spcPct val="107000"/>
              </a:lnSpc>
              <a:spcBef>
                <a:spcPts val="0"/>
              </a:spcBef>
              <a:buSzPct val="100000"/>
              <a:buAutoNum type="arabicPeriod" startAt="11"/>
            </a:pPr>
            <a:r>
              <a:rPr lang="nl-BE" sz="1300" b="1" dirty="0">
                <a:effectLst/>
                <a:latin typeface="Calibri" panose="020F0502020204030204" pitchFamily="34" charset="0"/>
                <a:ea typeface="Calibri" panose="020F0502020204030204" pitchFamily="34" charset="0"/>
                <a:cs typeface="Calibri" panose="020F0502020204030204" pitchFamily="34" charset="0"/>
              </a:rPr>
              <a:t>Tweetaligheid </a:t>
            </a:r>
            <a:r>
              <a:rPr lang="nl-BE" sz="1300" dirty="0">
                <a:effectLst/>
                <a:latin typeface="Calibri" panose="020F0502020204030204" pitchFamily="34" charset="0"/>
                <a:ea typeface="Calibri" panose="020F0502020204030204" pitchFamily="34" charset="0"/>
                <a:cs typeface="Calibri" panose="020F0502020204030204" pitchFamily="34" charset="0"/>
              </a:rPr>
              <a:t>NL-FR </a:t>
            </a:r>
            <a:r>
              <a:rPr lang="nl-BE" sz="1300" dirty="0">
                <a:solidFill>
                  <a:srgbClr val="00B050"/>
                </a:solidFill>
                <a:effectLst/>
                <a:latin typeface="Calibri" panose="020F0502020204030204" pitchFamily="34" charset="0"/>
                <a:ea typeface="Calibri" panose="020F0502020204030204" pitchFamily="34" charset="0"/>
                <a:cs typeface="Calibri" panose="020F0502020204030204" pitchFamily="34" charset="0"/>
              </a:rPr>
              <a:t>(NIEUW)</a:t>
            </a:r>
          </a:p>
          <a:p>
            <a:pPr marL="342900" indent="-342900" algn="just">
              <a:lnSpc>
                <a:spcPct val="107000"/>
              </a:lnSpc>
              <a:spcBef>
                <a:spcPts val="0"/>
              </a:spcBef>
              <a:buSzPct val="100000"/>
              <a:buAutoNum type="arabicPeriod" startAt="11"/>
            </a:pPr>
            <a:r>
              <a:rPr lang="nl-BE" sz="1300" b="1" dirty="0">
                <a:effectLst/>
                <a:latin typeface="Calibri" panose="020F0502020204030204" pitchFamily="34" charset="0"/>
                <a:ea typeface="Calibri" panose="020F0502020204030204" pitchFamily="34" charset="0"/>
                <a:cs typeface="Calibri" panose="020F0502020204030204" pitchFamily="34" charset="0"/>
              </a:rPr>
              <a:t>Diversiteit en inclusie </a:t>
            </a:r>
            <a:r>
              <a:rPr lang="nl-BE" sz="1300" dirty="0">
                <a:solidFill>
                  <a:srgbClr val="00B050"/>
                </a:solidFill>
                <a:effectLst/>
                <a:latin typeface="Calibri" panose="020F0502020204030204" pitchFamily="34" charset="0"/>
                <a:ea typeface="Calibri" panose="020F0502020204030204" pitchFamily="34" charset="0"/>
                <a:cs typeface="Calibri" panose="020F0502020204030204" pitchFamily="34" charset="0"/>
              </a:rPr>
              <a:t>(NIEUW)</a:t>
            </a:r>
          </a:p>
          <a:p>
            <a:pPr marL="0" indent="0" algn="just">
              <a:lnSpc>
                <a:spcPct val="107000"/>
              </a:lnSpc>
              <a:spcBef>
                <a:spcPts val="0"/>
              </a:spcBef>
              <a:buSzPct val="100000"/>
              <a:buNone/>
            </a:pPr>
            <a:endParaRPr lang="fr-BE" sz="1400" dirty="0">
              <a:latin typeface="Calibri" panose="020F0502020204030204" pitchFamily="34" charset="0"/>
              <a:ea typeface="Calibri" panose="020F0502020204030204" pitchFamily="34" charset="0"/>
              <a:cs typeface="Times New Roman" panose="02020603050405020304" pitchFamily="18" charset="0"/>
            </a:endParaRPr>
          </a:p>
        </p:txBody>
      </p:sp>
      <p:sp>
        <p:nvSpPr>
          <p:cNvPr id="2" name="Ellipse 1">
            <a:extLst>
              <a:ext uri="{FF2B5EF4-FFF2-40B4-BE49-F238E27FC236}">
                <a16:creationId xmlns:a16="http://schemas.microsoft.com/office/drawing/2014/main" id="{128DC979-2AA3-4D32-B313-A55595EF0774}"/>
              </a:ext>
            </a:extLst>
          </p:cNvPr>
          <p:cNvSpPr/>
          <p:nvPr/>
        </p:nvSpPr>
        <p:spPr>
          <a:xfrm>
            <a:off x="3437479" y="1072681"/>
            <a:ext cx="2286650" cy="864096"/>
          </a:xfrm>
          <a:prstGeom prst="ellipse">
            <a:avLst/>
          </a:prstGeom>
          <a:ln w="28575">
            <a:solidFill>
              <a:srgbClr val="1E3B89"/>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BE" dirty="0">
              <a:ln>
                <a:solidFill>
                  <a:srgbClr val="1E3B89"/>
                </a:solidFill>
              </a:ln>
            </a:endParaRPr>
          </a:p>
        </p:txBody>
      </p:sp>
      <p:sp>
        <p:nvSpPr>
          <p:cNvPr id="10" name="ZoneTexte 9">
            <a:extLst>
              <a:ext uri="{FF2B5EF4-FFF2-40B4-BE49-F238E27FC236}">
                <a16:creationId xmlns:a16="http://schemas.microsoft.com/office/drawing/2014/main" id="{4F2C2DCD-7F60-4876-ABE6-E40249E3CB95}"/>
              </a:ext>
            </a:extLst>
          </p:cNvPr>
          <p:cNvSpPr txBox="1"/>
          <p:nvPr/>
        </p:nvSpPr>
        <p:spPr>
          <a:xfrm>
            <a:off x="3437479" y="1285820"/>
            <a:ext cx="2376264" cy="437043"/>
          </a:xfrm>
          <a:prstGeom prst="rect">
            <a:avLst/>
          </a:prstGeom>
          <a:noFill/>
        </p:spPr>
        <p:txBody>
          <a:bodyPr wrap="square">
            <a:spAutoFit/>
          </a:bodyPr>
          <a:lstStyle/>
          <a:p>
            <a:pPr marL="0" indent="0" algn="just">
              <a:lnSpc>
                <a:spcPct val="120000"/>
              </a:lnSpc>
              <a:buNone/>
            </a:pPr>
            <a:r>
              <a:rPr lang="nl-BE" sz="2000" b="1" dirty="0">
                <a:solidFill>
                  <a:srgbClr val="000000"/>
                </a:solidFill>
                <a:effectLst/>
                <a:ea typeface="Calibri" panose="020F0502020204030204" pitchFamily="34" charset="0"/>
                <a:cs typeface="Minion Pro"/>
              </a:rPr>
              <a:t>Kwaliteitshandboek</a:t>
            </a:r>
            <a:endParaRPr lang="fr-BE" sz="2000" dirty="0">
              <a:solidFill>
                <a:srgbClr val="000000"/>
              </a:solidFill>
              <a:effectLst/>
              <a:ea typeface="Calibri" panose="020F0502020204030204" pitchFamily="34" charset="0"/>
              <a:cs typeface="Minion Pro"/>
            </a:endParaRPr>
          </a:p>
        </p:txBody>
      </p:sp>
      <p:sp>
        <p:nvSpPr>
          <p:cNvPr id="13" name="ZoneTexte 12">
            <a:extLst>
              <a:ext uri="{FF2B5EF4-FFF2-40B4-BE49-F238E27FC236}">
                <a16:creationId xmlns:a16="http://schemas.microsoft.com/office/drawing/2014/main" id="{4021637B-708D-48FC-8507-45E7891B17D1}"/>
              </a:ext>
            </a:extLst>
          </p:cNvPr>
          <p:cNvSpPr txBox="1"/>
          <p:nvPr/>
        </p:nvSpPr>
        <p:spPr>
          <a:xfrm>
            <a:off x="1198914" y="5882541"/>
            <a:ext cx="7936744" cy="671915"/>
          </a:xfrm>
          <a:prstGeom prst="rect">
            <a:avLst/>
          </a:prstGeom>
          <a:noFill/>
        </p:spPr>
        <p:txBody>
          <a:bodyPr wrap="square">
            <a:spAutoFit/>
          </a:bodyPr>
          <a:lstStyle/>
          <a:p>
            <a:pPr>
              <a:lnSpc>
                <a:spcPct val="107000"/>
              </a:lnSpc>
            </a:pPr>
            <a:r>
              <a:rPr lang="nl-BE" dirty="0">
                <a:latin typeface="Calibri" panose="020F0502020204030204" pitchFamily="34" charset="0"/>
                <a:ea typeface="Calibri" panose="020F0502020204030204" pitchFamily="34" charset="0"/>
                <a:cs typeface="Times New Roman" panose="02020603050405020304" pitchFamily="18" charset="0"/>
              </a:rPr>
              <a:t>RH's</a:t>
            </a:r>
            <a:r>
              <a:rPr lang="nl-BE" sz="1800" dirty="0">
                <a:effectLst/>
                <a:latin typeface="Calibri" panose="020F0502020204030204" pitchFamily="34" charset="0"/>
                <a:ea typeface="Calibri" panose="020F0502020204030204" pitchFamily="34" charset="0"/>
                <a:cs typeface="Times New Roman" panose="02020603050405020304" pitchFamily="18" charset="0"/>
              </a:rPr>
              <a:t>: personeelsleden in samenwerking met de</a:t>
            </a:r>
            <a:r>
              <a:rPr lang="nl-BE" sz="1800" b="1" dirty="0">
                <a:effectLst/>
                <a:latin typeface="Calibri" panose="020F0502020204030204" pitchFamily="34" charset="0"/>
                <a:ea typeface="Calibri" panose="020F0502020204030204" pitchFamily="34" charset="0"/>
                <a:cs typeface="Times New Roman" panose="02020603050405020304" pitchFamily="18" charset="0"/>
              </a:rPr>
              <a:t> </a:t>
            </a:r>
            <a:r>
              <a:rPr lang="nl-BE" sz="1800" dirty="0">
                <a:effectLst/>
                <a:latin typeface="Calibri" panose="020F0502020204030204" pitchFamily="34" charset="0"/>
                <a:ea typeface="Calibri" panose="020F0502020204030204" pitchFamily="34" charset="0"/>
                <a:cs typeface="Times New Roman" panose="02020603050405020304" pitchFamily="18" charset="0"/>
              </a:rPr>
              <a:t>referentiearts</a:t>
            </a:r>
            <a:r>
              <a:rPr lang="nl-BE" sz="1800" b="1" dirty="0">
                <a:effectLst/>
                <a:latin typeface="Calibri" panose="020F0502020204030204" pitchFamily="34" charset="0"/>
                <a:ea typeface="Calibri" panose="020F0502020204030204" pitchFamily="34" charset="0"/>
                <a:cs typeface="Times New Roman" panose="02020603050405020304" pitchFamily="18" charset="0"/>
              </a:rPr>
              <a:t> </a:t>
            </a:r>
            <a:r>
              <a:rPr lang="fr-BE" sz="1800" b="1" dirty="0">
                <a:effectLst/>
                <a:latin typeface="Calibri" panose="020F0502020204030204" pitchFamily="34" charset="0"/>
                <a:ea typeface="Calibri" panose="020F0502020204030204" pitchFamily="34" charset="0"/>
                <a:cs typeface="Times New Roman" panose="02020603050405020304" pitchFamily="18" charset="0"/>
              </a:rPr>
              <a:t> </a:t>
            </a:r>
            <a:endParaRPr lang="fr-BE" b="1"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BE" sz="1800" dirty="0">
                <a:effectLst/>
                <a:latin typeface="Calibri" panose="020F0502020204030204" pitchFamily="34" charset="0"/>
                <a:ea typeface="Calibri" panose="020F0502020204030204" pitchFamily="34" charset="0"/>
                <a:cs typeface="Times New Roman" panose="02020603050405020304" pitchFamily="18" charset="0"/>
              </a:rPr>
              <a:t>RVT's: hoofdverpleegkundige in samenwerking</a:t>
            </a:r>
            <a:endParaRPr lang="nl-BE" sz="18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ZoneTexte 2">
            <a:extLst>
              <a:ext uri="{FF2B5EF4-FFF2-40B4-BE49-F238E27FC236}">
                <a16:creationId xmlns:a16="http://schemas.microsoft.com/office/drawing/2014/main" id="{C548F159-FA86-44B3-96B8-28FEF897159D}"/>
              </a:ext>
            </a:extLst>
          </p:cNvPr>
          <p:cNvSpPr txBox="1"/>
          <p:nvPr/>
        </p:nvSpPr>
        <p:spPr>
          <a:xfrm>
            <a:off x="395536" y="5882541"/>
            <a:ext cx="1126456" cy="523220"/>
          </a:xfrm>
          <a:prstGeom prst="rect">
            <a:avLst/>
          </a:prstGeom>
          <a:noFill/>
        </p:spPr>
        <p:txBody>
          <a:bodyPr wrap="square" rtlCol="0">
            <a:spAutoFit/>
          </a:bodyPr>
          <a:lstStyle/>
          <a:p>
            <a:r>
              <a:rPr lang="fr-BE" sz="2000" b="1" dirty="0"/>
              <a:t>Wie</a:t>
            </a:r>
            <a:r>
              <a:rPr lang="fr-BE" sz="2000" b="1" dirty="0">
                <a:solidFill>
                  <a:srgbClr val="FF0000"/>
                </a:solidFill>
              </a:rPr>
              <a:t> </a:t>
            </a:r>
            <a:r>
              <a:rPr lang="fr-BE" sz="2800" b="1" dirty="0">
                <a:solidFill>
                  <a:srgbClr val="FF0000"/>
                </a:solidFill>
              </a:rPr>
              <a:t>?</a:t>
            </a:r>
          </a:p>
        </p:txBody>
      </p:sp>
    </p:spTree>
    <p:extLst>
      <p:ext uri="{BB962C8B-B14F-4D97-AF65-F5344CB8AC3E}">
        <p14:creationId xmlns:p14="http://schemas.microsoft.com/office/powerpoint/2010/main" val="32086109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0C714F26-589C-47DA-8F4F-CA925784A057}"/>
              </a:ext>
            </a:extLst>
          </p:cNvPr>
          <p:cNvPicPr>
            <a:picLocks noChangeAspect="1"/>
          </p:cNvPicPr>
          <p:nvPr/>
        </p:nvPicPr>
        <p:blipFill>
          <a:blip r:embed="rId2"/>
          <a:stretch>
            <a:fillRect/>
          </a:stretch>
        </p:blipFill>
        <p:spPr>
          <a:xfrm>
            <a:off x="7972261" y="5903277"/>
            <a:ext cx="1171739" cy="933580"/>
          </a:xfrm>
          <a:prstGeom prst="rect">
            <a:avLst/>
          </a:prstGeom>
        </p:spPr>
      </p:pic>
      <p:sp>
        <p:nvSpPr>
          <p:cNvPr id="8" name="Espace réservé du contenu 2">
            <a:extLst>
              <a:ext uri="{FF2B5EF4-FFF2-40B4-BE49-F238E27FC236}">
                <a16:creationId xmlns:a16="http://schemas.microsoft.com/office/drawing/2014/main" id="{34F48998-D60A-4C94-8DF1-9AAB3D1DEA27}"/>
              </a:ext>
            </a:extLst>
          </p:cNvPr>
          <p:cNvSpPr txBox="1">
            <a:spLocks/>
          </p:cNvSpPr>
          <p:nvPr/>
        </p:nvSpPr>
        <p:spPr>
          <a:xfrm>
            <a:off x="611561" y="1916832"/>
            <a:ext cx="7979343" cy="3947046"/>
          </a:xfrm>
          <a:prstGeom prst="rect">
            <a:avLst/>
          </a:prstGeom>
          <a:ln w="38100">
            <a:solidFill>
              <a:srgbClr val="1E3B89"/>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just">
              <a:buFont typeface="+mj-lt"/>
              <a:buAutoNum type="arabicPeriod"/>
            </a:pPr>
            <a:endParaRPr lang="fr-BE" sz="2000" dirty="0">
              <a:latin typeface="Calibri" panose="020F0502020204030204" pitchFamily="34" charset="0"/>
              <a:ea typeface="Calibri" panose="020F0502020204030204" pitchFamily="34" charset="0"/>
              <a:cs typeface="Times New Roman" panose="02020603050405020304" pitchFamily="18" charset="0"/>
            </a:endParaRPr>
          </a:p>
          <a:p>
            <a:pPr marL="342900" indent="-342900" algn="just">
              <a:buFont typeface="+mj-lt"/>
              <a:buAutoNum type="arabicPeriod"/>
            </a:pPr>
            <a:endParaRPr lang="fr-BE" sz="2000" dirty="0">
              <a:latin typeface="Calibri" panose="020F0502020204030204" pitchFamily="34" charset="0"/>
              <a:ea typeface="Calibri" panose="020F0502020204030204" pitchFamily="34" charset="0"/>
              <a:cs typeface="Times New Roman" panose="02020603050405020304" pitchFamily="18" charset="0"/>
            </a:endParaRPr>
          </a:p>
          <a:p>
            <a:pPr lvl="1" algn="just">
              <a:buFont typeface="Wingdings" panose="05000000000000000000" pitchFamily="2" charset="2"/>
              <a:buChar char="Ø"/>
            </a:pPr>
            <a:endParaRPr lang="fr-BE" sz="2000" dirty="0">
              <a:solidFill>
                <a:srgbClr val="0A00BE"/>
              </a:solidFill>
              <a:latin typeface="Calibri" panose="020F0502020204030204" pitchFamily="34" charset="0"/>
              <a:cs typeface="Calibri" panose="020F0502020204030204" pitchFamily="34" charset="0"/>
            </a:endParaRPr>
          </a:p>
        </p:txBody>
      </p:sp>
      <p:sp>
        <p:nvSpPr>
          <p:cNvPr id="22" name="Titre 1">
            <a:extLst>
              <a:ext uri="{FF2B5EF4-FFF2-40B4-BE49-F238E27FC236}">
                <a16:creationId xmlns:a16="http://schemas.microsoft.com/office/drawing/2014/main" id="{A1F93E89-64FC-4D83-B7B4-A2F2E96771C5}"/>
              </a:ext>
            </a:extLst>
          </p:cNvPr>
          <p:cNvSpPr txBox="1">
            <a:spLocks/>
          </p:cNvSpPr>
          <p:nvPr/>
        </p:nvSpPr>
        <p:spPr>
          <a:xfrm>
            <a:off x="-14211" y="0"/>
            <a:ext cx="9158211" cy="994122"/>
          </a:xfrm>
          <a:prstGeom prst="rect">
            <a:avLst/>
          </a:prstGeom>
          <a:solidFill>
            <a:srgbClr val="1E3B89"/>
          </a:solidFill>
          <a:ln w="12700" cap="flat" cmpd="sng" algn="ctr">
            <a:solidFill>
              <a:srgbClr val="1E3B89"/>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lvl="0" algn="just"/>
            <a:r>
              <a:rPr lang="nl-BE" sz="2400">
                <a:effectLst/>
                <a:latin typeface="Calibri" panose="020F0502020204030204" pitchFamily="34" charset="0"/>
                <a:ea typeface="Calibri" panose="020F0502020204030204" pitchFamily="34" charset="0"/>
                <a:cs typeface="Times New Roman" panose="02020603050405020304" pitchFamily="18" charset="0"/>
              </a:rPr>
              <a:t>1.4. </a:t>
            </a:r>
            <a:r>
              <a:rPr lang="nl-BE" sz="2400">
                <a:latin typeface="Calibri" panose="020F0502020204030204" pitchFamily="34" charset="0"/>
                <a:ea typeface="Calibri" panose="020F0502020204030204" pitchFamily="34" charset="0"/>
                <a:cs typeface="Times New Roman" panose="02020603050405020304" pitchFamily="18" charset="0"/>
              </a:rPr>
              <a:t>De kwaliteit van de begeleiding en zorgverlening ondersteunen en inzetten op continue verbetering</a:t>
            </a:r>
          </a:p>
        </p:txBody>
      </p:sp>
      <p:sp>
        <p:nvSpPr>
          <p:cNvPr id="11" name="ZoneTexte 10">
            <a:extLst>
              <a:ext uri="{FF2B5EF4-FFF2-40B4-BE49-F238E27FC236}">
                <a16:creationId xmlns:a16="http://schemas.microsoft.com/office/drawing/2014/main" id="{AC62E33B-CA0A-4EC6-99A6-C1015BFEEB2B}"/>
              </a:ext>
            </a:extLst>
          </p:cNvPr>
          <p:cNvSpPr txBox="1"/>
          <p:nvPr/>
        </p:nvSpPr>
        <p:spPr>
          <a:xfrm>
            <a:off x="683568" y="1268760"/>
            <a:ext cx="8267376" cy="369332"/>
          </a:xfrm>
          <a:prstGeom prst="rect">
            <a:avLst/>
          </a:prstGeom>
          <a:noFill/>
        </p:spPr>
        <p:txBody>
          <a:bodyPr wrap="square">
            <a:spAutoFit/>
          </a:bodyPr>
          <a:lstStyle/>
          <a:p>
            <a:pPr algn="just"/>
            <a:r>
              <a:rPr lang="nl-BE" sz="1800" dirty="0">
                <a:latin typeface="Calibri" panose="020F0502020204030204" pitchFamily="34" charset="0"/>
                <a:cs typeface="Calibri" panose="020F0502020204030204" pitchFamily="34" charset="0"/>
              </a:rPr>
              <a:t>Beperkingen en procedures voor het toepassen van</a:t>
            </a:r>
            <a:r>
              <a:rPr lang="nl-BE" sz="1800" b="1" dirty="0">
                <a:latin typeface="Calibri" panose="020F0502020204030204" pitchFamily="34" charset="0"/>
                <a:cs typeface="Calibri" panose="020F0502020204030204" pitchFamily="34" charset="0"/>
              </a:rPr>
              <a:t> immobilisatiemaatregelen (1):</a:t>
            </a:r>
          </a:p>
        </p:txBody>
      </p:sp>
      <p:sp>
        <p:nvSpPr>
          <p:cNvPr id="13" name="ZoneTexte 12">
            <a:extLst>
              <a:ext uri="{FF2B5EF4-FFF2-40B4-BE49-F238E27FC236}">
                <a16:creationId xmlns:a16="http://schemas.microsoft.com/office/drawing/2014/main" id="{97973838-7DA0-4AE7-86E1-8A51CDDD5537}"/>
              </a:ext>
            </a:extLst>
          </p:cNvPr>
          <p:cNvSpPr txBox="1"/>
          <p:nvPr/>
        </p:nvSpPr>
        <p:spPr>
          <a:xfrm>
            <a:off x="683568" y="2105409"/>
            <a:ext cx="7979344" cy="3799310"/>
          </a:xfrm>
          <a:prstGeom prst="rect">
            <a:avLst/>
          </a:prstGeom>
          <a:noFill/>
        </p:spPr>
        <p:txBody>
          <a:bodyPr wrap="square">
            <a:spAutoFit/>
          </a:bodyPr>
          <a:lstStyle/>
          <a:p>
            <a:pPr marL="285750" indent="-285750">
              <a:buFont typeface="Wingdings" panose="05000000000000000000" pitchFamily="2" charset="2"/>
              <a:buChar char="§"/>
            </a:pPr>
            <a:r>
              <a:rPr lang="nl-BE" sz="1650" dirty="0">
                <a:latin typeface="Calibri" panose="020F0502020204030204" pitchFamily="34" charset="0"/>
                <a:ea typeface="Calibri" panose="020F0502020204030204" pitchFamily="34" charset="0"/>
                <a:cs typeface="Times New Roman" panose="02020603050405020304" pitchFamily="18" charset="0"/>
              </a:rPr>
              <a:t>De voorziening </a:t>
            </a:r>
            <a:r>
              <a:rPr lang="nl-BE" sz="165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ziet af van elke maatregel inzake immobilisatie, toezicht of afzondering.</a:t>
            </a:r>
          </a:p>
          <a:p>
            <a:endParaRPr lang="fr-BE" sz="1650" dirty="0">
              <a:solidFill>
                <a:srgbClr val="000000"/>
              </a:solidFill>
              <a:effectLst/>
              <a:latin typeface="Calibri" panose="020F0502020204030204" pitchFamily="34" charset="0"/>
              <a:ea typeface="Calibri" panose="020F0502020204030204" pitchFamily="34" charset="0"/>
            </a:endParaRPr>
          </a:p>
          <a:p>
            <a:pPr marL="285750" indent="-285750">
              <a:buFont typeface="Wingdings" panose="05000000000000000000" pitchFamily="2" charset="2"/>
              <a:buChar char="§"/>
            </a:pPr>
            <a:r>
              <a:rPr lang="nl-BE" sz="1650" u="sng" dirty="0">
                <a:solidFill>
                  <a:srgbClr val="000000"/>
                </a:solidFill>
                <a:effectLst>
                  <a:outerShdw blurRad="38100" dist="38100" dir="2700000" algn="tl">
                    <a:srgbClr val="000000">
                      <a:alpha val="43137"/>
                    </a:srgbClr>
                  </a:outerShdw>
                </a:effectLst>
                <a:latin typeface="Calibri" panose="020F0502020204030204" pitchFamily="34" charset="0"/>
              </a:rPr>
              <a:t>Uitzonderingen </a:t>
            </a:r>
            <a:r>
              <a:rPr lang="nl-BE" sz="1650" dirty="0">
                <a:solidFill>
                  <a:srgbClr val="000000"/>
                </a:solidFill>
                <a:latin typeface="Calibri" panose="020F0502020204030204" pitchFamily="34" charset="0"/>
              </a:rPr>
              <a:t>indien aan de voorwaarden is voldaan: </a:t>
            </a:r>
          </a:p>
          <a:p>
            <a:endParaRPr lang="fr-BE" sz="1650" dirty="0">
              <a:solidFill>
                <a:srgbClr val="000000"/>
              </a:solidFill>
              <a:latin typeface="Calibri" panose="020F0502020204030204" pitchFamily="34" charset="0"/>
            </a:endParaRPr>
          </a:p>
          <a:p>
            <a:pPr marL="742950" lvl="1" indent="-285750">
              <a:lnSpc>
                <a:spcPct val="107000"/>
              </a:lnSpc>
              <a:buFont typeface="Wingdings" panose="05000000000000000000" pitchFamily="2" charset="2"/>
              <a:buChar char="ü"/>
            </a:pPr>
            <a:r>
              <a:rPr lang="nl-BE" sz="1650" dirty="0">
                <a:effectLst/>
                <a:latin typeface="Calibri" panose="020F0502020204030204" pitchFamily="34" charset="0"/>
                <a:ea typeface="Calibri" panose="020F0502020204030204" pitchFamily="34" charset="0"/>
                <a:cs typeface="Times New Roman" panose="02020603050405020304" pitchFamily="18" charset="0"/>
              </a:rPr>
              <a:t>Om te voorkomen dat de oudere of een andere persoon ernstige lichamelijke letsels oploopt </a:t>
            </a:r>
            <a:r>
              <a:rPr lang="nl-BE" sz="1650" dirty="0">
                <a:latin typeface="Calibri" panose="020F0502020204030204" pitchFamily="34" charset="0"/>
                <a:ea typeface="Calibri" panose="020F0502020204030204" pitchFamily="34" charset="0"/>
                <a:cs typeface="Times New Roman" panose="02020603050405020304" pitchFamily="18" charset="0"/>
              </a:rPr>
              <a:t>(behandelend arts wordt zo snel mogelijk op de hoogte gebracht)</a:t>
            </a:r>
          </a:p>
          <a:p>
            <a:pPr marL="742950" lvl="1" indent="-285750">
              <a:lnSpc>
                <a:spcPct val="107000"/>
              </a:lnSpc>
              <a:buFont typeface="Wingdings" panose="05000000000000000000" pitchFamily="2" charset="2"/>
              <a:buChar char="ü"/>
            </a:pPr>
            <a:r>
              <a:rPr lang="nl-BE" sz="1650" dirty="0">
                <a:effectLst/>
                <a:latin typeface="Calibri" panose="020F0502020204030204" pitchFamily="34" charset="0"/>
                <a:ea typeface="Calibri" panose="020F0502020204030204" pitchFamily="34" charset="0"/>
                <a:cs typeface="Times New Roman" panose="02020603050405020304" pitchFamily="18" charset="0"/>
              </a:rPr>
              <a:t>Als laatste middel, nadat alternatieve maatregelen zijn uitgeput </a:t>
            </a:r>
            <a:r>
              <a:rPr lang="nl-BE" sz="1650" dirty="0">
                <a:latin typeface="Calibri" panose="020F0502020204030204" pitchFamily="34" charset="0"/>
                <a:ea typeface="Calibri" panose="020F0502020204030204" pitchFamily="34" charset="0"/>
                <a:cs typeface="Times New Roman" panose="02020603050405020304" pitchFamily="18" charset="0"/>
              </a:rPr>
              <a:t>De oudere </a:t>
            </a:r>
            <a:r>
              <a:rPr lang="nl-BE" sz="1650" dirty="0">
                <a:effectLst/>
                <a:latin typeface="Calibri" panose="020F0502020204030204" pitchFamily="34" charset="0"/>
                <a:ea typeface="Calibri" panose="020F0502020204030204" pitchFamily="34" charset="0"/>
                <a:cs typeface="Times New Roman" panose="02020603050405020304" pitchFamily="18" charset="0"/>
              </a:rPr>
              <a:t>moet worden ingelicht over de reden, het doel, de gebruikte middelen en materialen, de te verwachten duur en het toezicht dat wordt uitgeoefend (= geïnformeerde toestemming) Bij een noodsituatie, uiterlijk 48 uur na de interventie</a:t>
            </a:r>
          </a:p>
          <a:p>
            <a:pPr marL="742950" lvl="1" indent="-285750">
              <a:lnSpc>
                <a:spcPct val="107000"/>
              </a:lnSpc>
              <a:buFont typeface="Wingdings" panose="05000000000000000000" pitchFamily="2" charset="2"/>
              <a:buChar char="ü"/>
            </a:pPr>
            <a:r>
              <a:rPr lang="nl-BE" sz="1650" dirty="0">
                <a:effectLst/>
                <a:latin typeface="Calibri" panose="020F0502020204030204" pitchFamily="34" charset="0"/>
                <a:ea typeface="Calibri" panose="020F0502020204030204" pitchFamily="34" charset="0"/>
                <a:cs typeface="Times New Roman" panose="02020603050405020304" pitchFamily="18" charset="0"/>
              </a:rPr>
              <a:t>In verhouding tot het risico, houdt rekening met de behoeften en risico's in verband met de gezondheidstoestand van de oudere = individuele evaluatie, altijd beperkt in de tijd en regelmatige schriftelijke multidisciplinaire evaluatie </a:t>
            </a:r>
          </a:p>
          <a:p>
            <a:pPr marL="742950" lvl="1" indent="-285750">
              <a:buFont typeface="Wingdings" panose="05000000000000000000" pitchFamily="2" charset="2"/>
              <a:buChar char="ü"/>
            </a:pPr>
            <a:endParaRPr lang="fr-BE" sz="1600" dirty="0"/>
          </a:p>
        </p:txBody>
      </p:sp>
    </p:spTree>
    <p:extLst>
      <p:ext uri="{BB962C8B-B14F-4D97-AF65-F5344CB8AC3E}">
        <p14:creationId xmlns:p14="http://schemas.microsoft.com/office/powerpoint/2010/main" val="34528343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009B10D6-BA13-4C1F-9B74-CD70852AB558}"/>
              </a:ext>
            </a:extLst>
          </p:cNvPr>
          <p:cNvPicPr>
            <a:picLocks noChangeAspect="1"/>
          </p:cNvPicPr>
          <p:nvPr/>
        </p:nvPicPr>
        <p:blipFill rotWithShape="1">
          <a:blip r:embed="rId2"/>
          <a:srcRect r="4538"/>
          <a:stretch/>
        </p:blipFill>
        <p:spPr>
          <a:xfrm>
            <a:off x="107502" y="5719720"/>
            <a:ext cx="9036496" cy="1138280"/>
          </a:xfrm>
          <a:prstGeom prst="rect">
            <a:avLst/>
          </a:prstGeom>
        </p:spPr>
      </p:pic>
      <p:sp>
        <p:nvSpPr>
          <p:cNvPr id="8" name="Espace réservé du contenu 2">
            <a:extLst>
              <a:ext uri="{FF2B5EF4-FFF2-40B4-BE49-F238E27FC236}">
                <a16:creationId xmlns:a16="http://schemas.microsoft.com/office/drawing/2014/main" id="{34F48998-D60A-4C94-8DF1-9AAB3D1DEA27}"/>
              </a:ext>
            </a:extLst>
          </p:cNvPr>
          <p:cNvSpPr txBox="1">
            <a:spLocks/>
          </p:cNvSpPr>
          <p:nvPr/>
        </p:nvSpPr>
        <p:spPr>
          <a:xfrm>
            <a:off x="701315" y="1870122"/>
            <a:ext cx="7848871" cy="4079158"/>
          </a:xfrm>
          <a:prstGeom prst="rect">
            <a:avLst/>
          </a:prstGeom>
          <a:ln w="38100">
            <a:solidFill>
              <a:srgbClr val="1E3B89"/>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just">
              <a:buFont typeface="+mj-lt"/>
              <a:buAutoNum type="arabicPeriod"/>
            </a:pPr>
            <a:endParaRPr lang="fr-BE" sz="2000" dirty="0">
              <a:latin typeface="Calibri" panose="020F0502020204030204" pitchFamily="34" charset="0"/>
              <a:ea typeface="Calibri" panose="020F0502020204030204" pitchFamily="34" charset="0"/>
              <a:cs typeface="Times New Roman" panose="02020603050405020304" pitchFamily="18" charset="0"/>
            </a:endParaRPr>
          </a:p>
          <a:p>
            <a:pPr marL="342900" indent="-342900" algn="just">
              <a:buFont typeface="+mj-lt"/>
              <a:buAutoNum type="arabicPeriod"/>
            </a:pPr>
            <a:endParaRPr lang="fr-BE" sz="2000" dirty="0">
              <a:latin typeface="Calibri" panose="020F0502020204030204" pitchFamily="34" charset="0"/>
              <a:ea typeface="Calibri" panose="020F0502020204030204" pitchFamily="34" charset="0"/>
              <a:cs typeface="Times New Roman" panose="02020603050405020304" pitchFamily="18" charset="0"/>
            </a:endParaRPr>
          </a:p>
          <a:p>
            <a:pPr lvl="1" algn="just">
              <a:buFont typeface="Wingdings" panose="05000000000000000000" pitchFamily="2" charset="2"/>
              <a:buChar char="Ø"/>
            </a:pPr>
            <a:endParaRPr lang="fr-BE" sz="2000" dirty="0">
              <a:solidFill>
                <a:srgbClr val="0A00BE"/>
              </a:solidFill>
              <a:latin typeface="Calibri" panose="020F0502020204030204" pitchFamily="34" charset="0"/>
              <a:cs typeface="Calibri" panose="020F0502020204030204" pitchFamily="34" charset="0"/>
            </a:endParaRPr>
          </a:p>
        </p:txBody>
      </p:sp>
      <p:sp>
        <p:nvSpPr>
          <p:cNvPr id="22" name="Titre 1">
            <a:extLst>
              <a:ext uri="{FF2B5EF4-FFF2-40B4-BE49-F238E27FC236}">
                <a16:creationId xmlns:a16="http://schemas.microsoft.com/office/drawing/2014/main" id="{A1F93E89-64FC-4D83-B7B4-A2F2E96771C5}"/>
              </a:ext>
            </a:extLst>
          </p:cNvPr>
          <p:cNvSpPr txBox="1">
            <a:spLocks/>
          </p:cNvSpPr>
          <p:nvPr/>
        </p:nvSpPr>
        <p:spPr>
          <a:xfrm>
            <a:off x="-14211" y="0"/>
            <a:ext cx="9158211" cy="994122"/>
          </a:xfrm>
          <a:prstGeom prst="rect">
            <a:avLst/>
          </a:prstGeom>
          <a:solidFill>
            <a:srgbClr val="1E3B89"/>
          </a:solidFill>
          <a:ln w="12700" cap="flat" cmpd="sng" algn="ctr">
            <a:solidFill>
              <a:srgbClr val="1E3B89"/>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lvl="0" algn="just"/>
            <a:r>
              <a:rPr lang="nl-BE" sz="2400">
                <a:effectLst/>
                <a:latin typeface="Calibri" panose="020F0502020204030204" pitchFamily="34" charset="0"/>
                <a:ea typeface="Calibri" panose="020F0502020204030204" pitchFamily="34" charset="0"/>
                <a:cs typeface="Times New Roman" panose="02020603050405020304" pitchFamily="18" charset="0"/>
              </a:rPr>
              <a:t>1.4. </a:t>
            </a:r>
            <a:r>
              <a:rPr lang="nl-BE" sz="2400">
                <a:latin typeface="Calibri" panose="020F0502020204030204" pitchFamily="34" charset="0"/>
                <a:ea typeface="Calibri" panose="020F0502020204030204" pitchFamily="34" charset="0"/>
                <a:cs typeface="Times New Roman" panose="02020603050405020304" pitchFamily="18" charset="0"/>
              </a:rPr>
              <a:t>De kwaliteit van de begeleiding en zorgverlening ondersteunen en inzetten op continue verbetering</a:t>
            </a:r>
          </a:p>
        </p:txBody>
      </p:sp>
      <p:sp>
        <p:nvSpPr>
          <p:cNvPr id="11" name="ZoneTexte 10">
            <a:extLst>
              <a:ext uri="{FF2B5EF4-FFF2-40B4-BE49-F238E27FC236}">
                <a16:creationId xmlns:a16="http://schemas.microsoft.com/office/drawing/2014/main" id="{AC62E33B-CA0A-4EC6-99A6-C1015BFEEB2B}"/>
              </a:ext>
            </a:extLst>
          </p:cNvPr>
          <p:cNvSpPr txBox="1"/>
          <p:nvPr/>
        </p:nvSpPr>
        <p:spPr>
          <a:xfrm>
            <a:off x="707109" y="1247456"/>
            <a:ext cx="8208913" cy="369332"/>
          </a:xfrm>
          <a:prstGeom prst="rect">
            <a:avLst/>
          </a:prstGeom>
          <a:noFill/>
        </p:spPr>
        <p:txBody>
          <a:bodyPr wrap="square">
            <a:spAutoFit/>
          </a:bodyPr>
          <a:lstStyle/>
          <a:p>
            <a:pPr algn="just"/>
            <a:r>
              <a:rPr lang="nl-BE" sz="1800" dirty="0">
                <a:latin typeface="Calibri" panose="020F0502020204030204" pitchFamily="34" charset="0"/>
                <a:cs typeface="Calibri" panose="020F0502020204030204" pitchFamily="34" charset="0"/>
              </a:rPr>
              <a:t>Beperkingen en procedures voor het toepassen van</a:t>
            </a:r>
            <a:r>
              <a:rPr lang="nl-BE" sz="1800" b="1" dirty="0">
                <a:latin typeface="Calibri" panose="020F0502020204030204" pitchFamily="34" charset="0"/>
                <a:cs typeface="Calibri" panose="020F0502020204030204" pitchFamily="34" charset="0"/>
              </a:rPr>
              <a:t> immobilisatiemaatregelen (2):</a:t>
            </a:r>
          </a:p>
        </p:txBody>
      </p:sp>
      <p:sp>
        <p:nvSpPr>
          <p:cNvPr id="13" name="ZoneTexte 12">
            <a:extLst>
              <a:ext uri="{FF2B5EF4-FFF2-40B4-BE49-F238E27FC236}">
                <a16:creationId xmlns:a16="http://schemas.microsoft.com/office/drawing/2014/main" id="{97973838-7DA0-4AE7-86E1-8A51CDDD5537}"/>
              </a:ext>
            </a:extLst>
          </p:cNvPr>
          <p:cNvSpPr txBox="1"/>
          <p:nvPr/>
        </p:nvSpPr>
        <p:spPr>
          <a:xfrm>
            <a:off x="701315" y="1870122"/>
            <a:ext cx="7848871" cy="4658519"/>
          </a:xfrm>
          <a:prstGeom prst="rect">
            <a:avLst/>
          </a:prstGeom>
          <a:noFill/>
        </p:spPr>
        <p:txBody>
          <a:bodyPr wrap="square">
            <a:spAutoFit/>
          </a:bodyPr>
          <a:lstStyle/>
          <a:p>
            <a:pPr marL="742950" lvl="1" indent="-285750">
              <a:lnSpc>
                <a:spcPct val="107000"/>
              </a:lnSpc>
              <a:buFont typeface="Wingdings" panose="05000000000000000000" pitchFamily="2" charset="2"/>
              <a:buChar char="ü"/>
            </a:pPr>
            <a:r>
              <a:rPr lang="nl-BE" sz="1650" dirty="0">
                <a:effectLst/>
                <a:latin typeface="Calibri" panose="020F0502020204030204" pitchFamily="34" charset="0"/>
                <a:ea typeface="Calibri" panose="020F0502020204030204" pitchFamily="34" charset="0"/>
                <a:cs typeface="Times New Roman" panose="02020603050405020304" pitchFamily="18" charset="0"/>
              </a:rPr>
              <a:t>Aangepast aan de behoeften van de oudere, </a:t>
            </a:r>
            <a:r>
              <a:rPr lang="nl-BE" sz="1650" dirty="0">
                <a:latin typeface="Calibri" panose="020F0502020204030204" pitchFamily="34" charset="0"/>
                <a:ea typeface="Calibri" panose="020F0502020204030204" pitchFamily="34" charset="0"/>
                <a:cs typeface="Times New Roman" panose="02020603050405020304" pitchFamily="18" charset="0"/>
              </a:rPr>
              <a:t>garanties voor de veiligheid en het comfort</a:t>
            </a:r>
            <a:r>
              <a:rPr lang="nl-BE" sz="1650" dirty="0">
                <a:effectLst/>
                <a:latin typeface="Calibri" panose="020F0502020204030204" pitchFamily="34" charset="0"/>
                <a:ea typeface="Calibri" panose="020F0502020204030204" pitchFamily="34" charset="0"/>
                <a:cs typeface="Times New Roman" panose="02020603050405020304" pitchFamily="18" charset="0"/>
              </a:rPr>
              <a:t> Bij immobilisatie in liggende positie, voorkomen van risico's in verband met oprispingen en doorligwonden </a:t>
            </a:r>
          </a:p>
          <a:p>
            <a:pPr marL="742950" lvl="1" indent="-285750">
              <a:lnSpc>
                <a:spcPct val="107000"/>
              </a:lnSpc>
              <a:buFont typeface="Wingdings" panose="05000000000000000000" pitchFamily="2" charset="2"/>
              <a:buChar char="ü"/>
            </a:pPr>
            <a:r>
              <a:rPr lang="nl-BE" sz="1650" dirty="0">
                <a:effectLst/>
                <a:latin typeface="Calibri" panose="020F0502020204030204" pitchFamily="34" charset="0"/>
                <a:ea typeface="Calibri" panose="020F0502020204030204" pitchFamily="34" charset="0"/>
                <a:cs typeface="Times New Roman" panose="02020603050405020304" pitchFamily="18" charset="0"/>
              </a:rPr>
              <a:t>Respect voor de privacy en waardigheid van de oudere </a:t>
            </a:r>
          </a:p>
          <a:p>
            <a:pPr marL="742950" lvl="1" indent="-285750">
              <a:lnSpc>
                <a:spcPct val="107000"/>
              </a:lnSpc>
              <a:buFont typeface="Wingdings" panose="05000000000000000000" pitchFamily="2" charset="2"/>
              <a:buChar char="ü"/>
            </a:pPr>
            <a:r>
              <a:rPr lang="nl-BE" sz="1650" dirty="0">
                <a:effectLst/>
                <a:latin typeface="Calibri" panose="020F0502020204030204" pitchFamily="34" charset="0"/>
                <a:ea typeface="Calibri" panose="020F0502020204030204" pitchFamily="34" charset="0"/>
                <a:cs typeface="Times New Roman" panose="02020603050405020304" pitchFamily="18" charset="0"/>
              </a:rPr>
              <a:t>De oudere wordt verzocht activiteiten van het dagelijkse leven te verrichten en zijn functionele toestand te handhaven. De immobilisatie wordt zo vaak mogelijk opgeheven. </a:t>
            </a:r>
          </a:p>
          <a:p>
            <a:pPr lvl="1">
              <a:lnSpc>
                <a:spcPct val="107000"/>
              </a:lnSpc>
            </a:pPr>
            <a:endParaRPr lang="fr-BE" sz="1400" dirty="0">
              <a:effectLst/>
              <a:latin typeface="Calibri" panose="020F0502020204030204" pitchFamily="34" charset="0"/>
              <a:ea typeface="Calibri" panose="020F0502020204030204" pitchFamily="34" charset="0"/>
              <a:cs typeface="Times New Roman" panose="02020603050405020304" pitchFamily="18" charset="0"/>
            </a:endParaRPr>
          </a:p>
          <a:p>
            <a:pPr marL="285750" lvl="0" indent="-285750">
              <a:lnSpc>
                <a:spcPct val="107000"/>
              </a:lnSpc>
              <a:buFont typeface="Wingdings" panose="05000000000000000000" pitchFamily="2" charset="2"/>
              <a:buChar char="§"/>
            </a:pPr>
            <a:r>
              <a:rPr lang="nl-BE" sz="1650" dirty="0">
                <a:effectLst/>
                <a:latin typeface="Calibri" panose="020F0502020204030204" pitchFamily="34" charset="0"/>
                <a:ea typeface="Calibri" panose="020F0502020204030204" pitchFamily="34" charset="0"/>
                <a:cs typeface="Times New Roman" panose="02020603050405020304" pitchFamily="18" charset="0"/>
              </a:rPr>
              <a:t>Informatie (besluitvormingsproces, opvolging en beëindiging) in het </a:t>
            </a:r>
            <a:r>
              <a:rPr lang="nl-BE" sz="1650" b="1" dirty="0">
                <a:effectLst/>
                <a:latin typeface="Calibri" panose="020F0502020204030204" pitchFamily="34" charset="0"/>
                <a:ea typeface="Calibri" panose="020F0502020204030204" pitchFamily="34" charset="0"/>
                <a:cs typeface="Times New Roman" panose="02020603050405020304" pitchFamily="18" charset="0"/>
              </a:rPr>
              <a:t>individuele gezondheidsdossier</a:t>
            </a:r>
          </a:p>
          <a:p>
            <a:pPr lvl="0">
              <a:lnSpc>
                <a:spcPct val="107000"/>
              </a:lnSpc>
            </a:pPr>
            <a:endParaRPr lang="fr-BE" sz="1400" b="1" dirty="0">
              <a:effectLst/>
              <a:latin typeface="Calibri" panose="020F0502020204030204" pitchFamily="34" charset="0"/>
              <a:ea typeface="Calibri" panose="020F0502020204030204" pitchFamily="34" charset="0"/>
              <a:cs typeface="Times New Roman" panose="02020603050405020304" pitchFamily="18" charset="0"/>
            </a:endParaRPr>
          </a:p>
          <a:p>
            <a:pPr marL="285750" lvl="0" indent="-285750">
              <a:lnSpc>
                <a:spcPct val="107000"/>
              </a:lnSpc>
              <a:buFont typeface="Wingdings" panose="05000000000000000000" pitchFamily="2" charset="2"/>
              <a:buChar char="§"/>
            </a:pPr>
            <a:r>
              <a:rPr lang="nl-BE" sz="1650" dirty="0">
                <a:effectLst/>
                <a:latin typeface="Calibri" panose="020F0502020204030204" pitchFamily="34" charset="0"/>
                <a:ea typeface="Calibri" panose="020F0502020204030204" pitchFamily="34" charset="0"/>
                <a:cs typeface="Times New Roman" panose="02020603050405020304" pitchFamily="18" charset="0"/>
              </a:rPr>
              <a:t>Bij </a:t>
            </a:r>
            <a:r>
              <a:rPr lang="nl-BE" sz="1650" b="1" dirty="0">
                <a:effectLst/>
                <a:latin typeface="Calibri" panose="020F0502020204030204" pitchFamily="34" charset="0"/>
                <a:ea typeface="Calibri" panose="020F0502020204030204" pitchFamily="34" charset="0"/>
                <a:cs typeface="Times New Roman" panose="02020603050405020304" pitchFamily="18" charset="0"/>
              </a:rPr>
              <a:t>dreigend gevaar:</a:t>
            </a:r>
            <a:r>
              <a:rPr lang="nl-BE" sz="1650" dirty="0">
                <a:effectLst/>
                <a:latin typeface="Calibri" panose="020F0502020204030204" pitchFamily="34" charset="0"/>
                <a:ea typeface="Calibri" panose="020F0502020204030204" pitchFamily="34" charset="0"/>
                <a:cs typeface="Times New Roman" panose="02020603050405020304" pitchFamily="18" charset="0"/>
              </a:rPr>
              <a:t>  de beslissing kan worden genomen door </a:t>
            </a:r>
            <a:r>
              <a:rPr lang="nl-BE" sz="1650" u="sng" dirty="0">
                <a:effectLst/>
                <a:latin typeface="Calibri" panose="020F0502020204030204" pitchFamily="34" charset="0"/>
                <a:ea typeface="Calibri" panose="020F0502020204030204" pitchFamily="34" charset="0"/>
                <a:cs typeface="Times New Roman" panose="02020603050405020304" pitchFamily="18" charset="0"/>
              </a:rPr>
              <a:t>een verpleegkundige </a:t>
            </a:r>
            <a:r>
              <a:rPr lang="nl-BE" sz="1650" dirty="0">
                <a:effectLst/>
                <a:latin typeface="Calibri" panose="020F0502020204030204" pitchFamily="34" charset="0"/>
                <a:ea typeface="Calibri" panose="020F0502020204030204" pitchFamily="34" charset="0"/>
                <a:cs typeface="Times New Roman" panose="02020603050405020304" pitchFamily="18" charset="0"/>
              </a:rPr>
              <a:t>als de behandelend arts op de hoogte wordt gebracht en er binnen 24 uur een multidisciplinair team wordt gepland. Het personeel dat de beslissing heeft genomen, is verantwoordelijk voor de uitvoering ervan.</a:t>
            </a:r>
          </a:p>
          <a:p>
            <a:pPr marL="285750" indent="-285750">
              <a:lnSpc>
                <a:spcPct val="107000"/>
              </a:lnSpc>
              <a:buFont typeface="Wingdings" panose="05000000000000000000" pitchFamily="2" charset="2"/>
              <a:buChar char="§"/>
            </a:pPr>
            <a:endParaRPr lang="fr-BE"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buFont typeface="Wingdings" panose="05000000000000000000" pitchFamily="2" charset="2"/>
              <a:buChar char="ü"/>
            </a:pPr>
            <a:endParaRPr lang="fr-BE" dirty="0"/>
          </a:p>
        </p:txBody>
      </p:sp>
    </p:spTree>
    <p:extLst>
      <p:ext uri="{BB962C8B-B14F-4D97-AF65-F5344CB8AC3E}">
        <p14:creationId xmlns:p14="http://schemas.microsoft.com/office/powerpoint/2010/main" val="21072180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593C557-6339-4974-BE64-FE0A9395A219}"/>
              </a:ext>
            </a:extLst>
          </p:cNvPr>
          <p:cNvSpPr>
            <a:spLocks noGrp="1"/>
          </p:cNvSpPr>
          <p:nvPr>
            <p:ph type="ctrTitle"/>
          </p:nvPr>
        </p:nvSpPr>
        <p:spPr>
          <a:xfrm>
            <a:off x="971600" y="476672"/>
            <a:ext cx="5105400" cy="1097950"/>
          </a:xfrm>
        </p:spPr>
        <p:txBody>
          <a:bodyPr/>
          <a:lstStyle/>
          <a:p>
            <a:r>
              <a:rPr lang="nl-BE" sz="3600" b="1" dirty="0"/>
              <a:t>Agenda </a:t>
            </a:r>
          </a:p>
        </p:txBody>
      </p:sp>
      <p:sp>
        <p:nvSpPr>
          <p:cNvPr id="5" name="ZoneTexte 4">
            <a:extLst>
              <a:ext uri="{FF2B5EF4-FFF2-40B4-BE49-F238E27FC236}">
                <a16:creationId xmlns:a16="http://schemas.microsoft.com/office/drawing/2014/main" id="{A72E2CA7-9288-43C5-835A-D4F7B2E32E65}"/>
              </a:ext>
            </a:extLst>
          </p:cNvPr>
          <p:cNvSpPr txBox="1"/>
          <p:nvPr/>
        </p:nvSpPr>
        <p:spPr>
          <a:xfrm>
            <a:off x="755576" y="1484491"/>
            <a:ext cx="8146163" cy="3600986"/>
          </a:xfrm>
          <a:prstGeom prst="rect">
            <a:avLst/>
          </a:prstGeom>
          <a:noFill/>
        </p:spPr>
        <p:txBody>
          <a:bodyPr wrap="square" rtlCol="0">
            <a:spAutoFit/>
          </a:bodyPr>
          <a:lstStyle/>
          <a:p>
            <a:pPr marL="342900" indent="-342900">
              <a:buFont typeface="+mj-lt"/>
              <a:buAutoNum type="arabicPeriod"/>
            </a:pPr>
            <a:endParaRPr lang="fr-BE" sz="2400" u="sng" dirty="0">
              <a:solidFill>
                <a:schemeClr val="bg1"/>
              </a:solidFill>
            </a:endParaRPr>
          </a:p>
          <a:p>
            <a:endParaRPr lang="fr-BE" sz="2400" dirty="0">
              <a:solidFill>
                <a:schemeClr val="bg1"/>
              </a:solidFill>
            </a:endParaRPr>
          </a:p>
          <a:p>
            <a:pPr marL="342900" indent="-342900">
              <a:buFont typeface="+mj-lt"/>
              <a:buAutoNum type="arabicPeriod"/>
            </a:pPr>
            <a:r>
              <a:rPr lang="nl-BE" sz="2400" dirty="0">
                <a:solidFill>
                  <a:schemeClr val="bg1"/>
                </a:solidFill>
              </a:rPr>
              <a:t>De hervorming van de erkenningsnormen</a:t>
            </a:r>
          </a:p>
          <a:p>
            <a:pPr marL="342900" indent="-342900">
              <a:buFont typeface="+mj-lt"/>
              <a:buAutoNum type="arabicPeriod"/>
            </a:pPr>
            <a:endParaRPr lang="nl-BE" sz="2400" dirty="0">
              <a:solidFill>
                <a:schemeClr val="bg1"/>
              </a:solidFill>
            </a:endParaRPr>
          </a:p>
          <a:p>
            <a:pPr marL="342900" indent="-342900">
              <a:buFont typeface="+mj-lt"/>
              <a:buAutoNum type="arabicPeriod"/>
            </a:pPr>
            <a:r>
              <a:rPr lang="nl-BE" sz="2400" dirty="0">
                <a:solidFill>
                  <a:schemeClr val="bg1"/>
                </a:solidFill>
              </a:rPr>
              <a:t>Vragen en antwoorden </a:t>
            </a:r>
          </a:p>
          <a:p>
            <a:pPr marL="342900" indent="-342900">
              <a:buFont typeface="+mj-lt"/>
              <a:buAutoNum type="arabicPeriod"/>
            </a:pPr>
            <a:endParaRPr lang="nl-BE" sz="2400" dirty="0">
              <a:solidFill>
                <a:schemeClr val="bg1"/>
              </a:solidFill>
            </a:endParaRPr>
          </a:p>
          <a:p>
            <a:pPr marL="342900" indent="-342900">
              <a:buFont typeface="+mj-lt"/>
              <a:buAutoNum type="arabicPeriod"/>
            </a:pPr>
            <a:r>
              <a:rPr lang="nl-BE" sz="2400" dirty="0">
                <a:solidFill>
                  <a:schemeClr val="bg1"/>
                </a:solidFill>
              </a:rPr>
              <a:t>Ondersteuning bij de cultuuromslag in </a:t>
            </a:r>
          </a:p>
          <a:p>
            <a:r>
              <a:rPr lang="nl-BE" sz="2400" dirty="0">
                <a:solidFill>
                  <a:schemeClr val="bg1"/>
                </a:solidFill>
              </a:rPr>
              <a:t>     de RH's/RVT’s </a:t>
            </a:r>
            <a:r>
              <a:rPr lang="nl-BE" sz="2000" i="1" dirty="0">
                <a:solidFill>
                  <a:schemeClr val="bg1"/>
                </a:solidFill>
              </a:rPr>
              <a:t>(Koning Boudewijnstichting)  </a:t>
            </a:r>
          </a:p>
          <a:p>
            <a:br>
              <a:rPr lang="nl-BE" dirty="0">
                <a:solidFill>
                  <a:schemeClr val="bg1"/>
                </a:solidFill>
              </a:rPr>
            </a:br>
            <a:endParaRPr lang="nl-BE" dirty="0">
              <a:solidFill>
                <a:schemeClr val="bg1"/>
              </a:solidFill>
            </a:endParaRPr>
          </a:p>
        </p:txBody>
      </p:sp>
      <p:pic>
        <p:nvPicPr>
          <p:cNvPr id="8" name="Afbeelding 5">
            <a:extLst>
              <a:ext uri="{FF2B5EF4-FFF2-40B4-BE49-F238E27FC236}">
                <a16:creationId xmlns:a16="http://schemas.microsoft.com/office/drawing/2014/main" id="{EC1347A8-44F9-4E1A-8F7A-5D3A8DDD416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61810" y="5373216"/>
            <a:ext cx="842638" cy="757235"/>
          </a:xfrm>
          <a:prstGeom prst="rect">
            <a:avLst/>
          </a:prstGeom>
        </p:spPr>
      </p:pic>
      <p:pic>
        <p:nvPicPr>
          <p:cNvPr id="10" name="Graphique 9" descr="Geste de maintien avec un remplissage uni">
            <a:extLst>
              <a:ext uri="{FF2B5EF4-FFF2-40B4-BE49-F238E27FC236}">
                <a16:creationId xmlns:a16="http://schemas.microsoft.com/office/drawing/2014/main" id="{C092A439-572B-4D99-BD6E-63B9EC8F1D6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804248" y="2564904"/>
            <a:ext cx="1440160" cy="1440160"/>
          </a:xfrm>
          <a:prstGeom prst="rect">
            <a:avLst/>
          </a:prstGeom>
        </p:spPr>
      </p:pic>
    </p:spTree>
    <p:extLst>
      <p:ext uri="{BB962C8B-B14F-4D97-AF65-F5344CB8AC3E}">
        <p14:creationId xmlns:p14="http://schemas.microsoft.com/office/powerpoint/2010/main" val="37239467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contenu 2">
            <a:extLst>
              <a:ext uri="{FF2B5EF4-FFF2-40B4-BE49-F238E27FC236}">
                <a16:creationId xmlns:a16="http://schemas.microsoft.com/office/drawing/2014/main" id="{34F48998-D60A-4C94-8DF1-9AAB3D1DEA27}"/>
              </a:ext>
            </a:extLst>
          </p:cNvPr>
          <p:cNvSpPr txBox="1">
            <a:spLocks/>
          </p:cNvSpPr>
          <p:nvPr/>
        </p:nvSpPr>
        <p:spPr>
          <a:xfrm>
            <a:off x="3203848" y="1484784"/>
            <a:ext cx="5538004" cy="4323699"/>
          </a:xfrm>
          <a:prstGeom prst="rect">
            <a:avLst/>
          </a:prstGeom>
          <a:ln w="38100">
            <a:solidFill>
              <a:srgbClr val="1E3B89"/>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just">
              <a:buFont typeface="+mj-lt"/>
              <a:buAutoNum type="arabicPeriod"/>
            </a:pPr>
            <a:endParaRPr lang="fr-BE" sz="2000" dirty="0">
              <a:latin typeface="Calibri" panose="020F0502020204030204" pitchFamily="34" charset="0"/>
              <a:ea typeface="Calibri" panose="020F0502020204030204" pitchFamily="34" charset="0"/>
              <a:cs typeface="Times New Roman" panose="02020603050405020304" pitchFamily="18" charset="0"/>
            </a:endParaRPr>
          </a:p>
          <a:p>
            <a:pPr marL="342900" indent="-342900" algn="just">
              <a:buFont typeface="+mj-lt"/>
              <a:buAutoNum type="arabicPeriod"/>
            </a:pPr>
            <a:endParaRPr lang="fr-BE" sz="2000" dirty="0">
              <a:latin typeface="Calibri" panose="020F0502020204030204" pitchFamily="34" charset="0"/>
              <a:ea typeface="Calibri" panose="020F0502020204030204" pitchFamily="34" charset="0"/>
              <a:cs typeface="Times New Roman" panose="02020603050405020304" pitchFamily="18" charset="0"/>
            </a:endParaRPr>
          </a:p>
          <a:p>
            <a:pPr lvl="1" algn="just">
              <a:buFont typeface="Wingdings" panose="05000000000000000000" pitchFamily="2" charset="2"/>
              <a:buChar char="Ø"/>
            </a:pPr>
            <a:endParaRPr lang="fr-BE" sz="2000" dirty="0">
              <a:solidFill>
                <a:srgbClr val="0A00BE"/>
              </a:solidFill>
              <a:latin typeface="Calibri" panose="020F0502020204030204" pitchFamily="34" charset="0"/>
              <a:cs typeface="Calibri" panose="020F0502020204030204" pitchFamily="34" charset="0"/>
            </a:endParaRPr>
          </a:p>
        </p:txBody>
      </p:sp>
      <p:sp>
        <p:nvSpPr>
          <p:cNvPr id="9" name="Espace réservé du contenu 2">
            <a:extLst>
              <a:ext uri="{FF2B5EF4-FFF2-40B4-BE49-F238E27FC236}">
                <a16:creationId xmlns:a16="http://schemas.microsoft.com/office/drawing/2014/main" id="{FFD05FAF-6B89-4BD8-9C4E-932A7844139A}"/>
              </a:ext>
            </a:extLst>
          </p:cNvPr>
          <p:cNvSpPr>
            <a:spLocks noGrp="1"/>
          </p:cNvSpPr>
          <p:nvPr>
            <p:ph idx="1"/>
          </p:nvPr>
        </p:nvSpPr>
        <p:spPr>
          <a:xfrm>
            <a:off x="3275856" y="1667582"/>
            <a:ext cx="5538004" cy="4196296"/>
          </a:xfrm>
        </p:spPr>
        <p:txBody>
          <a:bodyPr>
            <a:normAutofit fontScale="92500" lnSpcReduction="20000"/>
          </a:bodyPr>
          <a:lstStyle/>
          <a:p>
            <a:pPr>
              <a:lnSpc>
                <a:spcPct val="107000"/>
              </a:lnSpc>
              <a:spcAft>
                <a:spcPts val="800"/>
              </a:spcAft>
              <a:buFont typeface="Wingdings" panose="05000000000000000000" pitchFamily="2" charset="2"/>
              <a:buChar char="§"/>
            </a:pPr>
            <a:r>
              <a:rPr lang="nl-BE" sz="1800" dirty="0">
                <a:effectLst/>
                <a:latin typeface="DejaVuSans"/>
                <a:ea typeface="Calibri" panose="020F0502020204030204" pitchFamily="34" charset="0"/>
                <a:cs typeface="DejaVuSans"/>
              </a:rPr>
              <a:t>Een </a:t>
            </a:r>
            <a:r>
              <a:rPr lang="nl-BE" sz="1800" b="1" dirty="0">
                <a:effectLst/>
                <a:latin typeface="DejaVuSans"/>
                <a:ea typeface="Calibri" panose="020F0502020204030204" pitchFamily="34" charset="0"/>
                <a:cs typeface="DejaVuSans"/>
              </a:rPr>
              <a:t>palliatieve zorgcultuur</a:t>
            </a:r>
            <a:r>
              <a:rPr lang="nl-BE" sz="1800" dirty="0">
                <a:effectLst/>
                <a:latin typeface="DejaVuSans"/>
                <a:ea typeface="Calibri" panose="020F0502020204030204" pitchFamily="34" charset="0"/>
                <a:cs typeface="DejaVuSans"/>
              </a:rPr>
              <a:t> ontwikkelen en het personeel bewust maken </a:t>
            </a:r>
          </a:p>
          <a:p>
            <a:pPr>
              <a:lnSpc>
                <a:spcPct val="107000"/>
              </a:lnSpc>
              <a:spcAft>
                <a:spcPts val="800"/>
              </a:spcAft>
              <a:buFont typeface="Wingdings" panose="05000000000000000000" pitchFamily="2" charset="2"/>
              <a:buChar char="§"/>
            </a:pPr>
            <a:r>
              <a:rPr lang="nl-BE" sz="1800" b="1" dirty="0">
                <a:latin typeface="DejaVuSans"/>
                <a:ea typeface="Calibri" panose="020F0502020204030204" pitchFamily="34" charset="0"/>
                <a:cs typeface="DejaVuSans"/>
              </a:rPr>
              <a:t>Adviezen</a:t>
            </a:r>
            <a:r>
              <a:rPr lang="nl-BE" sz="1800" dirty="0">
                <a:latin typeface="DejaVuSans"/>
                <a:ea typeface="Calibri" panose="020F0502020204030204" pitchFamily="34" charset="0"/>
                <a:cs typeface="DejaVuSans"/>
              </a:rPr>
              <a:t> inzake palliatieve zorg </a:t>
            </a:r>
            <a:r>
              <a:rPr lang="nl-BE" sz="1800" b="1" dirty="0">
                <a:latin typeface="DejaVuSans"/>
                <a:ea typeface="Calibri" panose="020F0502020204030204" pitchFamily="34" charset="0"/>
                <a:cs typeface="DejaVuSans"/>
              </a:rPr>
              <a:t>formuleren</a:t>
            </a:r>
            <a:r>
              <a:rPr lang="nl-BE" sz="1800" dirty="0">
                <a:latin typeface="DejaVuSans"/>
                <a:ea typeface="Calibri" panose="020F0502020204030204" pitchFamily="34" charset="0"/>
                <a:cs typeface="DejaVuSans"/>
              </a:rPr>
              <a:t> voor het verpleegkundig, zorgkundig en paramedisch personeel, het personeel voor reactivering en de kinesitherapeuten</a:t>
            </a:r>
          </a:p>
          <a:p>
            <a:pPr>
              <a:lnSpc>
                <a:spcPct val="107000"/>
              </a:lnSpc>
              <a:spcAft>
                <a:spcPts val="800"/>
              </a:spcAft>
              <a:buFont typeface="Wingdings" panose="05000000000000000000" pitchFamily="2" charset="2"/>
              <a:buChar char="§"/>
            </a:pPr>
            <a:r>
              <a:rPr lang="nl-BE" sz="1800" b="1" dirty="0">
                <a:latin typeface="DejaVuSans"/>
                <a:ea typeface="Calibri" panose="020F0502020204030204" pitchFamily="34" charset="0"/>
                <a:cs typeface="DejaVuSans"/>
              </a:rPr>
              <a:t>De kennis</a:t>
            </a:r>
            <a:r>
              <a:rPr lang="nl-BE" sz="1800" dirty="0">
                <a:latin typeface="DejaVuSans"/>
                <a:ea typeface="Calibri" panose="020F0502020204030204" pitchFamily="34" charset="0"/>
                <a:cs typeface="DejaVuSans"/>
              </a:rPr>
              <a:t> van personeelsleden over palliatieve zorg </a:t>
            </a:r>
            <a:r>
              <a:rPr lang="nl-BE" sz="1800" b="1" dirty="0">
                <a:latin typeface="DejaVuSans"/>
                <a:ea typeface="Calibri" panose="020F0502020204030204" pitchFamily="34" charset="0"/>
                <a:cs typeface="DejaVuSans"/>
              </a:rPr>
              <a:t>bijwerken</a:t>
            </a:r>
          </a:p>
          <a:p>
            <a:pPr>
              <a:lnSpc>
                <a:spcPct val="107000"/>
              </a:lnSpc>
              <a:spcAft>
                <a:spcPts val="800"/>
              </a:spcAft>
              <a:buFont typeface="Wingdings" panose="05000000000000000000" pitchFamily="2" charset="2"/>
              <a:buChar char="§"/>
            </a:pPr>
            <a:r>
              <a:rPr lang="nl-BE" sz="1800" b="1" dirty="0">
                <a:latin typeface="DejaVuSans"/>
                <a:ea typeface="Calibri" panose="020F0502020204030204" pitchFamily="34" charset="0"/>
                <a:cs typeface="DejaVuSans"/>
              </a:rPr>
              <a:t>Zorgen voor de naleving van de wetgeving</a:t>
            </a:r>
            <a:r>
              <a:rPr lang="nl-BE" sz="1800" dirty="0">
                <a:latin typeface="DejaVuSans"/>
                <a:ea typeface="Calibri" panose="020F0502020204030204" pitchFamily="34" charset="0"/>
                <a:cs typeface="DejaVuSans"/>
              </a:rPr>
              <a:t> inzake euthanasie en palliatieve zorg, en de naleving van de </a:t>
            </a:r>
            <a:r>
              <a:rPr lang="nl-BE" sz="1800" u="sng" dirty="0">
                <a:latin typeface="DejaVuSans"/>
                <a:ea typeface="Calibri" panose="020F0502020204030204" pitchFamily="34" charset="0"/>
                <a:cs typeface="DejaVuSans"/>
              </a:rPr>
              <a:t>wilsbeschikking van de bewoner</a:t>
            </a:r>
            <a:r>
              <a:rPr lang="nl-BE" sz="1800" dirty="0">
                <a:latin typeface="DejaVuSans"/>
                <a:ea typeface="Calibri" panose="020F0502020204030204" pitchFamily="34" charset="0"/>
                <a:cs typeface="DejaVuSans"/>
              </a:rPr>
              <a:t> met betrekking tot zijn levenseinde en/of zijn wilsverklaring inzake </a:t>
            </a:r>
            <a:r>
              <a:rPr lang="nl-BE" sz="1800" u="sng" dirty="0">
                <a:latin typeface="DejaVuSans"/>
                <a:ea typeface="Calibri" panose="020F0502020204030204" pitchFamily="34" charset="0"/>
                <a:cs typeface="DejaVuSans"/>
              </a:rPr>
              <a:t>euthanasie</a:t>
            </a:r>
          </a:p>
          <a:p>
            <a:pPr>
              <a:lnSpc>
                <a:spcPct val="107000"/>
              </a:lnSpc>
              <a:spcAft>
                <a:spcPts val="800"/>
              </a:spcAft>
              <a:buFont typeface="Wingdings" panose="05000000000000000000" pitchFamily="2" charset="2"/>
              <a:buChar char="§"/>
            </a:pPr>
            <a:r>
              <a:rPr lang="nl-BE" sz="1800" dirty="0">
                <a:effectLst/>
                <a:latin typeface="Calibri" panose="020F0502020204030204" pitchFamily="34" charset="0"/>
                <a:ea typeface="Calibri" panose="020F0502020204030204" pitchFamily="34" charset="0"/>
                <a:cs typeface="Times New Roman" panose="02020603050405020304" pitchFamily="18" charset="0"/>
              </a:rPr>
              <a:t>RH’s </a:t>
            </a:r>
            <a:r>
              <a:rPr lang="nl-BE" sz="1800" dirty="0">
                <a:latin typeface="Calibri" panose="020F0502020204030204" pitchFamily="34" charset="0"/>
                <a:ea typeface="Calibri" panose="020F0502020204030204" pitchFamily="34" charset="0"/>
                <a:cs typeface="Times New Roman" panose="02020603050405020304" pitchFamily="18" charset="0"/>
              </a:rPr>
              <a:t>: </a:t>
            </a:r>
            <a:r>
              <a:rPr lang="nl-BE" sz="1800" dirty="0">
                <a:effectLst/>
                <a:latin typeface="Calibri" panose="020F0502020204030204" pitchFamily="34" charset="0"/>
                <a:ea typeface="Calibri" panose="020F0502020204030204" pitchFamily="34" charset="0"/>
                <a:cs typeface="Times New Roman" panose="02020603050405020304" pitchFamily="18" charset="0"/>
              </a:rPr>
              <a:t>verpleegkundige </a:t>
            </a:r>
            <a:r>
              <a:rPr lang="nl-BE" sz="1800" b="1"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(nieuw) </a:t>
            </a:r>
            <a:r>
              <a:rPr lang="nl-BE" sz="1800" dirty="0">
                <a:effectLst/>
                <a:latin typeface="Calibri" panose="020F0502020204030204" pitchFamily="34" charset="0"/>
                <a:ea typeface="Calibri" panose="020F0502020204030204" pitchFamily="34" charset="0"/>
                <a:cs typeface="Times New Roman" panose="02020603050405020304" pitchFamily="18" charset="0"/>
              </a:rPr>
              <a:t>of gekwalificeerd personeelslid / </a:t>
            </a:r>
            <a:r>
              <a:rPr lang="nl-BE" sz="1800" dirty="0">
                <a:latin typeface="Calibri" panose="020F0502020204030204" pitchFamily="34" charset="0"/>
                <a:ea typeface="Calibri" panose="020F0502020204030204" pitchFamily="34" charset="0"/>
                <a:cs typeface="Times New Roman" panose="02020603050405020304" pitchFamily="18" charset="0"/>
              </a:rPr>
              <a:t>RVT's: hoofdverpleegkundige</a:t>
            </a:r>
            <a:r>
              <a:rPr lang="nl-BE" sz="1800" dirty="0">
                <a:effectLst/>
                <a:latin typeface="DejaVuSans"/>
                <a:ea typeface="Calibri" panose="020F0502020204030204" pitchFamily="34" charset="0"/>
                <a:cs typeface="DejaVuSans"/>
              </a:rPr>
              <a:t> en CRA</a:t>
            </a:r>
          </a:p>
        </p:txBody>
      </p:sp>
      <p:sp>
        <p:nvSpPr>
          <p:cNvPr id="22" name="Titre 1">
            <a:extLst>
              <a:ext uri="{FF2B5EF4-FFF2-40B4-BE49-F238E27FC236}">
                <a16:creationId xmlns:a16="http://schemas.microsoft.com/office/drawing/2014/main" id="{A1F93E89-64FC-4D83-B7B4-A2F2E96771C5}"/>
              </a:ext>
            </a:extLst>
          </p:cNvPr>
          <p:cNvSpPr txBox="1">
            <a:spLocks/>
          </p:cNvSpPr>
          <p:nvPr/>
        </p:nvSpPr>
        <p:spPr>
          <a:xfrm>
            <a:off x="-14211" y="0"/>
            <a:ext cx="9158211" cy="994122"/>
          </a:xfrm>
          <a:prstGeom prst="rect">
            <a:avLst/>
          </a:prstGeom>
          <a:solidFill>
            <a:srgbClr val="1E3B89"/>
          </a:solidFill>
          <a:ln w="12700" cap="flat" cmpd="sng" algn="ctr">
            <a:solidFill>
              <a:srgbClr val="1E3B89"/>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lvl="0" algn="just"/>
            <a:r>
              <a:rPr lang="nl-BE" sz="2400">
                <a:effectLst/>
                <a:latin typeface="Calibri" panose="020F0502020204030204" pitchFamily="34" charset="0"/>
                <a:ea typeface="Calibri" panose="020F0502020204030204" pitchFamily="34" charset="0"/>
                <a:cs typeface="Times New Roman" panose="02020603050405020304" pitchFamily="18" charset="0"/>
              </a:rPr>
              <a:t>1.4. </a:t>
            </a:r>
            <a:r>
              <a:rPr lang="nl-BE" sz="2400" dirty="0">
                <a:latin typeface="Calibri" panose="020F0502020204030204" pitchFamily="34" charset="0"/>
                <a:ea typeface="Calibri" panose="020F0502020204030204" pitchFamily="34" charset="0"/>
                <a:cs typeface="Times New Roman" panose="02020603050405020304" pitchFamily="18" charset="0"/>
              </a:rPr>
              <a:t>De kwaliteit van de begeleiding en zorgverlening ondersteunen en inzetten op continue verbetering</a:t>
            </a:r>
          </a:p>
        </p:txBody>
      </p:sp>
      <p:pic>
        <p:nvPicPr>
          <p:cNvPr id="12" name="Image 11">
            <a:extLst>
              <a:ext uri="{FF2B5EF4-FFF2-40B4-BE49-F238E27FC236}">
                <a16:creationId xmlns:a16="http://schemas.microsoft.com/office/drawing/2014/main" id="{185FD457-8186-4947-9441-AC8C7F96F071}"/>
              </a:ext>
            </a:extLst>
          </p:cNvPr>
          <p:cNvPicPr>
            <a:picLocks noChangeAspect="1"/>
          </p:cNvPicPr>
          <p:nvPr/>
        </p:nvPicPr>
        <p:blipFill>
          <a:blip r:embed="rId2"/>
          <a:stretch>
            <a:fillRect/>
          </a:stretch>
        </p:blipFill>
        <p:spPr>
          <a:xfrm>
            <a:off x="7972261" y="5863878"/>
            <a:ext cx="1171739" cy="933580"/>
          </a:xfrm>
          <a:prstGeom prst="rect">
            <a:avLst/>
          </a:prstGeom>
        </p:spPr>
      </p:pic>
      <p:sp>
        <p:nvSpPr>
          <p:cNvPr id="2" name="ZoneTexte 1">
            <a:extLst>
              <a:ext uri="{FF2B5EF4-FFF2-40B4-BE49-F238E27FC236}">
                <a16:creationId xmlns:a16="http://schemas.microsoft.com/office/drawing/2014/main" id="{A6ECA781-9C28-4CDA-B4A6-33AEEF233BA7}"/>
              </a:ext>
            </a:extLst>
          </p:cNvPr>
          <p:cNvSpPr txBox="1"/>
          <p:nvPr/>
        </p:nvSpPr>
        <p:spPr>
          <a:xfrm>
            <a:off x="569452" y="1615491"/>
            <a:ext cx="2232248" cy="1663597"/>
          </a:xfrm>
          <a:prstGeom prst="rect">
            <a:avLst/>
          </a:prstGeom>
          <a:noFill/>
        </p:spPr>
        <p:txBody>
          <a:bodyPr wrap="square" rtlCol="0">
            <a:spAutoFit/>
          </a:bodyPr>
          <a:lstStyle/>
          <a:p>
            <a:pPr marL="0" indent="0">
              <a:lnSpc>
                <a:spcPct val="107000"/>
              </a:lnSpc>
              <a:spcAft>
                <a:spcPts val="800"/>
              </a:spcAft>
              <a:buNone/>
            </a:pPr>
            <a:r>
              <a:rPr lang="nl-BE" sz="1800" b="1" dirty="0">
                <a:effectLst/>
                <a:latin typeface="Calibri" panose="020F0502020204030204" pitchFamily="34" charset="0"/>
                <a:ea typeface="Calibri" panose="020F0502020204030204" pitchFamily="34" charset="0"/>
                <a:cs typeface="Times New Roman" panose="02020603050405020304" pitchFamily="18" charset="0"/>
              </a:rPr>
              <a:t>Verantwoordelijke voor palliatieve zorg en begeleiding van het levenseinde: </a:t>
            </a:r>
          </a:p>
          <a:p>
            <a:pPr marL="0" indent="0">
              <a:lnSpc>
                <a:spcPct val="107000"/>
              </a:lnSpc>
              <a:spcAft>
                <a:spcPts val="800"/>
              </a:spcAft>
              <a:buNone/>
            </a:pPr>
            <a:r>
              <a:rPr lang="nl-BE" b="1" dirty="0">
                <a:solidFill>
                  <a:srgbClr val="00B050"/>
                </a:solidFill>
                <a:latin typeface="Calibri" panose="020F0502020204030204" pitchFamily="34" charset="0"/>
                <a:ea typeface="Calibri" panose="020F0502020204030204" pitchFamily="34" charset="0"/>
                <a:cs typeface="Times New Roman" panose="02020603050405020304" pitchFamily="18" charset="0"/>
              </a:rPr>
              <a:t>- </a:t>
            </a:r>
            <a:r>
              <a:rPr lang="nl-BE" sz="1800" b="1"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Uitgebreid naar de RH's </a:t>
            </a:r>
          </a:p>
        </p:txBody>
      </p:sp>
    </p:spTree>
    <p:extLst>
      <p:ext uri="{BB962C8B-B14F-4D97-AF65-F5344CB8AC3E}">
        <p14:creationId xmlns:p14="http://schemas.microsoft.com/office/powerpoint/2010/main" val="39315776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009B10D6-BA13-4C1F-9B74-CD70852AB558}"/>
              </a:ext>
            </a:extLst>
          </p:cNvPr>
          <p:cNvPicPr>
            <a:picLocks noChangeAspect="1"/>
          </p:cNvPicPr>
          <p:nvPr/>
        </p:nvPicPr>
        <p:blipFill rotWithShape="1">
          <a:blip r:embed="rId2"/>
          <a:srcRect r="4538"/>
          <a:stretch/>
        </p:blipFill>
        <p:spPr>
          <a:xfrm>
            <a:off x="107504" y="5719720"/>
            <a:ext cx="9036496" cy="1138280"/>
          </a:xfrm>
          <a:prstGeom prst="rect">
            <a:avLst/>
          </a:prstGeom>
        </p:spPr>
      </p:pic>
      <p:sp>
        <p:nvSpPr>
          <p:cNvPr id="22" name="Titre 1">
            <a:extLst>
              <a:ext uri="{FF2B5EF4-FFF2-40B4-BE49-F238E27FC236}">
                <a16:creationId xmlns:a16="http://schemas.microsoft.com/office/drawing/2014/main" id="{A1F93E89-64FC-4D83-B7B4-A2F2E96771C5}"/>
              </a:ext>
            </a:extLst>
          </p:cNvPr>
          <p:cNvSpPr txBox="1">
            <a:spLocks/>
          </p:cNvSpPr>
          <p:nvPr/>
        </p:nvSpPr>
        <p:spPr>
          <a:xfrm>
            <a:off x="-14211" y="0"/>
            <a:ext cx="9195918" cy="994122"/>
          </a:xfrm>
          <a:prstGeom prst="rect">
            <a:avLst/>
          </a:prstGeom>
          <a:solidFill>
            <a:srgbClr val="1E3B89"/>
          </a:solidFill>
          <a:ln w="12700" cap="flat" cmpd="sng" algn="ctr">
            <a:solidFill>
              <a:srgbClr val="1E3B89"/>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lvl="0" algn="just"/>
            <a:r>
              <a:rPr lang="nl-BE" sz="2400" dirty="0">
                <a:effectLst/>
                <a:latin typeface="Calibri" panose="020F0502020204030204" pitchFamily="34" charset="0"/>
                <a:ea typeface="Calibri" panose="020F0502020204030204" pitchFamily="34" charset="0"/>
                <a:cs typeface="Times New Roman" panose="02020603050405020304" pitchFamily="18" charset="0"/>
              </a:rPr>
              <a:t>1.4. </a:t>
            </a:r>
            <a:r>
              <a:rPr lang="nl-BE" sz="2400" dirty="0">
                <a:latin typeface="Calibri" panose="020F0502020204030204" pitchFamily="34" charset="0"/>
                <a:ea typeface="Calibri" panose="020F0502020204030204" pitchFamily="34" charset="0"/>
                <a:cs typeface="Times New Roman" panose="02020603050405020304" pitchFamily="18" charset="0"/>
              </a:rPr>
              <a:t>De kwaliteit van de begeleiding en zorgverlening ondersteunen en inzetten op continue verbetering</a:t>
            </a:r>
          </a:p>
        </p:txBody>
      </p:sp>
      <p:pic>
        <p:nvPicPr>
          <p:cNvPr id="13" name="Image 12" descr="Femmes d'affaires à l'écoute d'une réunion">
            <a:extLst>
              <a:ext uri="{FF2B5EF4-FFF2-40B4-BE49-F238E27FC236}">
                <a16:creationId xmlns:a16="http://schemas.microsoft.com/office/drawing/2014/main" id="{1494AA83-BA12-476A-8C44-78FF1F8E449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1588"/>
          <a:stretch/>
        </p:blipFill>
        <p:spPr>
          <a:xfrm>
            <a:off x="6583049" y="2501569"/>
            <a:ext cx="2130914" cy="2076060"/>
          </a:xfrm>
          <a:prstGeom prst="rect">
            <a:avLst/>
          </a:prstGeom>
        </p:spPr>
      </p:pic>
      <p:sp>
        <p:nvSpPr>
          <p:cNvPr id="14" name="Espace réservé du contenu 2">
            <a:extLst>
              <a:ext uri="{FF2B5EF4-FFF2-40B4-BE49-F238E27FC236}">
                <a16:creationId xmlns:a16="http://schemas.microsoft.com/office/drawing/2014/main" id="{6519303F-4644-4E47-9AA8-956F300F3737}"/>
              </a:ext>
            </a:extLst>
          </p:cNvPr>
          <p:cNvSpPr txBox="1">
            <a:spLocks/>
          </p:cNvSpPr>
          <p:nvPr/>
        </p:nvSpPr>
        <p:spPr>
          <a:xfrm>
            <a:off x="539552" y="2174127"/>
            <a:ext cx="5786387" cy="2674478"/>
          </a:xfrm>
          <a:prstGeom prst="rect">
            <a:avLst/>
          </a:prstGeom>
          <a:ln w="38100">
            <a:solidFill>
              <a:srgbClr val="1E3B89"/>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just">
              <a:buFont typeface="+mj-lt"/>
              <a:buAutoNum type="arabicPeriod"/>
            </a:pPr>
            <a:endParaRPr lang="fr-BE" sz="2000" dirty="0">
              <a:latin typeface="Calibri" panose="020F0502020204030204" pitchFamily="34" charset="0"/>
              <a:ea typeface="Calibri" panose="020F0502020204030204" pitchFamily="34" charset="0"/>
              <a:cs typeface="Times New Roman" panose="02020603050405020304" pitchFamily="18" charset="0"/>
            </a:endParaRPr>
          </a:p>
          <a:p>
            <a:pPr marL="342900" indent="-342900" algn="just">
              <a:buFont typeface="+mj-lt"/>
              <a:buAutoNum type="arabicPeriod"/>
            </a:pPr>
            <a:endParaRPr lang="fr-BE" sz="2000" dirty="0">
              <a:latin typeface="Calibri" panose="020F0502020204030204" pitchFamily="34" charset="0"/>
              <a:ea typeface="Calibri" panose="020F0502020204030204" pitchFamily="34" charset="0"/>
              <a:cs typeface="Times New Roman" panose="02020603050405020304" pitchFamily="18" charset="0"/>
            </a:endParaRPr>
          </a:p>
          <a:p>
            <a:pPr lvl="1" algn="just">
              <a:buFont typeface="Wingdings" panose="05000000000000000000" pitchFamily="2" charset="2"/>
              <a:buChar char="Ø"/>
            </a:pPr>
            <a:endParaRPr lang="fr-BE" sz="2000" dirty="0">
              <a:solidFill>
                <a:srgbClr val="0A00BE"/>
              </a:solidFill>
              <a:latin typeface="Calibri" panose="020F0502020204030204" pitchFamily="34" charset="0"/>
              <a:cs typeface="Calibri" panose="020F0502020204030204" pitchFamily="34" charset="0"/>
            </a:endParaRPr>
          </a:p>
        </p:txBody>
      </p:sp>
      <p:sp>
        <p:nvSpPr>
          <p:cNvPr id="7" name="ZoneTexte 6">
            <a:extLst>
              <a:ext uri="{FF2B5EF4-FFF2-40B4-BE49-F238E27FC236}">
                <a16:creationId xmlns:a16="http://schemas.microsoft.com/office/drawing/2014/main" id="{47CD5B88-29E5-4551-AB11-8BCBFADAC69E}"/>
              </a:ext>
            </a:extLst>
          </p:cNvPr>
          <p:cNvSpPr txBox="1"/>
          <p:nvPr/>
        </p:nvSpPr>
        <p:spPr>
          <a:xfrm>
            <a:off x="643202" y="2280259"/>
            <a:ext cx="5579085" cy="2462213"/>
          </a:xfrm>
          <a:prstGeom prst="rect">
            <a:avLst/>
          </a:prstGeom>
          <a:noFill/>
        </p:spPr>
        <p:txBody>
          <a:bodyPr wrap="square">
            <a:spAutoFit/>
          </a:bodyPr>
          <a:lstStyle/>
          <a:p>
            <a:pPr marL="0" indent="0" algn="just">
              <a:buNone/>
            </a:pPr>
            <a:r>
              <a:rPr lang="nl-BE" b="1" dirty="0">
                <a:latin typeface="Calibri" panose="020F0502020204030204" pitchFamily="34" charset="0"/>
                <a:cs typeface="Calibri" panose="020F0502020204030204" pitchFamily="34" charset="0"/>
              </a:rPr>
              <a:t>Doelgroep jonger dan 60 jaar </a:t>
            </a:r>
          </a:p>
          <a:p>
            <a:pPr marL="0" indent="0" algn="just">
              <a:buNone/>
            </a:pPr>
            <a:endParaRPr lang="fr-BE" sz="500" b="1" dirty="0">
              <a:latin typeface="Calibri" panose="020F0502020204030204" pitchFamily="34" charset="0"/>
              <a:cs typeface="Calibri" panose="020F0502020204030204" pitchFamily="34" charset="0"/>
            </a:endParaRPr>
          </a:p>
          <a:p>
            <a:pPr marL="0" indent="0" algn="just">
              <a:buNone/>
            </a:pPr>
            <a:endParaRPr lang="fr-BE" sz="500" dirty="0">
              <a:latin typeface="Calibri" panose="020F0502020204030204" pitchFamily="34" charset="0"/>
              <a:cs typeface="Calibri" panose="020F0502020204030204" pitchFamily="34" charset="0"/>
            </a:endParaRPr>
          </a:p>
          <a:p>
            <a:pPr marL="285750" indent="-285750" algn="just">
              <a:buFont typeface="Wingdings" panose="05000000000000000000" pitchFamily="2" charset="2"/>
              <a:buChar char="§"/>
            </a:pPr>
            <a:r>
              <a:rPr lang="nl-BE" b="1" dirty="0">
                <a:latin typeface="Calibri" panose="020F0502020204030204" pitchFamily="34" charset="0"/>
                <a:cs typeface="Calibri" panose="020F0502020204030204" pitchFamily="34" charset="0"/>
              </a:rPr>
              <a:t>10% </a:t>
            </a:r>
            <a:r>
              <a:rPr lang="nl-BE" dirty="0">
                <a:latin typeface="Calibri" panose="020F0502020204030204" pitchFamily="34" charset="0"/>
                <a:cs typeface="Calibri" panose="020F0502020204030204" pitchFamily="34" charset="0"/>
              </a:rPr>
              <a:t>van de totale capaciteit van de erkende bedden</a:t>
            </a:r>
          </a:p>
          <a:p>
            <a:pPr marL="285750" indent="-285750" algn="just">
              <a:buFont typeface="Wingdings" panose="05000000000000000000" pitchFamily="2" charset="2"/>
              <a:buChar char="§"/>
            </a:pPr>
            <a:r>
              <a:rPr lang="nl-BE" b="1" dirty="0">
                <a:latin typeface="Calibri" panose="020F0502020204030204" pitchFamily="34" charset="0"/>
                <a:cs typeface="Calibri" panose="020F0502020204030204" pitchFamily="34" charset="0"/>
              </a:rPr>
              <a:t>Criteria</a:t>
            </a:r>
            <a:r>
              <a:rPr lang="nl-BE" dirty="0">
                <a:latin typeface="Calibri" panose="020F0502020204030204" pitchFamily="34" charset="0"/>
                <a:cs typeface="Calibri" panose="020F0502020204030204" pitchFamily="34" charset="0"/>
              </a:rPr>
              <a:t> vastgesteld bij ministerieel besluit </a:t>
            </a:r>
          </a:p>
          <a:p>
            <a:pPr marL="285750" indent="-285750" algn="just">
              <a:buFont typeface="Wingdings" panose="05000000000000000000" pitchFamily="2" charset="2"/>
              <a:buChar char="§"/>
            </a:pPr>
            <a:r>
              <a:rPr lang="nl-BE" b="1" dirty="0">
                <a:latin typeface="Calibri" panose="020F0502020204030204" pitchFamily="34" charset="0"/>
                <a:cs typeface="Calibri" panose="020F0502020204030204" pitchFamily="34" charset="0"/>
              </a:rPr>
              <a:t>Doelstelling</a:t>
            </a:r>
            <a:r>
              <a:rPr lang="nl-BE" dirty="0">
                <a:latin typeface="Calibri" panose="020F0502020204030204" pitchFamily="34" charset="0"/>
                <a:cs typeface="Calibri" panose="020F0502020204030204" pitchFamily="34" charset="0"/>
              </a:rPr>
              <a:t>: jongere mensen opvangen die dezelfde begeleidingsbehoeften hebben als ouderen</a:t>
            </a:r>
          </a:p>
          <a:p>
            <a:pPr marL="285750" indent="-285750" algn="just">
              <a:buFont typeface="Wingdings" panose="05000000000000000000" pitchFamily="2" charset="2"/>
              <a:buChar char="§"/>
            </a:pPr>
            <a:r>
              <a:rPr lang="nl-BE" dirty="0">
                <a:latin typeface="Calibri" panose="020F0502020204030204" pitchFamily="34" charset="0"/>
                <a:cs typeface="Calibri" panose="020F0502020204030204" pitchFamily="34" charset="0"/>
              </a:rPr>
              <a:t>Mogelijkheid om </a:t>
            </a:r>
            <a:r>
              <a:rPr lang="nl-BE" b="1" dirty="0">
                <a:latin typeface="Calibri" panose="020F0502020204030204" pitchFamily="34" charset="0"/>
                <a:cs typeface="Calibri" panose="020F0502020204030204" pitchFamily="34" charset="0"/>
              </a:rPr>
              <a:t>andere doelgroepen</a:t>
            </a:r>
            <a:r>
              <a:rPr lang="nl-BE" dirty="0">
                <a:latin typeface="Calibri" panose="020F0502020204030204" pitchFamily="34" charset="0"/>
                <a:cs typeface="Calibri" panose="020F0502020204030204" pitchFamily="34" charset="0"/>
              </a:rPr>
              <a:t> op te vangen (bv. intergenerationele projecten) binnen de </a:t>
            </a:r>
            <a:r>
              <a:rPr lang="nl-BE" b="1" dirty="0">
                <a:latin typeface="Calibri" panose="020F0502020204030204" pitchFamily="34" charset="0"/>
                <a:cs typeface="Calibri" panose="020F0502020204030204" pitchFamily="34" charset="0"/>
              </a:rPr>
              <a:t>niet-erkende capaciteit</a:t>
            </a:r>
            <a:r>
              <a:rPr lang="nl-BE" dirty="0">
                <a:latin typeface="Calibri" panose="020F0502020204030204" pitchFamily="34" charset="0"/>
                <a:cs typeface="Calibri" panose="020F0502020204030204" pitchFamily="34" charset="0"/>
              </a:rPr>
              <a:t>, met toestemming van Iriscare</a:t>
            </a:r>
          </a:p>
        </p:txBody>
      </p:sp>
    </p:spTree>
    <p:extLst>
      <p:ext uri="{BB962C8B-B14F-4D97-AF65-F5344CB8AC3E}">
        <p14:creationId xmlns:p14="http://schemas.microsoft.com/office/powerpoint/2010/main" val="23626668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re 1">
            <a:extLst>
              <a:ext uri="{FF2B5EF4-FFF2-40B4-BE49-F238E27FC236}">
                <a16:creationId xmlns:a16="http://schemas.microsoft.com/office/drawing/2014/main" id="{A1F93E89-64FC-4D83-B7B4-A2F2E96771C5}"/>
              </a:ext>
            </a:extLst>
          </p:cNvPr>
          <p:cNvSpPr txBox="1">
            <a:spLocks/>
          </p:cNvSpPr>
          <p:nvPr/>
        </p:nvSpPr>
        <p:spPr>
          <a:xfrm>
            <a:off x="-14211" y="0"/>
            <a:ext cx="9195918" cy="994122"/>
          </a:xfrm>
          <a:prstGeom prst="rect">
            <a:avLst/>
          </a:prstGeom>
          <a:solidFill>
            <a:srgbClr val="1E3B89"/>
          </a:solidFill>
          <a:ln w="12700" cap="flat" cmpd="sng" algn="ctr">
            <a:solidFill>
              <a:srgbClr val="1E3B89"/>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lvl="0" algn="just"/>
            <a:r>
              <a:rPr lang="nl-BE" sz="2400">
                <a:effectLst/>
                <a:latin typeface="Calibri" panose="020F0502020204030204" pitchFamily="34" charset="0"/>
                <a:ea typeface="Calibri" panose="020F0502020204030204" pitchFamily="34" charset="0"/>
                <a:cs typeface="Times New Roman" panose="02020603050405020304" pitchFamily="18" charset="0"/>
              </a:rPr>
              <a:t>1.5. De kwaliteit van de infrastructuur verbeteren </a:t>
            </a:r>
          </a:p>
        </p:txBody>
      </p:sp>
      <p:sp>
        <p:nvSpPr>
          <p:cNvPr id="11" name="ZoneTexte 10">
            <a:extLst>
              <a:ext uri="{FF2B5EF4-FFF2-40B4-BE49-F238E27FC236}">
                <a16:creationId xmlns:a16="http://schemas.microsoft.com/office/drawing/2014/main" id="{59C45949-232C-4DBD-A58B-9D43381FE15A}"/>
              </a:ext>
            </a:extLst>
          </p:cNvPr>
          <p:cNvSpPr txBox="1"/>
          <p:nvPr/>
        </p:nvSpPr>
        <p:spPr>
          <a:xfrm>
            <a:off x="571215" y="2564904"/>
            <a:ext cx="4937398" cy="2396938"/>
          </a:xfrm>
          <a:prstGeom prst="rect">
            <a:avLst/>
          </a:prstGeom>
          <a:noFill/>
        </p:spPr>
        <p:txBody>
          <a:bodyPr wrap="square">
            <a:spAutoFit/>
          </a:bodyPr>
          <a:lstStyle/>
          <a:p>
            <a:pPr algn="just">
              <a:lnSpc>
                <a:spcPct val="120000"/>
              </a:lnSpc>
            </a:pPr>
            <a:r>
              <a:rPr lang="nl-BE" sz="1800" b="1" dirty="0">
                <a:solidFill>
                  <a:srgbClr val="000000"/>
                </a:solidFill>
                <a:effectLst/>
                <a:latin typeface="Calibri" panose="020F0502020204030204" pitchFamily="34" charset="0"/>
                <a:ea typeface="Calibri" panose="020F0502020204030204" pitchFamily="34" charset="0"/>
                <a:cs typeface="Minion Pro"/>
              </a:rPr>
              <a:t>Doelstellingen </a:t>
            </a:r>
            <a:r>
              <a:rPr lang="nl-BE" sz="1800" dirty="0">
                <a:solidFill>
                  <a:srgbClr val="000000"/>
                </a:solidFill>
                <a:effectLst/>
                <a:latin typeface="Calibri" panose="020F0502020204030204" pitchFamily="34" charset="0"/>
                <a:ea typeface="Calibri" panose="020F0502020204030204" pitchFamily="34" charset="0"/>
                <a:cs typeface="Minion Pro"/>
              </a:rPr>
              <a:t>: de toegankelijkheid van gebouwen voor personen met beperkte mobiliteit verbeteren, gebouwen aanpassen aan toekomstige klimaatomstandigheden, de zorg voor sterk afhankelijke personen vergemakkelijken en rekening houden met recente technologische ontwikkelingen.</a:t>
            </a:r>
          </a:p>
        </p:txBody>
      </p:sp>
      <p:pic>
        <p:nvPicPr>
          <p:cNvPr id="12" name="Image 11" descr="Personnes âgées en fauteuil roulant">
            <a:extLst>
              <a:ext uri="{FF2B5EF4-FFF2-40B4-BE49-F238E27FC236}">
                <a16:creationId xmlns:a16="http://schemas.microsoft.com/office/drawing/2014/main" id="{E40BAF6C-2E24-4745-8450-4B31A97E571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68144" y="2492896"/>
            <a:ext cx="2808312" cy="1872208"/>
          </a:xfrm>
          <a:prstGeom prst="rect">
            <a:avLst/>
          </a:prstGeom>
        </p:spPr>
      </p:pic>
      <p:pic>
        <p:nvPicPr>
          <p:cNvPr id="10" name="Image 9">
            <a:extLst>
              <a:ext uri="{FF2B5EF4-FFF2-40B4-BE49-F238E27FC236}">
                <a16:creationId xmlns:a16="http://schemas.microsoft.com/office/drawing/2014/main" id="{CFDDEFA2-FBC2-43D1-A2EB-33483CCA835A}"/>
              </a:ext>
            </a:extLst>
          </p:cNvPr>
          <p:cNvPicPr>
            <a:picLocks noChangeAspect="1"/>
          </p:cNvPicPr>
          <p:nvPr/>
        </p:nvPicPr>
        <p:blipFill rotWithShape="1">
          <a:blip r:embed="rId3"/>
          <a:srcRect r="4538"/>
          <a:stretch/>
        </p:blipFill>
        <p:spPr>
          <a:xfrm>
            <a:off x="0" y="5697584"/>
            <a:ext cx="9071992" cy="1138280"/>
          </a:xfrm>
          <a:prstGeom prst="rect">
            <a:avLst/>
          </a:prstGeom>
        </p:spPr>
      </p:pic>
    </p:spTree>
    <p:extLst>
      <p:ext uri="{BB962C8B-B14F-4D97-AF65-F5344CB8AC3E}">
        <p14:creationId xmlns:p14="http://schemas.microsoft.com/office/powerpoint/2010/main" val="29859735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009B10D6-BA13-4C1F-9B74-CD70852AB558}"/>
              </a:ext>
            </a:extLst>
          </p:cNvPr>
          <p:cNvPicPr>
            <a:picLocks noChangeAspect="1"/>
          </p:cNvPicPr>
          <p:nvPr/>
        </p:nvPicPr>
        <p:blipFill rotWithShape="1">
          <a:blip r:embed="rId2"/>
          <a:srcRect r="4538"/>
          <a:stretch/>
        </p:blipFill>
        <p:spPr>
          <a:xfrm>
            <a:off x="46645" y="5719720"/>
            <a:ext cx="9036496" cy="1138280"/>
          </a:xfrm>
          <a:prstGeom prst="rect">
            <a:avLst/>
          </a:prstGeom>
        </p:spPr>
      </p:pic>
      <p:sp>
        <p:nvSpPr>
          <p:cNvPr id="8" name="Espace réservé du contenu 2">
            <a:extLst>
              <a:ext uri="{FF2B5EF4-FFF2-40B4-BE49-F238E27FC236}">
                <a16:creationId xmlns:a16="http://schemas.microsoft.com/office/drawing/2014/main" id="{34F48998-D60A-4C94-8DF1-9AAB3D1DEA27}"/>
              </a:ext>
            </a:extLst>
          </p:cNvPr>
          <p:cNvSpPr txBox="1">
            <a:spLocks/>
          </p:cNvSpPr>
          <p:nvPr/>
        </p:nvSpPr>
        <p:spPr>
          <a:xfrm>
            <a:off x="1252522" y="1207975"/>
            <a:ext cx="7063893" cy="2189054"/>
          </a:xfrm>
          <a:prstGeom prst="rect">
            <a:avLst/>
          </a:prstGeom>
          <a:ln w="38100">
            <a:solidFill>
              <a:srgbClr val="1E3B89"/>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just">
              <a:buFont typeface="+mj-lt"/>
              <a:buAutoNum type="arabicPeriod"/>
            </a:pPr>
            <a:endParaRPr lang="fr-BE" sz="2000" dirty="0">
              <a:latin typeface="Calibri" panose="020F0502020204030204" pitchFamily="34" charset="0"/>
              <a:ea typeface="Calibri" panose="020F0502020204030204" pitchFamily="34" charset="0"/>
              <a:cs typeface="Times New Roman" panose="02020603050405020304" pitchFamily="18" charset="0"/>
            </a:endParaRPr>
          </a:p>
          <a:p>
            <a:pPr lvl="1" algn="just">
              <a:buFont typeface="Wingdings" panose="05000000000000000000" pitchFamily="2" charset="2"/>
              <a:buChar char="Ø"/>
            </a:pPr>
            <a:endParaRPr lang="fr-BE" sz="2000" dirty="0">
              <a:solidFill>
                <a:srgbClr val="0A00BE"/>
              </a:solidFill>
              <a:latin typeface="Calibri" panose="020F0502020204030204" pitchFamily="34" charset="0"/>
              <a:cs typeface="Calibri" panose="020F0502020204030204" pitchFamily="34" charset="0"/>
            </a:endParaRPr>
          </a:p>
        </p:txBody>
      </p:sp>
      <p:sp>
        <p:nvSpPr>
          <p:cNvPr id="9" name="Espace réservé du contenu 2">
            <a:extLst>
              <a:ext uri="{FF2B5EF4-FFF2-40B4-BE49-F238E27FC236}">
                <a16:creationId xmlns:a16="http://schemas.microsoft.com/office/drawing/2014/main" id="{FFD05FAF-6B89-4BD8-9C4E-932A7844139A}"/>
              </a:ext>
            </a:extLst>
          </p:cNvPr>
          <p:cNvSpPr>
            <a:spLocks noGrp="1"/>
          </p:cNvSpPr>
          <p:nvPr>
            <p:ph idx="1"/>
          </p:nvPr>
        </p:nvSpPr>
        <p:spPr>
          <a:xfrm>
            <a:off x="1593870" y="1106482"/>
            <a:ext cx="6768752" cy="2268864"/>
          </a:xfrm>
        </p:spPr>
        <p:txBody>
          <a:bodyPr>
            <a:normAutofit fontScale="92500" lnSpcReduction="10000"/>
          </a:bodyPr>
          <a:lstStyle/>
          <a:p>
            <a:pPr marL="0" indent="0">
              <a:buNone/>
            </a:pPr>
            <a:endParaRPr lang="fr-BE" sz="1400" dirty="0">
              <a:latin typeface="Calibri" panose="020F0502020204030204" pitchFamily="34" charset="0"/>
              <a:cs typeface="Calibri" panose="020F0502020204030204" pitchFamily="34" charset="0"/>
            </a:endParaRPr>
          </a:p>
          <a:p>
            <a:pPr marL="0" indent="0" algn="ctr">
              <a:buNone/>
            </a:pPr>
            <a:r>
              <a:rPr lang="nl-BE" sz="1600" b="1" dirty="0">
                <a:latin typeface="Calibri" panose="020F0502020204030204" pitchFamily="34" charset="0"/>
                <a:cs typeface="Calibri" panose="020F0502020204030204" pitchFamily="34" charset="0"/>
              </a:rPr>
              <a:t>Vaststellingen</a:t>
            </a:r>
          </a:p>
          <a:p>
            <a:pPr marL="0" indent="0" algn="ctr">
              <a:buNone/>
            </a:pPr>
            <a:endParaRPr lang="fr-BE" sz="800" b="1" dirty="0">
              <a:latin typeface="Calibri" panose="020F0502020204030204" pitchFamily="34" charset="0"/>
              <a:cs typeface="Calibri" panose="020F0502020204030204" pitchFamily="34" charset="0"/>
            </a:endParaRPr>
          </a:p>
          <a:p>
            <a:pPr>
              <a:buFont typeface="Wingdings" panose="05000000000000000000" pitchFamily="2" charset="2"/>
              <a:buChar char="§"/>
            </a:pPr>
            <a:r>
              <a:rPr lang="nl-BE" sz="1600" dirty="0">
                <a:latin typeface="Calibri" panose="020F0502020204030204" pitchFamily="34" charset="0"/>
                <a:cs typeface="Calibri" panose="020F0502020204030204" pitchFamily="34" charset="0"/>
              </a:rPr>
              <a:t>COVID-19-crisis</a:t>
            </a:r>
          </a:p>
          <a:p>
            <a:pPr>
              <a:buFont typeface="Wingdings" panose="05000000000000000000" pitchFamily="2" charset="2"/>
              <a:buChar char="§"/>
            </a:pPr>
            <a:r>
              <a:rPr lang="nl-BE" sz="1600" dirty="0">
                <a:latin typeface="Calibri" panose="020F0502020204030204" pitchFamily="34" charset="0"/>
                <a:cs typeface="Calibri" panose="020F0502020204030204" pitchFamily="34" charset="0"/>
              </a:rPr>
              <a:t>Het aantal uren voortgezette opleiding is slecht afgestemd op de behoeften van de verschillende personeelscategorieën</a:t>
            </a:r>
          </a:p>
          <a:p>
            <a:pPr>
              <a:buFont typeface="Wingdings" panose="05000000000000000000" pitchFamily="2" charset="2"/>
              <a:buChar char="§"/>
            </a:pPr>
            <a:r>
              <a:rPr lang="nl-BE" sz="1600" dirty="0">
                <a:latin typeface="Calibri" panose="020F0502020204030204" pitchFamily="34" charset="0"/>
                <a:cs typeface="Calibri" panose="020F0502020204030204" pitchFamily="34" charset="0"/>
              </a:rPr>
              <a:t>Gebrek aan flexibiliteit (deeltijdse betrekkingen)</a:t>
            </a:r>
          </a:p>
          <a:p>
            <a:pPr>
              <a:buFont typeface="Wingdings" panose="05000000000000000000" pitchFamily="2" charset="2"/>
              <a:buChar char="§"/>
            </a:pPr>
            <a:r>
              <a:rPr lang="nl-BE" sz="1600" dirty="0">
                <a:latin typeface="Calibri" panose="020F0502020204030204" pitchFamily="34" charset="0"/>
                <a:cs typeface="Calibri" panose="020F0502020204030204" pitchFamily="34" charset="0"/>
              </a:rPr>
              <a:t>Administratieve rompslomp (controle van de opleidingsplannen)</a:t>
            </a:r>
          </a:p>
          <a:p>
            <a:pPr lvl="0" algn="just" fontAlgn="auto">
              <a:lnSpc>
                <a:spcPct val="120000"/>
              </a:lnSpc>
              <a:buFont typeface="Wingdings" panose="05000000000000000000" pitchFamily="2" charset="2"/>
              <a:buChar char="§"/>
            </a:pPr>
            <a:endParaRPr lang="fr-BE" sz="1400" dirty="0">
              <a:solidFill>
                <a:srgbClr val="000000"/>
              </a:solidFill>
              <a:effectLst/>
              <a:ea typeface="Times New Roman" panose="02020603050405020304" pitchFamily="18" charset="0"/>
              <a:cs typeface="Minion Pro"/>
            </a:endParaRPr>
          </a:p>
        </p:txBody>
      </p:sp>
      <p:sp>
        <p:nvSpPr>
          <p:cNvPr id="22" name="Titre 1">
            <a:extLst>
              <a:ext uri="{FF2B5EF4-FFF2-40B4-BE49-F238E27FC236}">
                <a16:creationId xmlns:a16="http://schemas.microsoft.com/office/drawing/2014/main" id="{A1F93E89-64FC-4D83-B7B4-A2F2E96771C5}"/>
              </a:ext>
            </a:extLst>
          </p:cNvPr>
          <p:cNvSpPr txBox="1">
            <a:spLocks/>
          </p:cNvSpPr>
          <p:nvPr/>
        </p:nvSpPr>
        <p:spPr>
          <a:xfrm>
            <a:off x="-14212" y="0"/>
            <a:ext cx="9158211" cy="994122"/>
          </a:xfrm>
          <a:prstGeom prst="rect">
            <a:avLst/>
          </a:prstGeom>
          <a:solidFill>
            <a:srgbClr val="1E3B89"/>
          </a:solidFill>
          <a:ln w="12700" cap="flat" cmpd="sng" algn="ctr">
            <a:solidFill>
              <a:srgbClr val="1E3B89"/>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lvl="0" algn="just"/>
            <a:r>
              <a:rPr lang="nl-BE" sz="2400">
                <a:effectLst/>
                <a:latin typeface="Calibri" panose="020F0502020204030204" pitchFamily="34" charset="0"/>
                <a:ea typeface="Calibri" panose="020F0502020204030204" pitchFamily="34" charset="0"/>
                <a:cs typeface="Times New Roman" panose="02020603050405020304" pitchFamily="18" charset="0"/>
              </a:rPr>
              <a:t>1.6. Meer inzetten op opleiding van de personeelsleden versterken </a:t>
            </a:r>
          </a:p>
        </p:txBody>
      </p:sp>
      <p:sp>
        <p:nvSpPr>
          <p:cNvPr id="10" name="Espace réservé du contenu 2">
            <a:extLst>
              <a:ext uri="{FF2B5EF4-FFF2-40B4-BE49-F238E27FC236}">
                <a16:creationId xmlns:a16="http://schemas.microsoft.com/office/drawing/2014/main" id="{057C49CC-5231-48F3-AFF8-633C0A4F6A4D}"/>
              </a:ext>
            </a:extLst>
          </p:cNvPr>
          <p:cNvSpPr txBox="1">
            <a:spLocks/>
          </p:cNvSpPr>
          <p:nvPr/>
        </p:nvSpPr>
        <p:spPr>
          <a:xfrm>
            <a:off x="1259630" y="3562464"/>
            <a:ext cx="7056785" cy="2674848"/>
          </a:xfrm>
          <a:prstGeom prst="rect">
            <a:avLst/>
          </a:prstGeom>
          <a:ln w="38100">
            <a:solidFill>
              <a:srgbClr val="1E3B89"/>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just">
              <a:buFont typeface="+mj-lt"/>
              <a:buAutoNum type="arabicPeriod"/>
            </a:pPr>
            <a:endParaRPr lang="fr-BE" sz="2000" dirty="0">
              <a:latin typeface="Calibri" panose="020F0502020204030204" pitchFamily="34" charset="0"/>
              <a:ea typeface="Calibri" panose="020F0502020204030204" pitchFamily="34" charset="0"/>
              <a:cs typeface="Times New Roman" panose="02020603050405020304" pitchFamily="18" charset="0"/>
            </a:endParaRPr>
          </a:p>
          <a:p>
            <a:pPr lvl="1" algn="just">
              <a:buFont typeface="Wingdings" panose="05000000000000000000" pitchFamily="2" charset="2"/>
              <a:buChar char="Ø"/>
            </a:pPr>
            <a:endParaRPr lang="fr-BE" sz="2000" dirty="0">
              <a:solidFill>
                <a:srgbClr val="0A00BE"/>
              </a:solidFill>
              <a:latin typeface="Calibri" panose="020F0502020204030204" pitchFamily="34" charset="0"/>
              <a:cs typeface="Calibri" panose="020F0502020204030204" pitchFamily="34" charset="0"/>
            </a:endParaRPr>
          </a:p>
        </p:txBody>
      </p:sp>
      <p:sp>
        <p:nvSpPr>
          <p:cNvPr id="12" name="ZoneTexte 11">
            <a:extLst>
              <a:ext uri="{FF2B5EF4-FFF2-40B4-BE49-F238E27FC236}">
                <a16:creationId xmlns:a16="http://schemas.microsoft.com/office/drawing/2014/main" id="{9CE623B2-D290-46E7-A2BE-DDACEC97DE40}"/>
              </a:ext>
            </a:extLst>
          </p:cNvPr>
          <p:cNvSpPr txBox="1"/>
          <p:nvPr/>
        </p:nvSpPr>
        <p:spPr>
          <a:xfrm>
            <a:off x="1400092" y="3664142"/>
            <a:ext cx="6768752" cy="2437590"/>
          </a:xfrm>
          <a:prstGeom prst="rect">
            <a:avLst/>
          </a:prstGeom>
          <a:noFill/>
        </p:spPr>
        <p:txBody>
          <a:bodyPr wrap="square">
            <a:spAutoFit/>
          </a:bodyPr>
          <a:lstStyle/>
          <a:p>
            <a:pPr lvl="0" algn="just">
              <a:lnSpc>
                <a:spcPct val="120000"/>
              </a:lnSpc>
            </a:pPr>
            <a:r>
              <a:rPr lang="nl-BE" sz="1500" b="1" dirty="0">
                <a:solidFill>
                  <a:srgbClr val="000000"/>
                </a:solidFill>
                <a:effectLst/>
                <a:ea typeface="Times New Roman" panose="02020603050405020304" pitchFamily="18" charset="0"/>
                <a:cs typeface="Minion Pro"/>
              </a:rPr>
              <a:t>Wijziging van het verplichte minimumaantal uren voortgezette opleiding:</a:t>
            </a:r>
          </a:p>
          <a:p>
            <a:pPr lvl="0" algn="just">
              <a:lnSpc>
                <a:spcPct val="120000"/>
              </a:lnSpc>
            </a:pPr>
            <a:endParaRPr lang="fr-FR" sz="800" dirty="0">
              <a:solidFill>
                <a:srgbClr val="000000"/>
              </a:solidFill>
              <a:effectLst/>
              <a:ea typeface="Times New Roman" panose="02020603050405020304" pitchFamily="18" charset="0"/>
              <a:cs typeface="Minion Pro"/>
            </a:endParaRPr>
          </a:p>
          <a:p>
            <a:pPr marL="742950" lvl="1" indent="-285750" algn="just">
              <a:lnSpc>
                <a:spcPct val="120000"/>
              </a:lnSpc>
              <a:buFont typeface="Wingdings" panose="05000000000000000000" pitchFamily="2" charset="2"/>
              <a:buChar char="§"/>
            </a:pPr>
            <a:r>
              <a:rPr lang="nl-BE" sz="1500" dirty="0">
                <a:solidFill>
                  <a:srgbClr val="000000"/>
                </a:solidFill>
                <a:effectLst/>
                <a:ea typeface="Calibri" panose="020F0502020204030204" pitchFamily="34" charset="0"/>
                <a:cs typeface="Minion Pro"/>
              </a:rPr>
              <a:t>Voor alle personeelsleden: 16 uur per 2 jaar met een minimum van 4 uur per jaar </a:t>
            </a:r>
          </a:p>
          <a:p>
            <a:pPr marL="742950" lvl="1" indent="-285750" algn="just">
              <a:lnSpc>
                <a:spcPct val="120000"/>
              </a:lnSpc>
              <a:buFont typeface="Wingdings" panose="05000000000000000000" pitchFamily="2" charset="2"/>
              <a:buChar char="§"/>
            </a:pPr>
            <a:r>
              <a:rPr lang="nl-BE" sz="1500" dirty="0">
                <a:solidFill>
                  <a:srgbClr val="000000"/>
                </a:solidFill>
                <a:effectLst/>
                <a:ea typeface="Calibri" panose="020F0502020204030204" pitchFamily="34" charset="0"/>
                <a:cs typeface="Minion Pro"/>
              </a:rPr>
              <a:t>Uitzondering voor het </a:t>
            </a:r>
            <a:r>
              <a:rPr lang="nl-BE" sz="1500" u="sng" dirty="0">
                <a:solidFill>
                  <a:srgbClr val="000000"/>
                </a:solidFill>
                <a:effectLst/>
                <a:ea typeface="Calibri" panose="020F0502020204030204" pitchFamily="34" charset="0"/>
                <a:cs typeface="Minion Pro"/>
              </a:rPr>
              <a:t>verzorgend personeel en personeel voor reactivering</a:t>
            </a:r>
            <a:r>
              <a:rPr lang="nl-BE" sz="1500" dirty="0">
                <a:solidFill>
                  <a:srgbClr val="000000"/>
                </a:solidFill>
                <a:effectLst/>
                <a:ea typeface="Calibri" panose="020F0502020204030204" pitchFamily="34" charset="0"/>
                <a:cs typeface="Minion Pro"/>
              </a:rPr>
              <a:t>: 40 uur per 2 jaar met een minimum van 8 uur per jaar </a:t>
            </a:r>
          </a:p>
          <a:p>
            <a:pPr marL="742950" lvl="1" indent="-285750" algn="just">
              <a:lnSpc>
                <a:spcPct val="120000"/>
              </a:lnSpc>
              <a:buFont typeface="Wingdings" panose="05000000000000000000" pitchFamily="2" charset="2"/>
              <a:buChar char="§"/>
            </a:pPr>
            <a:r>
              <a:rPr lang="nl-BE" sz="1500" dirty="0">
                <a:solidFill>
                  <a:srgbClr val="000000"/>
                </a:solidFill>
                <a:effectLst/>
                <a:ea typeface="Calibri" panose="020F0502020204030204" pitchFamily="34" charset="0"/>
                <a:cs typeface="Minion Pro"/>
              </a:rPr>
              <a:t>Voor personeelsleden die minder dan 3/4-tijds werken, wordt het aantal uren verplichte opleiding verminderd in verhouding tot de werkelijke arbeidstijd </a:t>
            </a:r>
          </a:p>
        </p:txBody>
      </p:sp>
      <p:pic>
        <p:nvPicPr>
          <p:cNvPr id="19" name="Graphique 18" descr="Loupe avec un remplissage uni">
            <a:extLst>
              <a:ext uri="{FF2B5EF4-FFF2-40B4-BE49-F238E27FC236}">
                <a16:creationId xmlns:a16="http://schemas.microsoft.com/office/drawing/2014/main" id="{5ACCE7C1-CEFE-4D18-8184-D9879162A1D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20000484">
            <a:off x="4102032" y="488037"/>
            <a:ext cx="2325101" cy="2325101"/>
          </a:xfrm>
          <a:prstGeom prst="rect">
            <a:avLst/>
          </a:prstGeom>
        </p:spPr>
      </p:pic>
    </p:spTree>
    <p:extLst>
      <p:ext uri="{BB962C8B-B14F-4D97-AF65-F5344CB8AC3E}">
        <p14:creationId xmlns:p14="http://schemas.microsoft.com/office/powerpoint/2010/main" val="27974557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 11">
            <a:extLst>
              <a:ext uri="{FF2B5EF4-FFF2-40B4-BE49-F238E27FC236}">
                <a16:creationId xmlns:a16="http://schemas.microsoft.com/office/drawing/2014/main" id="{853AFFA8-4695-4EED-B25A-3A2DEDCF45CD}"/>
              </a:ext>
            </a:extLst>
          </p:cNvPr>
          <p:cNvPicPr>
            <a:picLocks noChangeAspect="1"/>
          </p:cNvPicPr>
          <p:nvPr/>
        </p:nvPicPr>
        <p:blipFill rotWithShape="1">
          <a:blip r:embed="rId2"/>
          <a:srcRect r="4538"/>
          <a:stretch/>
        </p:blipFill>
        <p:spPr>
          <a:xfrm>
            <a:off x="0" y="5707763"/>
            <a:ext cx="9036496" cy="1138280"/>
          </a:xfrm>
          <a:prstGeom prst="rect">
            <a:avLst/>
          </a:prstGeom>
        </p:spPr>
      </p:pic>
      <p:sp>
        <p:nvSpPr>
          <p:cNvPr id="22" name="Titre 1">
            <a:extLst>
              <a:ext uri="{FF2B5EF4-FFF2-40B4-BE49-F238E27FC236}">
                <a16:creationId xmlns:a16="http://schemas.microsoft.com/office/drawing/2014/main" id="{A1F93E89-64FC-4D83-B7B4-A2F2E96771C5}"/>
              </a:ext>
            </a:extLst>
          </p:cNvPr>
          <p:cNvSpPr txBox="1">
            <a:spLocks/>
          </p:cNvSpPr>
          <p:nvPr/>
        </p:nvSpPr>
        <p:spPr>
          <a:xfrm>
            <a:off x="-14212" y="0"/>
            <a:ext cx="9158211" cy="994122"/>
          </a:xfrm>
          <a:prstGeom prst="rect">
            <a:avLst/>
          </a:prstGeom>
          <a:solidFill>
            <a:srgbClr val="1E3B89"/>
          </a:solidFill>
          <a:ln w="12700" cap="flat" cmpd="sng" algn="ctr">
            <a:solidFill>
              <a:srgbClr val="1E3B89"/>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lvl="0" algn="just"/>
            <a:r>
              <a:rPr lang="nl-BE" sz="2400">
                <a:effectLst/>
                <a:latin typeface="Calibri" panose="020F0502020204030204" pitchFamily="34" charset="0"/>
                <a:ea typeface="Calibri" panose="020F0502020204030204" pitchFamily="34" charset="0"/>
                <a:cs typeface="Times New Roman" panose="02020603050405020304" pitchFamily="18" charset="0"/>
              </a:rPr>
              <a:t>1.6. Meer inzetten op opleiding van de personeelsleden </a:t>
            </a:r>
          </a:p>
        </p:txBody>
      </p:sp>
      <p:sp>
        <p:nvSpPr>
          <p:cNvPr id="10" name="Espace réservé du contenu 2">
            <a:extLst>
              <a:ext uri="{FF2B5EF4-FFF2-40B4-BE49-F238E27FC236}">
                <a16:creationId xmlns:a16="http://schemas.microsoft.com/office/drawing/2014/main" id="{057C49CC-5231-48F3-AFF8-633C0A4F6A4D}"/>
              </a:ext>
            </a:extLst>
          </p:cNvPr>
          <p:cNvSpPr txBox="1">
            <a:spLocks/>
          </p:cNvSpPr>
          <p:nvPr/>
        </p:nvSpPr>
        <p:spPr>
          <a:xfrm>
            <a:off x="3383362" y="1477235"/>
            <a:ext cx="5328592" cy="3820519"/>
          </a:xfrm>
          <a:prstGeom prst="rect">
            <a:avLst/>
          </a:prstGeom>
          <a:ln w="38100">
            <a:solidFill>
              <a:srgbClr val="1E3B89"/>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just">
              <a:buFont typeface="+mj-lt"/>
              <a:buAutoNum type="arabicPeriod"/>
            </a:pPr>
            <a:endParaRPr lang="fr-BE" sz="2000" dirty="0">
              <a:latin typeface="Calibri" panose="020F0502020204030204" pitchFamily="34" charset="0"/>
              <a:ea typeface="Calibri" panose="020F0502020204030204" pitchFamily="34" charset="0"/>
              <a:cs typeface="Times New Roman" panose="02020603050405020304" pitchFamily="18" charset="0"/>
            </a:endParaRPr>
          </a:p>
          <a:p>
            <a:pPr lvl="1" algn="just">
              <a:buFont typeface="Wingdings" panose="05000000000000000000" pitchFamily="2" charset="2"/>
              <a:buChar char="Ø"/>
            </a:pPr>
            <a:endParaRPr lang="fr-BE" sz="2000" dirty="0">
              <a:solidFill>
                <a:srgbClr val="0A00BE"/>
              </a:solidFill>
              <a:latin typeface="Calibri" panose="020F0502020204030204" pitchFamily="34" charset="0"/>
              <a:cs typeface="Calibri" panose="020F0502020204030204" pitchFamily="34" charset="0"/>
            </a:endParaRPr>
          </a:p>
        </p:txBody>
      </p:sp>
      <p:sp>
        <p:nvSpPr>
          <p:cNvPr id="11" name="ZoneTexte 10">
            <a:extLst>
              <a:ext uri="{FF2B5EF4-FFF2-40B4-BE49-F238E27FC236}">
                <a16:creationId xmlns:a16="http://schemas.microsoft.com/office/drawing/2014/main" id="{BE642EC8-DE6E-4F15-9152-79F9328BBDA8}"/>
              </a:ext>
            </a:extLst>
          </p:cNvPr>
          <p:cNvSpPr txBox="1"/>
          <p:nvPr/>
        </p:nvSpPr>
        <p:spPr>
          <a:xfrm>
            <a:off x="3584860" y="1674673"/>
            <a:ext cx="5112568" cy="3508653"/>
          </a:xfrm>
          <a:prstGeom prst="rect">
            <a:avLst/>
          </a:prstGeom>
          <a:noFill/>
        </p:spPr>
        <p:txBody>
          <a:bodyPr wrap="square">
            <a:spAutoFit/>
          </a:bodyPr>
          <a:lstStyle/>
          <a:p>
            <a:pPr marL="285750" indent="-285750">
              <a:buFont typeface="Wingdings" panose="05000000000000000000" pitchFamily="2" charset="2"/>
              <a:buChar char="§"/>
            </a:pPr>
            <a:r>
              <a:rPr lang="nl-BE" b="1" dirty="0">
                <a:effectLst/>
                <a:latin typeface="Calibri" panose="020F0502020204030204" pitchFamily="34" charset="0"/>
                <a:ea typeface="Calibri" panose="020F0502020204030204" pitchFamily="34" charset="0"/>
                <a:cs typeface="Times New Roman" panose="02020603050405020304" pitchFamily="18" charset="0"/>
              </a:rPr>
              <a:t>Traject</a:t>
            </a:r>
            <a:r>
              <a:rPr lang="nl-BE" dirty="0">
                <a:effectLst/>
                <a:latin typeface="Calibri" panose="020F0502020204030204" pitchFamily="34" charset="0"/>
                <a:ea typeface="Calibri" panose="020F0502020204030204" pitchFamily="34" charset="0"/>
                <a:cs typeface="Times New Roman" panose="02020603050405020304" pitchFamily="18" charset="0"/>
              </a:rPr>
              <a:t> per personeelscategorie: aangepast aan de functie/behoeften + leefproject en vastgestelde problemen (kan veranderen - indicatieve planning)</a:t>
            </a:r>
          </a:p>
          <a:p>
            <a:pPr marL="285750" indent="-285750">
              <a:buFont typeface="Wingdings" panose="05000000000000000000" pitchFamily="2" charset="2"/>
              <a:buChar char="§"/>
            </a:pPr>
            <a:r>
              <a:rPr lang="nl-BE" sz="1800" b="1" dirty="0">
                <a:latin typeface="Calibri" panose="020F0502020204030204" pitchFamily="34" charset="0"/>
                <a:cs typeface="Calibri" panose="020F0502020204030204" pitchFamily="34" charset="0"/>
              </a:rPr>
              <a:t>Deelname van de personeelsleden </a:t>
            </a:r>
          </a:p>
          <a:p>
            <a:pPr marL="285750" indent="-285750">
              <a:buFont typeface="Wingdings" panose="05000000000000000000" pitchFamily="2" charset="2"/>
              <a:buChar char="§"/>
            </a:pPr>
            <a:r>
              <a:rPr lang="nl-BE" sz="1800" b="1" dirty="0">
                <a:latin typeface="Calibri" panose="020F0502020204030204" pitchFamily="34" charset="0"/>
                <a:cs typeface="Calibri" panose="020F0502020204030204" pitchFamily="34" charset="0"/>
              </a:rPr>
              <a:t>Thema's </a:t>
            </a:r>
            <a:r>
              <a:rPr lang="nl-BE" sz="1800" dirty="0">
                <a:latin typeface="Calibri" panose="020F0502020204030204" pitchFamily="34" charset="0"/>
                <a:cs typeface="Calibri" panose="020F0502020204030204" pitchFamily="34" charset="0"/>
              </a:rPr>
              <a:t>die regelmatig aan bod moeten komen : </a:t>
            </a:r>
            <a:r>
              <a:rPr lang="nl-BE" sz="1600" dirty="0">
                <a:latin typeface="Calibri" panose="020F0502020204030204" pitchFamily="34" charset="0"/>
                <a:cs typeface="Calibri" panose="020F0502020204030204" pitchFamily="34" charset="0"/>
              </a:rPr>
              <a:t>goede behandeling van ouderen en de betrekkingen met de ouderen, diversiteit, zorgkwaliteit en voortdurende verbetering, begeleiding en participatie van ouderen, interne betrekkingen binnen de teams/het management, </a:t>
            </a:r>
            <a:r>
              <a:rPr lang="nl-BE" sz="1600" b="1" dirty="0">
                <a:solidFill>
                  <a:srgbClr val="00B050"/>
                </a:solidFill>
                <a:latin typeface="Calibri" panose="020F0502020204030204" pitchFamily="34" charset="0"/>
                <a:cs typeface="Calibri" panose="020F0502020204030204" pitchFamily="34" charset="0"/>
              </a:rPr>
              <a:t>cognitieve stoornissen of dementie,</a:t>
            </a:r>
            <a:r>
              <a:rPr lang="nl-BE" sz="1600" dirty="0">
                <a:latin typeface="Calibri" panose="020F0502020204030204" pitchFamily="34" charset="0"/>
                <a:cs typeface="Calibri" panose="020F0502020204030204" pitchFamily="34" charset="0"/>
              </a:rPr>
              <a:t> geriatrie, levenseinde</a:t>
            </a:r>
          </a:p>
          <a:p>
            <a:pPr marL="285750" indent="-285750">
              <a:buFont typeface="Wingdings" panose="05000000000000000000" pitchFamily="2" charset="2"/>
              <a:buChar char="§"/>
            </a:pPr>
            <a:r>
              <a:rPr lang="nl-NL" dirty="0">
                <a:latin typeface="Calibri" panose="020F0502020204030204" pitchFamily="34" charset="0"/>
                <a:ea typeface="Times New Roman" panose="02020603050405020304" pitchFamily="18" charset="0"/>
                <a:cs typeface="Times New Roman" panose="02020603050405020304" pitchFamily="18" charset="0"/>
              </a:rPr>
              <a:t>O</a:t>
            </a:r>
            <a:r>
              <a:rPr lang="nl-NL" sz="1800" dirty="0">
                <a:effectLst/>
                <a:latin typeface="Calibri" panose="020F0502020204030204" pitchFamily="34" charset="0"/>
                <a:ea typeface="Times New Roman" panose="02020603050405020304" pitchFamily="18" charset="0"/>
                <a:cs typeface="Times New Roman" panose="02020603050405020304" pitchFamily="18" charset="0"/>
              </a:rPr>
              <a:t>m de twee jaar bij Iriscare ingediend</a:t>
            </a:r>
            <a:endParaRPr lang="nl-BE" sz="1800" dirty="0">
              <a:latin typeface="Calibri" panose="020F0502020204030204" pitchFamily="34" charset="0"/>
              <a:cs typeface="Calibri" panose="020F0502020204030204" pitchFamily="34" charset="0"/>
            </a:endParaRPr>
          </a:p>
        </p:txBody>
      </p:sp>
      <p:sp>
        <p:nvSpPr>
          <p:cNvPr id="23" name="ZoneTexte 22">
            <a:extLst>
              <a:ext uri="{FF2B5EF4-FFF2-40B4-BE49-F238E27FC236}">
                <a16:creationId xmlns:a16="http://schemas.microsoft.com/office/drawing/2014/main" id="{60E34AE4-4FB2-4CB7-9144-383F6736F87D}"/>
              </a:ext>
            </a:extLst>
          </p:cNvPr>
          <p:cNvSpPr txBox="1"/>
          <p:nvPr/>
        </p:nvSpPr>
        <p:spPr>
          <a:xfrm>
            <a:off x="461420" y="1235461"/>
            <a:ext cx="2634924" cy="1200329"/>
          </a:xfrm>
          <a:prstGeom prst="rect">
            <a:avLst/>
          </a:prstGeom>
          <a:noFill/>
        </p:spPr>
        <p:txBody>
          <a:bodyPr wrap="square">
            <a:spAutoFit/>
          </a:bodyPr>
          <a:lstStyle/>
          <a:p>
            <a:r>
              <a:rPr lang="nl-BE" sz="2400" b="1" dirty="0">
                <a:latin typeface="Calibri" panose="020F0502020204030204" pitchFamily="34" charset="0"/>
                <a:cs typeface="Calibri" panose="020F0502020204030204" pitchFamily="34" charset="0"/>
              </a:rPr>
              <a:t>Plan voor voortgezette opleiding :</a:t>
            </a:r>
          </a:p>
        </p:txBody>
      </p:sp>
      <p:pic>
        <p:nvPicPr>
          <p:cNvPr id="8" name="Image 7" descr="Femmes designers d’intérieur explorant des échantillons de tissu">
            <a:extLst>
              <a:ext uri="{FF2B5EF4-FFF2-40B4-BE49-F238E27FC236}">
                <a16:creationId xmlns:a16="http://schemas.microsoft.com/office/drawing/2014/main" id="{2AF62123-A71F-49CC-8358-97C6B408870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9325" r="11417"/>
          <a:stretch/>
        </p:blipFill>
        <p:spPr>
          <a:xfrm>
            <a:off x="351417" y="2558561"/>
            <a:ext cx="2744927" cy="2333332"/>
          </a:xfrm>
          <a:prstGeom prst="rect">
            <a:avLst/>
          </a:prstGeom>
        </p:spPr>
      </p:pic>
      <p:sp>
        <p:nvSpPr>
          <p:cNvPr id="9" name="ZoneTexte 8">
            <a:extLst>
              <a:ext uri="{FF2B5EF4-FFF2-40B4-BE49-F238E27FC236}">
                <a16:creationId xmlns:a16="http://schemas.microsoft.com/office/drawing/2014/main" id="{EE123198-0EDF-4D62-B97D-C45B68AE8465}"/>
              </a:ext>
            </a:extLst>
          </p:cNvPr>
          <p:cNvSpPr txBox="1"/>
          <p:nvPr/>
        </p:nvSpPr>
        <p:spPr>
          <a:xfrm>
            <a:off x="1403648" y="5459522"/>
            <a:ext cx="8156060" cy="553998"/>
          </a:xfrm>
          <a:prstGeom prst="rect">
            <a:avLst/>
          </a:prstGeom>
          <a:noFill/>
        </p:spPr>
        <p:txBody>
          <a:bodyPr wrap="square">
            <a:spAutoFit/>
          </a:bodyPr>
          <a:lstStyle/>
          <a:p>
            <a:r>
              <a:rPr lang="nl-BE" sz="1500" dirty="0">
                <a:effectLst/>
                <a:latin typeface="Calibri" panose="020F0502020204030204" pitchFamily="34" charset="0"/>
                <a:ea typeface="Times New Roman" panose="02020603050405020304" pitchFamily="18" charset="0"/>
              </a:rPr>
              <a:t>1 januari 2026</a:t>
            </a:r>
            <a:r>
              <a:rPr lang="nl-BE" sz="1500" dirty="0">
                <a:latin typeface="Calibri" panose="020F0502020204030204" pitchFamily="34" charset="0"/>
                <a:ea typeface="Times New Roman" panose="02020603050405020304" pitchFamily="18" charset="0"/>
              </a:rPr>
              <a:t> : </a:t>
            </a:r>
            <a:r>
              <a:rPr lang="nl-BE" sz="1500" dirty="0">
                <a:effectLst/>
                <a:latin typeface="Calibri" panose="020F0502020204030204" pitchFamily="34" charset="0"/>
                <a:ea typeface="Times New Roman" panose="02020603050405020304" pitchFamily="18" charset="0"/>
              </a:rPr>
              <a:t>ten minste 24 uur voortgezette opleiding op het gebied van teammanagement, efficiëntie en welzijn op het werk voor </a:t>
            </a:r>
            <a:r>
              <a:rPr lang="nl-BE" sz="1500" b="1" dirty="0">
                <a:effectLst/>
                <a:latin typeface="Calibri" panose="020F0502020204030204" pitchFamily="34" charset="0"/>
                <a:ea typeface="Times New Roman" panose="02020603050405020304" pitchFamily="18" charset="0"/>
              </a:rPr>
              <a:t>hoofdverpleegkundigen</a:t>
            </a:r>
          </a:p>
        </p:txBody>
      </p:sp>
      <p:pic>
        <p:nvPicPr>
          <p:cNvPr id="13" name="Graphique 12" descr="Point d’exclamation avec un remplissage uni">
            <a:extLst>
              <a:ext uri="{FF2B5EF4-FFF2-40B4-BE49-F238E27FC236}">
                <a16:creationId xmlns:a16="http://schemas.microsoft.com/office/drawing/2014/main" id="{F177A025-B5D7-43F6-8003-FF927751D09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99592" y="5383727"/>
            <a:ext cx="648072" cy="648072"/>
          </a:xfrm>
          <a:prstGeom prst="rect">
            <a:avLst/>
          </a:prstGeom>
        </p:spPr>
      </p:pic>
    </p:spTree>
    <p:extLst>
      <p:ext uri="{BB962C8B-B14F-4D97-AF65-F5344CB8AC3E}">
        <p14:creationId xmlns:p14="http://schemas.microsoft.com/office/powerpoint/2010/main" val="26024957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009B10D6-BA13-4C1F-9B74-CD70852AB558}"/>
              </a:ext>
            </a:extLst>
          </p:cNvPr>
          <p:cNvPicPr>
            <a:picLocks noChangeAspect="1"/>
          </p:cNvPicPr>
          <p:nvPr/>
        </p:nvPicPr>
        <p:blipFill rotWithShape="1">
          <a:blip r:embed="rId2"/>
          <a:srcRect r="4538"/>
          <a:stretch/>
        </p:blipFill>
        <p:spPr>
          <a:xfrm>
            <a:off x="46645" y="5686021"/>
            <a:ext cx="9036496" cy="1138280"/>
          </a:xfrm>
          <a:prstGeom prst="rect">
            <a:avLst/>
          </a:prstGeom>
        </p:spPr>
      </p:pic>
      <p:sp>
        <p:nvSpPr>
          <p:cNvPr id="22" name="Titre 1">
            <a:extLst>
              <a:ext uri="{FF2B5EF4-FFF2-40B4-BE49-F238E27FC236}">
                <a16:creationId xmlns:a16="http://schemas.microsoft.com/office/drawing/2014/main" id="{A1F93E89-64FC-4D83-B7B4-A2F2E96771C5}"/>
              </a:ext>
            </a:extLst>
          </p:cNvPr>
          <p:cNvSpPr txBox="1">
            <a:spLocks/>
          </p:cNvSpPr>
          <p:nvPr/>
        </p:nvSpPr>
        <p:spPr>
          <a:xfrm>
            <a:off x="-14212" y="0"/>
            <a:ext cx="9158211" cy="994122"/>
          </a:xfrm>
          <a:prstGeom prst="rect">
            <a:avLst/>
          </a:prstGeom>
          <a:solidFill>
            <a:srgbClr val="1E3B89"/>
          </a:solidFill>
          <a:ln w="12700" cap="flat" cmpd="sng" algn="ctr">
            <a:solidFill>
              <a:srgbClr val="1E3B89"/>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lvl="0" algn="just"/>
            <a:r>
              <a:rPr lang="nl-BE" sz="2400">
                <a:effectLst/>
                <a:latin typeface="Calibri" panose="020F0502020204030204" pitchFamily="34" charset="0"/>
                <a:ea typeface="Calibri" panose="020F0502020204030204" pitchFamily="34" charset="0"/>
                <a:cs typeface="Times New Roman" panose="02020603050405020304" pitchFamily="18" charset="0"/>
              </a:rPr>
              <a:t>1.6. Meer inzetten op opleiding van de personeelsleden </a:t>
            </a:r>
          </a:p>
        </p:txBody>
      </p:sp>
      <p:sp>
        <p:nvSpPr>
          <p:cNvPr id="10" name="Espace réservé du contenu 2">
            <a:extLst>
              <a:ext uri="{FF2B5EF4-FFF2-40B4-BE49-F238E27FC236}">
                <a16:creationId xmlns:a16="http://schemas.microsoft.com/office/drawing/2014/main" id="{057C49CC-5231-48F3-AFF8-633C0A4F6A4D}"/>
              </a:ext>
            </a:extLst>
          </p:cNvPr>
          <p:cNvSpPr txBox="1">
            <a:spLocks/>
          </p:cNvSpPr>
          <p:nvPr/>
        </p:nvSpPr>
        <p:spPr>
          <a:xfrm>
            <a:off x="3353988" y="1280160"/>
            <a:ext cx="5328592" cy="4481446"/>
          </a:xfrm>
          <a:prstGeom prst="rect">
            <a:avLst/>
          </a:prstGeom>
          <a:ln w="38100">
            <a:solidFill>
              <a:srgbClr val="1E3B89"/>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just">
              <a:buFont typeface="+mj-lt"/>
              <a:buAutoNum type="arabicPeriod"/>
            </a:pPr>
            <a:endParaRPr lang="fr-BE" sz="2000" dirty="0">
              <a:latin typeface="Calibri" panose="020F0502020204030204" pitchFamily="34" charset="0"/>
              <a:ea typeface="Calibri" panose="020F0502020204030204" pitchFamily="34" charset="0"/>
              <a:cs typeface="Times New Roman" panose="02020603050405020304" pitchFamily="18" charset="0"/>
            </a:endParaRPr>
          </a:p>
          <a:p>
            <a:pPr lvl="1" algn="just">
              <a:buFont typeface="Wingdings" panose="05000000000000000000" pitchFamily="2" charset="2"/>
              <a:buChar char="Ø"/>
            </a:pPr>
            <a:endParaRPr lang="fr-BE" sz="2000" dirty="0">
              <a:solidFill>
                <a:srgbClr val="0A00BE"/>
              </a:solidFill>
              <a:latin typeface="Calibri" panose="020F0502020204030204" pitchFamily="34" charset="0"/>
              <a:cs typeface="Calibri" panose="020F0502020204030204" pitchFamily="34" charset="0"/>
            </a:endParaRPr>
          </a:p>
        </p:txBody>
      </p:sp>
      <p:sp>
        <p:nvSpPr>
          <p:cNvPr id="11" name="ZoneTexte 10">
            <a:extLst>
              <a:ext uri="{FF2B5EF4-FFF2-40B4-BE49-F238E27FC236}">
                <a16:creationId xmlns:a16="http://schemas.microsoft.com/office/drawing/2014/main" id="{BE642EC8-DE6E-4F15-9152-79F9328BBDA8}"/>
              </a:ext>
            </a:extLst>
          </p:cNvPr>
          <p:cNvSpPr txBox="1"/>
          <p:nvPr/>
        </p:nvSpPr>
        <p:spPr>
          <a:xfrm>
            <a:off x="3472134" y="1133455"/>
            <a:ext cx="5092300" cy="4524315"/>
          </a:xfrm>
          <a:prstGeom prst="rect">
            <a:avLst/>
          </a:prstGeom>
          <a:noFill/>
        </p:spPr>
        <p:txBody>
          <a:bodyPr wrap="square">
            <a:spAutoFit/>
          </a:bodyPr>
          <a:lstStyle/>
          <a:p>
            <a:pPr marL="285750" indent="-285750">
              <a:buFont typeface="Wingdings" panose="05000000000000000000" pitchFamily="2" charset="2"/>
              <a:buChar char="§"/>
            </a:pPr>
            <a:endParaRPr lang="fr-BE" sz="1800" b="1" dirty="0">
              <a:latin typeface="Calibri" panose="020F0502020204030204" pitchFamily="34" charset="0"/>
              <a:cs typeface="Calibri" panose="020F0502020204030204" pitchFamily="34" charset="0"/>
            </a:endParaRPr>
          </a:p>
          <a:p>
            <a:pPr marL="285750" indent="-285750">
              <a:buFont typeface="Wingdings" panose="05000000000000000000" pitchFamily="2" charset="2"/>
              <a:buChar char="§"/>
            </a:pPr>
            <a:r>
              <a:rPr lang="nl-BE" dirty="0">
                <a:latin typeface="Calibri" panose="020F0502020204030204" pitchFamily="34" charset="0"/>
                <a:ea typeface="Times New Roman" panose="02020603050405020304" pitchFamily="18" charset="0"/>
                <a:cs typeface="Calibri" panose="020F0502020204030204" pitchFamily="34" charset="0"/>
              </a:rPr>
              <a:t>Opleidingen </a:t>
            </a:r>
            <a:r>
              <a:rPr lang="nl-BE" b="1" dirty="0">
                <a:latin typeface="Calibri" panose="020F0502020204030204" pitchFamily="34" charset="0"/>
                <a:ea typeface="Times New Roman" panose="02020603050405020304" pitchFamily="18" charset="0"/>
                <a:cs typeface="Calibri" panose="020F0502020204030204" pitchFamily="34" charset="0"/>
              </a:rPr>
              <a:t>die worden geacht te zijn erkend</a:t>
            </a:r>
            <a:r>
              <a:rPr lang="nl-BE" dirty="0">
                <a:latin typeface="Calibri" panose="020F0502020204030204" pitchFamily="34" charset="0"/>
                <a:ea typeface="Times New Roman" panose="02020603050405020304" pitchFamily="18" charset="0"/>
                <a:cs typeface="Calibri" panose="020F0502020204030204" pitchFamily="34" charset="0"/>
              </a:rPr>
              <a:t>:</a:t>
            </a:r>
            <a:r>
              <a:rPr lang="nl-BE" sz="1800" dirty="0">
                <a:effectLst/>
                <a:latin typeface="Calibri" panose="020F0502020204030204" pitchFamily="34" charset="0"/>
                <a:ea typeface="Times New Roman" panose="02020603050405020304" pitchFamily="18" charset="0"/>
                <a:cs typeface="Calibri" panose="020F0502020204030204" pitchFamily="34" charset="0"/>
              </a:rPr>
              <a:t> erkende instellingen, fondsen voor bestaanszekerheid, ziekenhuisdiensten, platformen voor palliatieve zorg en het federaal platform voor ziekenhuishygiëne, de Brusselse Vereniging voor welzijn op het werk, het Platform voor continue Verbetering van Zorgkwaliteit en Patiëntveiligheid (PAQS), federaties, </a:t>
            </a:r>
            <a:r>
              <a:rPr lang="nl-BE" sz="1800" u="sng" dirty="0">
                <a:effectLst/>
                <a:latin typeface="Calibri" panose="020F0502020204030204" pitchFamily="34" charset="0"/>
                <a:ea typeface="Times New Roman" panose="02020603050405020304" pitchFamily="18" charset="0"/>
                <a:cs typeface="Calibri" panose="020F0502020204030204" pitchFamily="34" charset="0"/>
              </a:rPr>
              <a:t>personeelslid dat in het thema is gespecialiseerd</a:t>
            </a:r>
          </a:p>
          <a:p>
            <a:pPr marL="285750" indent="-285750">
              <a:buFont typeface="Wingdings" panose="05000000000000000000" pitchFamily="2" charset="2"/>
              <a:buChar char="§"/>
            </a:pPr>
            <a:r>
              <a:rPr lang="nl-BE" sz="1800" b="1" dirty="0">
                <a:latin typeface="Calibri" panose="020F0502020204030204" pitchFamily="34" charset="0"/>
                <a:cs typeface="Calibri" panose="020F0502020204030204" pitchFamily="34" charset="0"/>
              </a:rPr>
              <a:t>Multidisciplinaire vergaderingen </a:t>
            </a:r>
            <a:r>
              <a:rPr lang="nl-BE" sz="1800" dirty="0">
                <a:latin typeface="Calibri" panose="020F0502020204030204" pitchFamily="34" charset="0"/>
                <a:cs typeface="Calibri" panose="020F0502020204030204" pitchFamily="34" charset="0"/>
              </a:rPr>
              <a:t>worden niet meer erkend </a:t>
            </a:r>
          </a:p>
          <a:p>
            <a:pPr marL="285750" indent="-285750">
              <a:buFont typeface="Wingdings" panose="05000000000000000000" pitchFamily="2" charset="2"/>
              <a:buChar char="§"/>
            </a:pPr>
            <a:r>
              <a:rPr lang="nl-BE" sz="1800" dirty="0">
                <a:latin typeface="Calibri" panose="020F0502020204030204" pitchFamily="34" charset="0"/>
                <a:cs typeface="Calibri" panose="020F0502020204030204" pitchFamily="34" charset="0"/>
              </a:rPr>
              <a:t>Erkenning van </a:t>
            </a:r>
            <a:r>
              <a:rPr lang="nl-BE" sz="1800" b="1" dirty="0">
                <a:latin typeface="Calibri" panose="020F0502020204030204" pitchFamily="34" charset="0"/>
                <a:cs typeface="Calibri" panose="020F0502020204030204" pitchFamily="34" charset="0"/>
              </a:rPr>
              <a:t>taalopleidingen, online opleidingen</a:t>
            </a:r>
            <a:r>
              <a:rPr lang="nl-BE" sz="1800" dirty="0">
                <a:latin typeface="Calibri" panose="020F0502020204030204" pitchFamily="34" charset="0"/>
                <a:cs typeface="Calibri" panose="020F0502020204030204" pitchFamily="34" charset="0"/>
              </a:rPr>
              <a:t> (max. ½ van het totale aantal verplichte uren), en georganiseerd door een interne </a:t>
            </a:r>
            <a:r>
              <a:rPr lang="nl-BE" sz="1800" b="1" dirty="0">
                <a:latin typeface="Calibri" panose="020F0502020204030204" pitchFamily="34" charset="0"/>
                <a:cs typeface="Calibri" panose="020F0502020204030204" pitchFamily="34" charset="0"/>
              </a:rPr>
              <a:t>medewerker</a:t>
            </a:r>
            <a:r>
              <a:rPr lang="nl-BE" sz="1800" dirty="0">
                <a:latin typeface="Calibri" panose="020F0502020204030204" pitchFamily="34" charset="0"/>
                <a:cs typeface="Calibri" panose="020F0502020204030204" pitchFamily="34" charset="0"/>
              </a:rPr>
              <a:t> (max. 1/3)</a:t>
            </a:r>
          </a:p>
        </p:txBody>
      </p:sp>
      <p:pic>
        <p:nvPicPr>
          <p:cNvPr id="7" name="Image 6" descr="Femme d'affaires au tableau blanc dirigeant une réunion dans la salle de conférence">
            <a:extLst>
              <a:ext uri="{FF2B5EF4-FFF2-40B4-BE49-F238E27FC236}">
                <a16:creationId xmlns:a16="http://schemas.microsoft.com/office/drawing/2014/main" id="{62EA7215-09C1-495D-90E9-EB37C4196A1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7404" r="14719"/>
          <a:stretch/>
        </p:blipFill>
        <p:spPr>
          <a:xfrm>
            <a:off x="247631" y="2230881"/>
            <a:ext cx="2808312" cy="2787521"/>
          </a:xfrm>
          <a:prstGeom prst="rect">
            <a:avLst/>
          </a:prstGeom>
        </p:spPr>
      </p:pic>
      <p:sp>
        <p:nvSpPr>
          <p:cNvPr id="23" name="ZoneTexte 22">
            <a:extLst>
              <a:ext uri="{FF2B5EF4-FFF2-40B4-BE49-F238E27FC236}">
                <a16:creationId xmlns:a16="http://schemas.microsoft.com/office/drawing/2014/main" id="{60E34AE4-4FB2-4CB7-9144-383F6736F87D}"/>
              </a:ext>
            </a:extLst>
          </p:cNvPr>
          <p:cNvSpPr txBox="1"/>
          <p:nvPr/>
        </p:nvSpPr>
        <p:spPr>
          <a:xfrm>
            <a:off x="461420" y="1442719"/>
            <a:ext cx="2358231" cy="461665"/>
          </a:xfrm>
          <a:prstGeom prst="rect">
            <a:avLst/>
          </a:prstGeom>
          <a:noFill/>
        </p:spPr>
        <p:txBody>
          <a:bodyPr wrap="square">
            <a:spAutoFit/>
          </a:bodyPr>
          <a:lstStyle/>
          <a:p>
            <a:r>
              <a:rPr lang="nl-BE" sz="2400" b="1" dirty="0">
                <a:latin typeface="Calibri" panose="020F0502020204030204" pitchFamily="34" charset="0"/>
                <a:cs typeface="Calibri" panose="020F0502020204030204" pitchFamily="34" charset="0"/>
              </a:rPr>
              <a:t>Erkenning :</a:t>
            </a:r>
          </a:p>
        </p:txBody>
      </p:sp>
    </p:spTree>
    <p:extLst>
      <p:ext uri="{BB962C8B-B14F-4D97-AF65-F5344CB8AC3E}">
        <p14:creationId xmlns:p14="http://schemas.microsoft.com/office/powerpoint/2010/main" val="739205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contenu 2">
            <a:extLst>
              <a:ext uri="{FF2B5EF4-FFF2-40B4-BE49-F238E27FC236}">
                <a16:creationId xmlns:a16="http://schemas.microsoft.com/office/drawing/2014/main" id="{34F48998-D60A-4C94-8DF1-9AAB3D1DEA27}"/>
              </a:ext>
            </a:extLst>
          </p:cNvPr>
          <p:cNvSpPr txBox="1">
            <a:spLocks/>
          </p:cNvSpPr>
          <p:nvPr/>
        </p:nvSpPr>
        <p:spPr>
          <a:xfrm>
            <a:off x="474156" y="2332350"/>
            <a:ext cx="5538004" cy="4192994"/>
          </a:xfrm>
          <a:prstGeom prst="rect">
            <a:avLst/>
          </a:prstGeom>
          <a:ln w="38100">
            <a:solidFill>
              <a:srgbClr val="1E3B89"/>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just">
              <a:buFont typeface="+mj-lt"/>
              <a:buAutoNum type="arabicPeriod"/>
            </a:pPr>
            <a:endParaRPr lang="fr-BE" sz="2000" dirty="0">
              <a:latin typeface="Calibri" panose="020F0502020204030204" pitchFamily="34" charset="0"/>
              <a:ea typeface="Calibri" panose="020F0502020204030204" pitchFamily="34" charset="0"/>
              <a:cs typeface="Times New Roman" panose="02020603050405020304" pitchFamily="18" charset="0"/>
            </a:endParaRPr>
          </a:p>
          <a:p>
            <a:pPr marL="342900" indent="-342900" algn="just">
              <a:buFont typeface="+mj-lt"/>
              <a:buAutoNum type="arabicPeriod"/>
            </a:pPr>
            <a:endParaRPr lang="fr-BE" sz="2000" dirty="0">
              <a:latin typeface="Calibri" panose="020F0502020204030204" pitchFamily="34" charset="0"/>
              <a:ea typeface="Calibri" panose="020F0502020204030204" pitchFamily="34" charset="0"/>
              <a:cs typeface="Times New Roman" panose="02020603050405020304" pitchFamily="18" charset="0"/>
            </a:endParaRPr>
          </a:p>
          <a:p>
            <a:pPr lvl="1" algn="just">
              <a:buFont typeface="Wingdings" panose="05000000000000000000" pitchFamily="2" charset="2"/>
              <a:buChar char="Ø"/>
            </a:pPr>
            <a:endParaRPr lang="fr-BE" sz="2000" dirty="0">
              <a:solidFill>
                <a:srgbClr val="0A00BE"/>
              </a:solidFill>
              <a:latin typeface="Calibri" panose="020F0502020204030204" pitchFamily="34" charset="0"/>
              <a:cs typeface="Calibri" panose="020F0502020204030204" pitchFamily="34" charset="0"/>
            </a:endParaRPr>
          </a:p>
        </p:txBody>
      </p:sp>
      <p:sp>
        <p:nvSpPr>
          <p:cNvPr id="9" name="Espace réservé du contenu 2">
            <a:extLst>
              <a:ext uri="{FF2B5EF4-FFF2-40B4-BE49-F238E27FC236}">
                <a16:creationId xmlns:a16="http://schemas.microsoft.com/office/drawing/2014/main" id="{FFD05FAF-6B89-4BD8-9C4E-932A7844139A}"/>
              </a:ext>
            </a:extLst>
          </p:cNvPr>
          <p:cNvSpPr>
            <a:spLocks noGrp="1"/>
          </p:cNvSpPr>
          <p:nvPr>
            <p:ph idx="1"/>
          </p:nvPr>
        </p:nvSpPr>
        <p:spPr>
          <a:xfrm>
            <a:off x="471388" y="2404970"/>
            <a:ext cx="5396756" cy="4392488"/>
          </a:xfrm>
        </p:spPr>
        <p:txBody>
          <a:bodyPr>
            <a:normAutofit fontScale="85000" lnSpcReduction="10000"/>
          </a:bodyPr>
          <a:lstStyle/>
          <a:p>
            <a:pPr algn="just">
              <a:lnSpc>
                <a:spcPct val="120000"/>
              </a:lnSpc>
              <a:buFont typeface="Wingdings" panose="05000000000000000000" pitchFamily="2" charset="2"/>
              <a:buChar char="§"/>
            </a:pPr>
            <a:r>
              <a:rPr lang="nl-BE" sz="1800" dirty="0">
                <a:solidFill>
                  <a:srgbClr val="000000"/>
                </a:solidFill>
                <a:ea typeface="Times New Roman" panose="02020603050405020304" pitchFamily="18" charset="0"/>
                <a:cs typeface="Minion Pro"/>
              </a:rPr>
              <a:t>De maaltijden aanpassen aan de behoeften en de toestand van de bewoners en organiseren op een wijze die hun </a:t>
            </a:r>
            <a:r>
              <a:rPr lang="nl-BE" sz="1800" b="1" dirty="0">
                <a:solidFill>
                  <a:srgbClr val="000000"/>
                </a:solidFill>
                <a:ea typeface="Times New Roman" panose="02020603050405020304" pitchFamily="18" charset="0"/>
                <a:cs typeface="Minion Pro"/>
              </a:rPr>
              <a:t>onafhankelijkheid bevordert</a:t>
            </a:r>
            <a:r>
              <a:rPr lang="nl-BE" sz="1800" b="1" dirty="0">
                <a:solidFill>
                  <a:srgbClr val="000000"/>
                </a:solidFill>
                <a:effectLst/>
                <a:ea typeface="Times New Roman" panose="02020603050405020304" pitchFamily="18" charset="0"/>
                <a:cs typeface="Minion Pro"/>
              </a:rPr>
              <a:t> </a:t>
            </a:r>
          </a:p>
          <a:p>
            <a:pPr algn="just">
              <a:lnSpc>
                <a:spcPct val="120000"/>
              </a:lnSpc>
              <a:buFont typeface="Wingdings" panose="05000000000000000000" pitchFamily="2" charset="2"/>
              <a:buChar char="§"/>
            </a:pPr>
            <a:r>
              <a:rPr lang="nl-BE" sz="1800" dirty="0">
                <a:solidFill>
                  <a:srgbClr val="000000"/>
                </a:solidFill>
                <a:effectLst/>
                <a:ea typeface="Times New Roman" panose="02020603050405020304" pitchFamily="18" charset="0"/>
                <a:cs typeface="Minion Pro"/>
              </a:rPr>
              <a:t>Rekening houden met </a:t>
            </a:r>
            <a:r>
              <a:rPr lang="nl-BE" sz="1800" b="1" dirty="0">
                <a:solidFill>
                  <a:srgbClr val="000000"/>
                </a:solidFill>
                <a:effectLst/>
                <a:ea typeface="Times New Roman" panose="02020603050405020304" pitchFamily="18" charset="0"/>
                <a:cs typeface="Minion Pro"/>
              </a:rPr>
              <a:t>de</a:t>
            </a:r>
            <a:r>
              <a:rPr lang="nl-BE" sz="1800" dirty="0">
                <a:solidFill>
                  <a:srgbClr val="000000"/>
                </a:solidFill>
                <a:effectLst/>
                <a:ea typeface="Times New Roman" panose="02020603050405020304" pitchFamily="18" charset="0"/>
                <a:cs typeface="Minion Pro"/>
              </a:rPr>
              <a:t> </a:t>
            </a:r>
            <a:r>
              <a:rPr lang="nl-BE" sz="1800" b="1" dirty="0">
                <a:solidFill>
                  <a:srgbClr val="000000"/>
                </a:solidFill>
                <a:effectLst/>
                <a:ea typeface="Times New Roman" panose="02020603050405020304" pitchFamily="18" charset="0"/>
                <a:cs typeface="Minion Pro"/>
              </a:rPr>
              <a:t>suggesties en de voorkeuren </a:t>
            </a:r>
            <a:r>
              <a:rPr lang="nl-BE" sz="1800" dirty="0">
                <a:solidFill>
                  <a:srgbClr val="000000"/>
                </a:solidFill>
                <a:effectLst/>
                <a:ea typeface="Times New Roman" panose="02020603050405020304" pitchFamily="18" charset="0"/>
                <a:cs typeface="Minion Pro"/>
              </a:rPr>
              <a:t>van bewoners (samenstelling en frequentie op elke</a:t>
            </a:r>
            <a:r>
              <a:rPr lang="nl-BE" sz="1800" dirty="0">
                <a:solidFill>
                  <a:srgbClr val="000000"/>
                </a:solidFill>
                <a:ea typeface="Times New Roman" panose="02020603050405020304" pitchFamily="18" charset="0"/>
                <a:cs typeface="Minion Pro"/>
              </a:rPr>
              <a:t> </a:t>
            </a:r>
            <a:r>
              <a:rPr lang="nl-BE" sz="1800" dirty="0">
                <a:solidFill>
                  <a:srgbClr val="000000"/>
                </a:solidFill>
                <a:effectLst/>
                <a:ea typeface="Times New Roman" panose="02020603050405020304" pitchFamily="18" charset="0"/>
                <a:cs typeface="Minion Pro"/>
              </a:rPr>
              <a:t>participatieraad)</a:t>
            </a:r>
          </a:p>
          <a:p>
            <a:pPr algn="just">
              <a:lnSpc>
                <a:spcPct val="120000"/>
              </a:lnSpc>
              <a:buFont typeface="Wingdings" panose="05000000000000000000" pitchFamily="2" charset="2"/>
              <a:buChar char="§"/>
            </a:pPr>
            <a:r>
              <a:rPr lang="nl-BE" sz="1800" dirty="0">
                <a:solidFill>
                  <a:srgbClr val="000000"/>
                </a:solidFill>
                <a:effectLst/>
                <a:ea typeface="Times New Roman" panose="02020603050405020304" pitchFamily="18" charset="0"/>
                <a:cs typeface="Minion Pro"/>
              </a:rPr>
              <a:t>Maaltijden bereid met </a:t>
            </a:r>
            <a:r>
              <a:rPr lang="nl-BE" sz="1800" b="1" dirty="0">
                <a:solidFill>
                  <a:srgbClr val="000000"/>
                </a:solidFill>
                <a:effectLst/>
                <a:ea typeface="Times New Roman" panose="02020603050405020304" pitchFamily="18" charset="0"/>
                <a:cs typeface="Minion Pro"/>
              </a:rPr>
              <a:t>verse groenten en vers fruit </a:t>
            </a:r>
            <a:r>
              <a:rPr lang="nl-BE" sz="1800" dirty="0">
                <a:solidFill>
                  <a:srgbClr val="000000"/>
                </a:solidFill>
                <a:effectLst/>
                <a:ea typeface="Times New Roman" panose="02020603050405020304" pitchFamily="18" charset="0"/>
                <a:cs typeface="Minion Pro"/>
              </a:rPr>
              <a:t>of met een gelijkwaardige voedingswaarde</a:t>
            </a:r>
          </a:p>
          <a:p>
            <a:pPr algn="just">
              <a:lnSpc>
                <a:spcPct val="120000"/>
              </a:lnSpc>
              <a:buFont typeface="Wingdings" panose="05000000000000000000" pitchFamily="2" charset="2"/>
              <a:buChar char="§"/>
            </a:pPr>
            <a:r>
              <a:rPr lang="nl-BE" sz="1800" dirty="0">
                <a:solidFill>
                  <a:srgbClr val="000000"/>
                </a:solidFill>
                <a:effectLst/>
                <a:ea typeface="Times New Roman" panose="02020603050405020304" pitchFamily="18" charset="0"/>
                <a:cs typeface="Minion Pro"/>
              </a:rPr>
              <a:t>Beleid voor redelijke aanpassingen: </a:t>
            </a:r>
            <a:r>
              <a:rPr lang="nl-BE" sz="1800" b="1" dirty="0">
                <a:solidFill>
                  <a:srgbClr val="000000"/>
                </a:solidFill>
                <a:effectLst/>
                <a:ea typeface="Times New Roman" panose="02020603050405020304" pitchFamily="18" charset="0"/>
                <a:cs typeface="Minion Pro"/>
              </a:rPr>
              <a:t>filosofische en religieuze overtuigingen</a:t>
            </a:r>
            <a:r>
              <a:rPr lang="nl-BE" sz="1800" dirty="0">
                <a:solidFill>
                  <a:srgbClr val="000000"/>
                </a:solidFill>
                <a:effectLst/>
                <a:ea typeface="Times New Roman" panose="02020603050405020304" pitchFamily="18" charset="0"/>
                <a:cs typeface="Minion Pro"/>
              </a:rPr>
              <a:t> (zonder bijkomende kosten) </a:t>
            </a:r>
            <a:r>
              <a:rPr lang="nl-BE" sz="1800" dirty="0">
                <a:solidFill>
                  <a:srgbClr val="000000"/>
                </a:solidFill>
                <a:ea typeface="Times New Roman" panose="02020603050405020304" pitchFamily="18" charset="0"/>
                <a:cs typeface="Minion Pro"/>
              </a:rPr>
              <a:t>Duur van de </a:t>
            </a:r>
            <a:r>
              <a:rPr lang="nl-BE" sz="1800" b="1" dirty="0">
                <a:solidFill>
                  <a:srgbClr val="000000"/>
                </a:solidFill>
                <a:ea typeface="Times New Roman" panose="02020603050405020304" pitchFamily="18" charset="0"/>
                <a:cs typeface="Minion Pro"/>
              </a:rPr>
              <a:t>nachtelijke periode zonder voeding</a:t>
            </a:r>
            <a:r>
              <a:rPr lang="nl-BE" sz="1800" b="1" dirty="0">
                <a:solidFill>
                  <a:srgbClr val="000000"/>
                </a:solidFill>
                <a:effectLst/>
                <a:ea typeface="Times New Roman" panose="02020603050405020304" pitchFamily="18" charset="0"/>
                <a:cs typeface="Minion Pro"/>
              </a:rPr>
              <a:t> </a:t>
            </a:r>
            <a:r>
              <a:rPr lang="nl-BE" sz="1800" dirty="0">
                <a:solidFill>
                  <a:srgbClr val="000000"/>
                </a:solidFill>
                <a:effectLst/>
                <a:ea typeface="Times New Roman" panose="02020603050405020304" pitchFamily="18" charset="0"/>
                <a:cs typeface="Minion Pro"/>
              </a:rPr>
              <a:t>(max. 12 uur - tussendoortje) </a:t>
            </a:r>
          </a:p>
          <a:p>
            <a:pPr algn="just">
              <a:lnSpc>
                <a:spcPct val="120000"/>
              </a:lnSpc>
              <a:buFont typeface="Wingdings" panose="05000000000000000000" pitchFamily="2" charset="2"/>
              <a:buChar char="§"/>
            </a:pPr>
            <a:r>
              <a:rPr lang="nl-BE" sz="1800" dirty="0">
                <a:solidFill>
                  <a:srgbClr val="000000"/>
                </a:solidFill>
                <a:effectLst/>
                <a:ea typeface="Times New Roman" panose="02020603050405020304" pitchFamily="18" charset="0"/>
                <a:cs typeface="Minion Pro"/>
              </a:rPr>
              <a:t>Maaltijden nuttigen in een gemeenschappelijke ruimte heeft de voorkeur, maar recht om maaltijden te nuttigen in de kamer, zonder bijkomende kosten</a:t>
            </a:r>
          </a:p>
        </p:txBody>
      </p:sp>
      <p:sp>
        <p:nvSpPr>
          <p:cNvPr id="22" name="Titre 1">
            <a:extLst>
              <a:ext uri="{FF2B5EF4-FFF2-40B4-BE49-F238E27FC236}">
                <a16:creationId xmlns:a16="http://schemas.microsoft.com/office/drawing/2014/main" id="{A1F93E89-64FC-4D83-B7B4-A2F2E96771C5}"/>
              </a:ext>
            </a:extLst>
          </p:cNvPr>
          <p:cNvSpPr txBox="1">
            <a:spLocks/>
          </p:cNvSpPr>
          <p:nvPr/>
        </p:nvSpPr>
        <p:spPr>
          <a:xfrm>
            <a:off x="-14212" y="0"/>
            <a:ext cx="9158211" cy="994122"/>
          </a:xfrm>
          <a:prstGeom prst="rect">
            <a:avLst/>
          </a:prstGeom>
          <a:solidFill>
            <a:srgbClr val="1E3B89"/>
          </a:solidFill>
          <a:ln w="12700" cap="flat" cmpd="sng" algn="ctr">
            <a:solidFill>
              <a:srgbClr val="1E3B89"/>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lvl="0" algn="just"/>
            <a:r>
              <a:rPr lang="nl-BE" sz="2400">
                <a:effectLst/>
                <a:latin typeface="Calibri" panose="020F0502020204030204" pitchFamily="34" charset="0"/>
                <a:ea typeface="Calibri" panose="020F0502020204030204" pitchFamily="34" charset="0"/>
                <a:cs typeface="Times New Roman" panose="02020603050405020304" pitchFamily="18" charset="0"/>
              </a:rPr>
              <a:t>1.7. De kwaliteit van de voeding verbeteren</a:t>
            </a:r>
          </a:p>
        </p:txBody>
      </p:sp>
      <p:sp>
        <p:nvSpPr>
          <p:cNvPr id="10" name="ZoneTexte 9">
            <a:extLst>
              <a:ext uri="{FF2B5EF4-FFF2-40B4-BE49-F238E27FC236}">
                <a16:creationId xmlns:a16="http://schemas.microsoft.com/office/drawing/2014/main" id="{4F2C2DCD-7F60-4876-ABE6-E40249E3CB95}"/>
              </a:ext>
            </a:extLst>
          </p:cNvPr>
          <p:cNvSpPr txBox="1"/>
          <p:nvPr/>
        </p:nvSpPr>
        <p:spPr>
          <a:xfrm>
            <a:off x="323528" y="1101447"/>
            <a:ext cx="8506471" cy="1067343"/>
          </a:xfrm>
          <a:prstGeom prst="rect">
            <a:avLst/>
          </a:prstGeom>
          <a:noFill/>
        </p:spPr>
        <p:txBody>
          <a:bodyPr wrap="square">
            <a:spAutoFit/>
          </a:bodyPr>
          <a:lstStyle/>
          <a:p>
            <a:pPr marL="0" indent="0" algn="just">
              <a:lnSpc>
                <a:spcPct val="120000"/>
              </a:lnSpc>
              <a:buNone/>
            </a:pPr>
            <a:r>
              <a:rPr lang="nl-BE" sz="1800" b="1" dirty="0">
                <a:solidFill>
                  <a:srgbClr val="000000"/>
                </a:solidFill>
                <a:effectLst/>
                <a:ea typeface="Calibri" panose="020F0502020204030204" pitchFamily="34" charset="0"/>
                <a:cs typeface="Minion Pro"/>
              </a:rPr>
              <a:t>Doelstelling </a:t>
            </a:r>
            <a:r>
              <a:rPr lang="nl-BE" sz="1800" dirty="0">
                <a:solidFill>
                  <a:srgbClr val="000000"/>
                </a:solidFill>
                <a:effectLst/>
                <a:ea typeface="Calibri" panose="020F0502020204030204" pitchFamily="34" charset="0"/>
                <a:cs typeface="Minion Pro"/>
              </a:rPr>
              <a:t>: de verbetering van de voedingskwaliteit van de maaltijden en de opvolging van problemen in verband met ondervoeding en uitdroging, waarbij veel belang wordt gehecht aan eetplezier  </a:t>
            </a:r>
          </a:p>
        </p:txBody>
      </p:sp>
      <p:pic>
        <p:nvPicPr>
          <p:cNvPr id="12" name="Image 11">
            <a:extLst>
              <a:ext uri="{FF2B5EF4-FFF2-40B4-BE49-F238E27FC236}">
                <a16:creationId xmlns:a16="http://schemas.microsoft.com/office/drawing/2014/main" id="{185FD457-8186-4947-9441-AC8C7F96F071}"/>
              </a:ext>
            </a:extLst>
          </p:cNvPr>
          <p:cNvPicPr>
            <a:picLocks noChangeAspect="1"/>
          </p:cNvPicPr>
          <p:nvPr/>
        </p:nvPicPr>
        <p:blipFill>
          <a:blip r:embed="rId2"/>
          <a:stretch>
            <a:fillRect/>
          </a:stretch>
        </p:blipFill>
        <p:spPr>
          <a:xfrm>
            <a:off x="7972261" y="5863878"/>
            <a:ext cx="1171739" cy="933580"/>
          </a:xfrm>
          <a:prstGeom prst="rect">
            <a:avLst/>
          </a:prstGeom>
        </p:spPr>
      </p:pic>
      <p:pic>
        <p:nvPicPr>
          <p:cNvPr id="13" name="Image 12" descr="Plats traditionnels amérindiens">
            <a:extLst>
              <a:ext uri="{FF2B5EF4-FFF2-40B4-BE49-F238E27FC236}">
                <a16:creationId xmlns:a16="http://schemas.microsoft.com/office/drawing/2014/main" id="{0617607C-CFFE-4658-BFD5-B4F5C65426D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883" t="10505" r="7681" b="5454"/>
          <a:stretch/>
        </p:blipFill>
        <p:spPr>
          <a:xfrm>
            <a:off x="6358828" y="2332350"/>
            <a:ext cx="2313783" cy="3456384"/>
          </a:xfrm>
          <a:prstGeom prst="rect">
            <a:avLst/>
          </a:prstGeom>
        </p:spPr>
      </p:pic>
    </p:spTree>
    <p:extLst>
      <p:ext uri="{BB962C8B-B14F-4D97-AF65-F5344CB8AC3E}">
        <p14:creationId xmlns:p14="http://schemas.microsoft.com/office/powerpoint/2010/main" val="24962233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 10">
            <a:extLst>
              <a:ext uri="{FF2B5EF4-FFF2-40B4-BE49-F238E27FC236}">
                <a16:creationId xmlns:a16="http://schemas.microsoft.com/office/drawing/2014/main" id="{FD60583E-F5AB-42E2-BAC6-E841EA8304BC}"/>
              </a:ext>
            </a:extLst>
          </p:cNvPr>
          <p:cNvPicPr>
            <a:picLocks noChangeAspect="1"/>
          </p:cNvPicPr>
          <p:nvPr/>
        </p:nvPicPr>
        <p:blipFill rotWithShape="1">
          <a:blip r:embed="rId2"/>
          <a:srcRect r="4538"/>
          <a:stretch/>
        </p:blipFill>
        <p:spPr>
          <a:xfrm>
            <a:off x="22300" y="5773178"/>
            <a:ext cx="9121700" cy="1138280"/>
          </a:xfrm>
          <a:prstGeom prst="rect">
            <a:avLst/>
          </a:prstGeom>
        </p:spPr>
      </p:pic>
      <p:sp>
        <p:nvSpPr>
          <p:cNvPr id="8" name="Espace réservé du contenu 2">
            <a:extLst>
              <a:ext uri="{FF2B5EF4-FFF2-40B4-BE49-F238E27FC236}">
                <a16:creationId xmlns:a16="http://schemas.microsoft.com/office/drawing/2014/main" id="{34F48998-D60A-4C94-8DF1-9AAB3D1DEA27}"/>
              </a:ext>
            </a:extLst>
          </p:cNvPr>
          <p:cNvSpPr txBox="1">
            <a:spLocks/>
          </p:cNvSpPr>
          <p:nvPr/>
        </p:nvSpPr>
        <p:spPr>
          <a:xfrm>
            <a:off x="2267744" y="1315152"/>
            <a:ext cx="6264696" cy="4706136"/>
          </a:xfrm>
          <a:prstGeom prst="rect">
            <a:avLst/>
          </a:prstGeom>
          <a:ln w="38100">
            <a:solidFill>
              <a:srgbClr val="1E3B89"/>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just">
              <a:buFont typeface="+mj-lt"/>
              <a:buAutoNum type="arabicPeriod"/>
            </a:pPr>
            <a:endParaRPr lang="fr-BE" sz="2000" dirty="0">
              <a:latin typeface="Calibri" panose="020F0502020204030204" pitchFamily="34" charset="0"/>
              <a:ea typeface="Calibri" panose="020F0502020204030204" pitchFamily="34" charset="0"/>
              <a:cs typeface="Times New Roman" panose="02020603050405020304" pitchFamily="18" charset="0"/>
            </a:endParaRPr>
          </a:p>
          <a:p>
            <a:pPr marL="342900" indent="-342900" algn="just">
              <a:buFont typeface="+mj-lt"/>
              <a:buAutoNum type="arabicPeriod"/>
            </a:pPr>
            <a:endParaRPr lang="fr-BE" sz="2000" dirty="0">
              <a:latin typeface="Calibri" panose="020F0502020204030204" pitchFamily="34" charset="0"/>
              <a:ea typeface="Calibri" panose="020F0502020204030204" pitchFamily="34" charset="0"/>
              <a:cs typeface="Times New Roman" panose="02020603050405020304" pitchFamily="18" charset="0"/>
            </a:endParaRPr>
          </a:p>
          <a:p>
            <a:pPr lvl="1" algn="just">
              <a:buFont typeface="Wingdings" panose="05000000000000000000" pitchFamily="2" charset="2"/>
              <a:buChar char="Ø"/>
            </a:pPr>
            <a:endParaRPr lang="fr-BE" sz="2000" dirty="0">
              <a:solidFill>
                <a:srgbClr val="0A00BE"/>
              </a:solidFill>
              <a:latin typeface="Calibri" panose="020F0502020204030204" pitchFamily="34" charset="0"/>
              <a:cs typeface="Calibri" panose="020F0502020204030204" pitchFamily="34" charset="0"/>
            </a:endParaRPr>
          </a:p>
        </p:txBody>
      </p:sp>
      <p:sp>
        <p:nvSpPr>
          <p:cNvPr id="9" name="Espace réservé du contenu 2">
            <a:extLst>
              <a:ext uri="{FF2B5EF4-FFF2-40B4-BE49-F238E27FC236}">
                <a16:creationId xmlns:a16="http://schemas.microsoft.com/office/drawing/2014/main" id="{FFD05FAF-6B89-4BD8-9C4E-932A7844139A}"/>
              </a:ext>
            </a:extLst>
          </p:cNvPr>
          <p:cNvSpPr>
            <a:spLocks noGrp="1"/>
          </p:cNvSpPr>
          <p:nvPr>
            <p:ph idx="1"/>
          </p:nvPr>
        </p:nvSpPr>
        <p:spPr>
          <a:xfrm>
            <a:off x="2267744" y="1395735"/>
            <a:ext cx="6264696" cy="4548480"/>
          </a:xfrm>
        </p:spPr>
        <p:txBody>
          <a:bodyPr>
            <a:noAutofit/>
          </a:bodyPr>
          <a:lstStyle/>
          <a:p>
            <a:pPr lvl="0">
              <a:lnSpc>
                <a:spcPct val="107000"/>
              </a:lnSpc>
              <a:buSzPct val="100000"/>
              <a:buFont typeface="Wingdings" panose="05000000000000000000" pitchFamily="2" charset="2"/>
              <a:buChar char="§"/>
            </a:pPr>
            <a:r>
              <a:rPr lang="nl-BE" sz="1500" b="1" dirty="0">
                <a:effectLst/>
                <a:latin typeface="Calibri" panose="020F0502020204030204" pitchFamily="34" charset="0"/>
                <a:ea typeface="Calibri" panose="020F0502020204030204" pitchFamily="34" charset="0"/>
                <a:cs typeface="Calibri" panose="020F0502020204030204" pitchFamily="34" charset="0"/>
              </a:rPr>
              <a:t>Wie stelt het op</a:t>
            </a:r>
            <a:r>
              <a:rPr lang="nl-BE" sz="1500" dirty="0">
                <a:effectLst/>
                <a:latin typeface="Calibri" panose="020F0502020204030204" pitchFamily="34" charset="0"/>
                <a:ea typeface="Calibri" panose="020F0502020204030204" pitchFamily="34" charset="0"/>
                <a:cs typeface="Calibri" panose="020F0502020204030204" pitchFamily="34" charset="0"/>
              </a:rPr>
              <a:t>? Personeel dat betrokken is bij de voeding: ten minste de directeur, de verpleegkundig coördinator/hoofdverpleegkundige, de chef-kok/persoon verantwoordelijk voor de bestellingen en, in voorkomend geval, de logopedist of diëtist </a:t>
            </a:r>
          </a:p>
          <a:p>
            <a:pPr lvl="0">
              <a:lnSpc>
                <a:spcPct val="107000"/>
              </a:lnSpc>
              <a:buSzPct val="100000"/>
              <a:buFont typeface="Wingdings" panose="05000000000000000000" pitchFamily="2" charset="2"/>
              <a:buChar char="§"/>
            </a:pPr>
            <a:r>
              <a:rPr lang="nl-BE" sz="1500" b="1" dirty="0">
                <a:latin typeface="Calibri" panose="020F0502020204030204" pitchFamily="34" charset="0"/>
                <a:ea typeface="Calibri" panose="020F0502020204030204" pitchFamily="34" charset="0"/>
                <a:cs typeface="Calibri" panose="020F0502020204030204" pitchFamily="34" charset="0"/>
              </a:rPr>
              <a:t>Adviezen : </a:t>
            </a:r>
            <a:r>
              <a:rPr lang="nl-BE" sz="1500" dirty="0">
                <a:effectLst/>
                <a:latin typeface="Calibri" panose="020F0502020204030204" pitchFamily="34" charset="0"/>
                <a:ea typeface="Calibri" panose="020F0502020204030204" pitchFamily="34" charset="0"/>
                <a:cs typeface="Calibri" panose="020F0502020204030204" pitchFamily="34" charset="0"/>
              </a:rPr>
              <a:t>referentieartsen en CRA’s </a:t>
            </a:r>
          </a:p>
          <a:p>
            <a:pPr lvl="0">
              <a:lnSpc>
                <a:spcPct val="107000"/>
              </a:lnSpc>
              <a:buSzPct val="100000"/>
              <a:buFont typeface="Wingdings" panose="05000000000000000000" pitchFamily="2" charset="2"/>
              <a:buChar char="§"/>
            </a:pPr>
            <a:r>
              <a:rPr lang="nl-BE" sz="1500" dirty="0">
                <a:effectLst/>
                <a:latin typeface="Calibri" panose="020F0502020204030204" pitchFamily="34" charset="0"/>
                <a:ea typeface="Calibri" panose="020F0502020204030204" pitchFamily="34" charset="0"/>
                <a:cs typeface="Times New Roman" panose="02020603050405020304" pitchFamily="18" charset="0"/>
              </a:rPr>
              <a:t>Personeelslid/personeelsleden aangewezen als </a:t>
            </a:r>
            <a:r>
              <a:rPr lang="nl-BE" sz="1500" b="1" dirty="0">
                <a:effectLst/>
                <a:latin typeface="Calibri" panose="020F0502020204030204" pitchFamily="34" charset="0"/>
                <a:ea typeface="Calibri" panose="020F0502020204030204" pitchFamily="34" charset="0"/>
                <a:cs typeface="Times New Roman" panose="02020603050405020304" pitchFamily="18" charset="0"/>
              </a:rPr>
              <a:t>coördinator(en) inzake voeding en eetplezier</a:t>
            </a:r>
          </a:p>
          <a:p>
            <a:pPr lvl="0">
              <a:lnSpc>
                <a:spcPct val="107000"/>
              </a:lnSpc>
              <a:buSzPct val="100000"/>
              <a:buFont typeface="Wingdings" panose="05000000000000000000" pitchFamily="2" charset="2"/>
              <a:buChar char="§"/>
            </a:pPr>
            <a:r>
              <a:rPr lang="nl-BE" sz="1500" b="1" dirty="0">
                <a:effectLst/>
                <a:latin typeface="Calibri" panose="020F0502020204030204" pitchFamily="34" charset="0"/>
                <a:ea typeface="Calibri" panose="020F0502020204030204" pitchFamily="34" charset="0"/>
                <a:cs typeface="Calibri" panose="020F0502020204030204" pitchFamily="34" charset="0"/>
              </a:rPr>
              <a:t>Inhoud </a:t>
            </a:r>
            <a:r>
              <a:rPr lang="nl-BE" sz="1500" dirty="0">
                <a:effectLst/>
                <a:latin typeface="Calibri" panose="020F0502020204030204" pitchFamily="34" charset="0"/>
                <a:ea typeface="Calibri" panose="020F0502020204030204" pitchFamily="34" charset="0"/>
                <a:cs typeface="Calibri" panose="020F0502020204030204" pitchFamily="34" charset="0"/>
              </a:rPr>
              <a:t>: beleid dat de voedingsbehoeften verzoent met het eetplezier:</a:t>
            </a:r>
          </a:p>
          <a:p>
            <a:pPr marL="742950" lvl="1" indent="-285750">
              <a:lnSpc>
                <a:spcPct val="107000"/>
              </a:lnSpc>
              <a:buFont typeface="Courier New" panose="02070309020205020404" pitchFamily="49" charset="0"/>
              <a:buChar char="o"/>
            </a:pPr>
            <a:r>
              <a:rPr lang="nl-BE" sz="1500" dirty="0">
                <a:effectLst/>
                <a:latin typeface="Calibri" panose="020F0502020204030204" pitchFamily="34" charset="0"/>
                <a:ea typeface="Calibri" panose="020F0502020204030204" pitchFamily="34" charset="0"/>
                <a:cs typeface="Calibri" panose="020F0502020204030204" pitchFamily="34" charset="0"/>
              </a:rPr>
              <a:t>Analyse en opvolging van het gewicht, de lengte en de BMI minstens een keer per maand</a:t>
            </a:r>
          </a:p>
          <a:p>
            <a:pPr marL="742950" lvl="1" indent="-285750">
              <a:lnSpc>
                <a:spcPct val="107000"/>
              </a:lnSpc>
              <a:buFont typeface="Courier New" panose="02070309020205020404" pitchFamily="49" charset="0"/>
              <a:buChar char="o"/>
            </a:pPr>
            <a:r>
              <a:rPr lang="nl-BE" sz="1500" dirty="0">
                <a:effectLst/>
                <a:latin typeface="Calibri" panose="020F0502020204030204" pitchFamily="34" charset="0"/>
                <a:ea typeface="Calibri" panose="020F0502020204030204" pitchFamily="34" charset="0"/>
                <a:cs typeface="Calibri" panose="020F0502020204030204" pitchFamily="34" charset="0"/>
              </a:rPr>
              <a:t>Vroegtijdige opsporing en opvolging van ondervoeding/uitdroging </a:t>
            </a:r>
          </a:p>
          <a:p>
            <a:pPr marL="742950" lvl="1" indent="-285750">
              <a:lnSpc>
                <a:spcPct val="107000"/>
              </a:lnSpc>
              <a:buFont typeface="Courier New" panose="02070309020205020404" pitchFamily="49" charset="0"/>
              <a:buChar char="o"/>
            </a:pPr>
            <a:r>
              <a:rPr lang="nl-BE" sz="1500" dirty="0">
                <a:latin typeface="Calibri" panose="020F0502020204030204" pitchFamily="34" charset="0"/>
                <a:ea typeface="Calibri" panose="020F0502020204030204" pitchFamily="34" charset="0"/>
                <a:cs typeface="Calibri" panose="020F0502020204030204" pitchFamily="34" charset="0"/>
              </a:rPr>
              <a:t>Het nemen van voedingssupplementen (nadat alle conventionele voedingsmethoden zijn toegepast en op medisch advies)</a:t>
            </a:r>
          </a:p>
          <a:p>
            <a:pPr lvl="0">
              <a:lnSpc>
                <a:spcPct val="107000"/>
              </a:lnSpc>
              <a:buSzPct val="100000"/>
              <a:buFont typeface="Wingdings" panose="05000000000000000000" pitchFamily="2" charset="2"/>
              <a:buChar char="§"/>
            </a:pPr>
            <a:r>
              <a:rPr lang="nl-BE" sz="1500" dirty="0">
                <a:effectLst/>
                <a:latin typeface="Calibri" panose="020F0502020204030204" pitchFamily="34" charset="0"/>
                <a:ea typeface="Calibri" panose="020F0502020204030204" pitchFamily="34" charset="0"/>
                <a:cs typeface="Times New Roman" panose="02020603050405020304" pitchFamily="18" charset="0"/>
              </a:rPr>
              <a:t>Moet rekening houden met </a:t>
            </a:r>
            <a:r>
              <a:rPr lang="nl-BE" sz="1500" b="1" dirty="0">
                <a:effectLst/>
                <a:latin typeface="Calibri" panose="020F0502020204030204" pitchFamily="34" charset="0"/>
                <a:ea typeface="Calibri" panose="020F0502020204030204" pitchFamily="34" charset="0"/>
                <a:cs typeface="Times New Roman" panose="02020603050405020304" pitchFamily="18" charset="0"/>
              </a:rPr>
              <a:t>de smaak en voorkeuren van de bewoners</a:t>
            </a:r>
          </a:p>
          <a:p>
            <a:pPr lvl="0">
              <a:lnSpc>
                <a:spcPct val="107000"/>
              </a:lnSpc>
              <a:buSzPct val="100000"/>
              <a:buFont typeface="Wingdings" panose="05000000000000000000" pitchFamily="2" charset="2"/>
              <a:buChar char="§"/>
            </a:pPr>
            <a:r>
              <a:rPr lang="nl-BE" sz="1500" b="1" dirty="0">
                <a:effectLst/>
                <a:latin typeface="Calibri" panose="020F0502020204030204" pitchFamily="34" charset="0"/>
                <a:ea typeface="Calibri" panose="020F0502020204030204" pitchFamily="34" charset="0"/>
                <a:cs typeface="Times New Roman" panose="02020603050405020304" pitchFamily="18" charset="0"/>
              </a:rPr>
              <a:t>Evaluatie </a:t>
            </a:r>
            <a:r>
              <a:rPr lang="nl-BE" sz="1500" dirty="0">
                <a:effectLst/>
                <a:latin typeface="Calibri" panose="020F0502020204030204" pitchFamily="34" charset="0"/>
                <a:ea typeface="Calibri" panose="020F0502020204030204" pitchFamily="34" charset="0"/>
                <a:cs typeface="Times New Roman" panose="02020603050405020304" pitchFamily="18" charset="0"/>
              </a:rPr>
              <a:t>: minstens een keer per jaar (aangepast indien nodig)</a:t>
            </a:r>
          </a:p>
        </p:txBody>
      </p:sp>
      <p:sp>
        <p:nvSpPr>
          <p:cNvPr id="22" name="Titre 1">
            <a:extLst>
              <a:ext uri="{FF2B5EF4-FFF2-40B4-BE49-F238E27FC236}">
                <a16:creationId xmlns:a16="http://schemas.microsoft.com/office/drawing/2014/main" id="{A1F93E89-64FC-4D83-B7B4-A2F2E96771C5}"/>
              </a:ext>
            </a:extLst>
          </p:cNvPr>
          <p:cNvSpPr txBox="1">
            <a:spLocks/>
          </p:cNvSpPr>
          <p:nvPr/>
        </p:nvSpPr>
        <p:spPr>
          <a:xfrm>
            <a:off x="-14212" y="0"/>
            <a:ext cx="9158211" cy="994122"/>
          </a:xfrm>
          <a:prstGeom prst="rect">
            <a:avLst/>
          </a:prstGeom>
          <a:solidFill>
            <a:srgbClr val="1E3B89"/>
          </a:solidFill>
          <a:ln w="12700" cap="flat" cmpd="sng" algn="ctr">
            <a:solidFill>
              <a:srgbClr val="1E3B89"/>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lvl="0" algn="just"/>
            <a:r>
              <a:rPr lang="nl-BE" sz="2400">
                <a:effectLst/>
                <a:latin typeface="Calibri" panose="020F0502020204030204" pitchFamily="34" charset="0"/>
                <a:ea typeface="Calibri" panose="020F0502020204030204" pitchFamily="34" charset="0"/>
                <a:cs typeface="Times New Roman" panose="02020603050405020304" pitchFamily="18" charset="0"/>
              </a:rPr>
              <a:t>1.7. De kwaliteit van de voeding verbeteren</a:t>
            </a:r>
          </a:p>
        </p:txBody>
      </p:sp>
      <p:sp>
        <p:nvSpPr>
          <p:cNvPr id="10" name="ZoneTexte 9">
            <a:extLst>
              <a:ext uri="{FF2B5EF4-FFF2-40B4-BE49-F238E27FC236}">
                <a16:creationId xmlns:a16="http://schemas.microsoft.com/office/drawing/2014/main" id="{4F2C2DCD-7F60-4876-ABE6-E40249E3CB95}"/>
              </a:ext>
            </a:extLst>
          </p:cNvPr>
          <p:cNvSpPr txBox="1"/>
          <p:nvPr/>
        </p:nvSpPr>
        <p:spPr>
          <a:xfrm>
            <a:off x="251520" y="1394150"/>
            <a:ext cx="2520280" cy="402546"/>
          </a:xfrm>
          <a:prstGeom prst="rect">
            <a:avLst/>
          </a:prstGeom>
          <a:noFill/>
        </p:spPr>
        <p:txBody>
          <a:bodyPr wrap="square">
            <a:spAutoFit/>
          </a:bodyPr>
          <a:lstStyle/>
          <a:p>
            <a:pPr marL="0" indent="0" algn="just">
              <a:lnSpc>
                <a:spcPct val="120000"/>
              </a:lnSpc>
              <a:buNone/>
            </a:pPr>
            <a:r>
              <a:rPr lang="nl-BE" sz="1800" b="1" dirty="0">
                <a:solidFill>
                  <a:srgbClr val="000000"/>
                </a:solidFill>
                <a:effectLst/>
                <a:ea typeface="Calibri" panose="020F0502020204030204" pitchFamily="34" charset="0"/>
                <a:cs typeface="Minion Pro"/>
              </a:rPr>
              <a:t>Voedingsbeleid : </a:t>
            </a:r>
          </a:p>
        </p:txBody>
      </p:sp>
      <p:pic>
        <p:nvPicPr>
          <p:cNvPr id="5" name="Graphique 4" descr="Tendance à la hausse avec un remplissage uni">
            <a:extLst>
              <a:ext uri="{FF2B5EF4-FFF2-40B4-BE49-F238E27FC236}">
                <a16:creationId xmlns:a16="http://schemas.microsoft.com/office/drawing/2014/main" id="{6C28A995-F33D-49AA-A76A-18228396A5A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62121" y="2132093"/>
            <a:ext cx="1080120" cy="1080120"/>
          </a:xfrm>
          <a:prstGeom prst="rect">
            <a:avLst/>
          </a:prstGeom>
        </p:spPr>
      </p:pic>
    </p:spTree>
    <p:extLst>
      <p:ext uri="{BB962C8B-B14F-4D97-AF65-F5344CB8AC3E}">
        <p14:creationId xmlns:p14="http://schemas.microsoft.com/office/powerpoint/2010/main" val="30933257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250C833-082D-4B4D-B79A-FC72CC43919A}"/>
              </a:ext>
            </a:extLst>
          </p:cNvPr>
          <p:cNvSpPr>
            <a:spLocks noGrp="1"/>
          </p:cNvSpPr>
          <p:nvPr>
            <p:ph type="ctrTitle"/>
          </p:nvPr>
        </p:nvSpPr>
        <p:spPr/>
        <p:txBody>
          <a:bodyPr/>
          <a:lstStyle/>
          <a:p>
            <a:r>
              <a:rPr lang="nl-BE" dirty="0"/>
              <a:t> </a:t>
            </a:r>
          </a:p>
        </p:txBody>
      </p:sp>
      <p:sp>
        <p:nvSpPr>
          <p:cNvPr id="3" name="Ondertitel 2">
            <a:extLst>
              <a:ext uri="{FF2B5EF4-FFF2-40B4-BE49-F238E27FC236}">
                <a16:creationId xmlns:a16="http://schemas.microsoft.com/office/drawing/2014/main" id="{72159C8E-8DC2-4690-A611-40B6933B1B0D}"/>
              </a:ext>
            </a:extLst>
          </p:cNvPr>
          <p:cNvSpPr>
            <a:spLocks noGrp="1"/>
          </p:cNvSpPr>
          <p:nvPr>
            <p:ph type="subTitle" idx="1"/>
          </p:nvPr>
        </p:nvSpPr>
        <p:spPr/>
        <p:txBody>
          <a:bodyPr/>
          <a:lstStyle/>
          <a:p>
            <a:r>
              <a:rPr lang="nl-BE" dirty="0"/>
              <a:t> </a:t>
            </a:r>
          </a:p>
        </p:txBody>
      </p:sp>
      <p:sp>
        <p:nvSpPr>
          <p:cNvPr id="9" name="Espace réservé du contenu 2">
            <a:extLst>
              <a:ext uri="{FF2B5EF4-FFF2-40B4-BE49-F238E27FC236}">
                <a16:creationId xmlns:a16="http://schemas.microsoft.com/office/drawing/2014/main" id="{C6969D70-9BAA-4F44-8C95-B8B5EBE4DF02}"/>
              </a:ext>
            </a:extLst>
          </p:cNvPr>
          <p:cNvSpPr txBox="1">
            <a:spLocks/>
          </p:cNvSpPr>
          <p:nvPr/>
        </p:nvSpPr>
        <p:spPr>
          <a:xfrm>
            <a:off x="3216278" y="1503889"/>
            <a:ext cx="5538004" cy="4196297"/>
          </a:xfrm>
          <a:prstGeom prst="rect">
            <a:avLst/>
          </a:prstGeom>
          <a:ln w="38100">
            <a:solidFill>
              <a:srgbClr val="1E3B89"/>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just">
              <a:buFont typeface="+mj-lt"/>
              <a:buAutoNum type="arabicPeriod"/>
            </a:pPr>
            <a:endParaRPr lang="fr-BE" sz="2000" dirty="0">
              <a:latin typeface="Calibri" panose="020F0502020204030204" pitchFamily="34" charset="0"/>
              <a:ea typeface="Calibri" panose="020F0502020204030204" pitchFamily="34" charset="0"/>
              <a:cs typeface="Times New Roman" panose="02020603050405020304" pitchFamily="18" charset="0"/>
            </a:endParaRPr>
          </a:p>
          <a:p>
            <a:pPr marL="342900" indent="-342900" algn="just">
              <a:buFont typeface="+mj-lt"/>
              <a:buAutoNum type="arabicPeriod"/>
            </a:pPr>
            <a:endParaRPr lang="fr-BE" sz="2000" dirty="0">
              <a:latin typeface="Calibri" panose="020F0502020204030204" pitchFamily="34" charset="0"/>
              <a:ea typeface="Calibri" panose="020F0502020204030204" pitchFamily="34" charset="0"/>
              <a:cs typeface="Times New Roman" panose="02020603050405020304" pitchFamily="18" charset="0"/>
            </a:endParaRPr>
          </a:p>
          <a:p>
            <a:pPr lvl="1" algn="just">
              <a:buFont typeface="Wingdings" panose="05000000000000000000" pitchFamily="2" charset="2"/>
              <a:buChar char="Ø"/>
            </a:pPr>
            <a:endParaRPr lang="fr-BE" sz="2000" dirty="0">
              <a:solidFill>
                <a:srgbClr val="0A00BE"/>
              </a:solidFill>
              <a:latin typeface="Calibri" panose="020F0502020204030204" pitchFamily="34" charset="0"/>
              <a:cs typeface="Calibri" panose="020F0502020204030204" pitchFamily="34" charset="0"/>
            </a:endParaRPr>
          </a:p>
        </p:txBody>
      </p:sp>
      <p:sp>
        <p:nvSpPr>
          <p:cNvPr id="11" name="Titre 1">
            <a:extLst>
              <a:ext uri="{FF2B5EF4-FFF2-40B4-BE49-F238E27FC236}">
                <a16:creationId xmlns:a16="http://schemas.microsoft.com/office/drawing/2014/main" id="{9F016334-9193-4C29-AC0D-ACEC8DD1E6AB}"/>
              </a:ext>
            </a:extLst>
          </p:cNvPr>
          <p:cNvSpPr txBox="1">
            <a:spLocks/>
          </p:cNvSpPr>
          <p:nvPr/>
        </p:nvSpPr>
        <p:spPr>
          <a:xfrm>
            <a:off x="-14211" y="0"/>
            <a:ext cx="9158211" cy="994122"/>
          </a:xfrm>
          <a:prstGeom prst="rect">
            <a:avLst/>
          </a:prstGeom>
          <a:solidFill>
            <a:srgbClr val="1E3B89"/>
          </a:solidFill>
          <a:ln w="12700" cap="flat" cmpd="sng" algn="ctr">
            <a:solidFill>
              <a:srgbClr val="1E3B89"/>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lvl="0" algn="just"/>
            <a:r>
              <a:rPr lang="fr-BE" sz="2400" dirty="0">
                <a:effectLst/>
                <a:latin typeface="Calibri" panose="020F0502020204030204" pitchFamily="34" charset="0"/>
                <a:ea typeface="Calibri" panose="020F0502020204030204" pitchFamily="34" charset="0"/>
                <a:cs typeface="Times New Roman" panose="02020603050405020304" pitchFamily="18" charset="0"/>
              </a:rPr>
              <a:t>1.8. </a:t>
            </a:r>
            <a:r>
              <a:rPr lang="nl-BE" sz="2400" dirty="0">
                <a:latin typeface="Calibri" panose="020F0502020204030204" pitchFamily="34" charset="0"/>
                <a:ea typeface="Calibri" panose="020F0502020204030204" pitchFamily="34" charset="0"/>
                <a:cs typeface="Times New Roman" panose="02020603050405020304" pitchFamily="18" charset="0"/>
              </a:rPr>
              <a:t>De voorzieningen openstellen voor het lokale leven en externe instellingen</a:t>
            </a:r>
            <a:r>
              <a:rPr lang="fr-BE" sz="2400" dirty="0">
                <a:latin typeface="Calibri" panose="020F0502020204030204" pitchFamily="34" charset="0"/>
                <a:ea typeface="Calibri" panose="020F0502020204030204" pitchFamily="34" charset="0"/>
                <a:cs typeface="Times New Roman" panose="02020603050405020304" pitchFamily="18" charset="0"/>
              </a:rPr>
              <a:t> </a:t>
            </a:r>
            <a:endParaRPr lang="fr-BE" sz="2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2" name="Image 11">
            <a:extLst>
              <a:ext uri="{FF2B5EF4-FFF2-40B4-BE49-F238E27FC236}">
                <a16:creationId xmlns:a16="http://schemas.microsoft.com/office/drawing/2014/main" id="{94FF39A4-464B-4878-B7B7-FA3384A442A9}"/>
              </a:ext>
            </a:extLst>
          </p:cNvPr>
          <p:cNvPicPr>
            <a:picLocks noChangeAspect="1"/>
          </p:cNvPicPr>
          <p:nvPr/>
        </p:nvPicPr>
        <p:blipFill>
          <a:blip r:embed="rId2"/>
          <a:stretch>
            <a:fillRect/>
          </a:stretch>
        </p:blipFill>
        <p:spPr>
          <a:xfrm>
            <a:off x="7972261" y="5863878"/>
            <a:ext cx="1171739" cy="933580"/>
          </a:xfrm>
          <a:prstGeom prst="rect">
            <a:avLst/>
          </a:prstGeom>
        </p:spPr>
      </p:pic>
      <p:pic>
        <p:nvPicPr>
          <p:cNvPr id="13" name="Espace réservé du contenu 8" descr="Femmes qui se tiennent dans les bras lors d'une fête en extérieur">
            <a:extLst>
              <a:ext uri="{FF2B5EF4-FFF2-40B4-BE49-F238E27FC236}">
                <a16:creationId xmlns:a16="http://schemas.microsoft.com/office/drawing/2014/main" id="{1E323207-64B9-48DD-865C-91A2C094888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793" r="7158"/>
          <a:stretch/>
        </p:blipFill>
        <p:spPr>
          <a:xfrm>
            <a:off x="179512" y="2348880"/>
            <a:ext cx="2736304" cy="2436211"/>
          </a:xfrm>
          <a:prstGeom prst="rect">
            <a:avLst/>
          </a:prstGeom>
        </p:spPr>
      </p:pic>
      <p:sp>
        <p:nvSpPr>
          <p:cNvPr id="15" name="Espace réservé du contenu 2">
            <a:extLst>
              <a:ext uri="{FF2B5EF4-FFF2-40B4-BE49-F238E27FC236}">
                <a16:creationId xmlns:a16="http://schemas.microsoft.com/office/drawing/2014/main" id="{1B4A820D-44D2-4C47-BA00-59C873B931E4}"/>
              </a:ext>
            </a:extLst>
          </p:cNvPr>
          <p:cNvSpPr txBox="1">
            <a:spLocks/>
          </p:cNvSpPr>
          <p:nvPr/>
        </p:nvSpPr>
        <p:spPr>
          <a:xfrm>
            <a:off x="3199509" y="1543716"/>
            <a:ext cx="5538004" cy="4124289"/>
          </a:xfrm>
          <a:prstGeom prst="rect">
            <a:avLst/>
          </a:prstGeom>
        </p:spPr>
        <p:txBody>
          <a:bodyPr vert="horz" lIns="91440" tIns="45720" rIns="91440" bIns="45720" rtlCol="0">
            <a:normAutofit fontScale="9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85750" indent="-285750" algn="just">
              <a:lnSpc>
                <a:spcPct val="120000"/>
              </a:lnSpc>
              <a:buFont typeface="Wingdings" panose="05000000000000000000" pitchFamily="2" charset="2"/>
              <a:buChar char="§"/>
            </a:pPr>
            <a:r>
              <a:rPr lang="nl-BE" sz="1800" dirty="0">
                <a:solidFill>
                  <a:srgbClr val="000000"/>
                </a:solidFill>
                <a:latin typeface="Calibri" panose="020F0502020204030204" pitchFamily="34" charset="0"/>
                <a:ea typeface="Times New Roman" panose="02020603050405020304" pitchFamily="18" charset="0"/>
                <a:cs typeface="Minion Pro"/>
              </a:rPr>
              <a:t>Leefproject en activiteitenprogramma: de voorzieningen </a:t>
            </a:r>
            <a:r>
              <a:rPr lang="nl-BE" sz="1800" b="1" dirty="0">
                <a:solidFill>
                  <a:srgbClr val="000000"/>
                </a:solidFill>
                <a:latin typeface="Calibri" panose="020F0502020204030204" pitchFamily="34" charset="0"/>
                <a:ea typeface="Times New Roman" panose="02020603050405020304" pitchFamily="18" charset="0"/>
                <a:cs typeface="Minion Pro"/>
              </a:rPr>
              <a:t>nemen deel aan het lokale leven </a:t>
            </a:r>
            <a:r>
              <a:rPr lang="nl-BE" sz="1800" dirty="0">
                <a:solidFill>
                  <a:srgbClr val="000000"/>
                </a:solidFill>
                <a:latin typeface="Calibri" panose="020F0502020204030204" pitchFamily="34" charset="0"/>
                <a:ea typeface="Times New Roman" panose="02020603050405020304" pitchFamily="18" charset="0"/>
                <a:cs typeface="Minion Pro"/>
              </a:rPr>
              <a:t>door met name </a:t>
            </a:r>
            <a:r>
              <a:rPr lang="nl-BE" sz="1800" b="1" dirty="0">
                <a:solidFill>
                  <a:srgbClr val="000000"/>
                </a:solidFill>
                <a:latin typeface="Calibri" panose="020F0502020204030204" pitchFamily="34" charset="0"/>
                <a:ea typeface="Times New Roman" panose="02020603050405020304" pitchFamily="18" charset="0"/>
                <a:cs typeface="Minion Pro"/>
              </a:rPr>
              <a:t>samenwerkingen te ontwikkelen met nabije diensten of instellingen</a:t>
            </a:r>
          </a:p>
          <a:p>
            <a:pPr marL="285750" indent="-285750" algn="just">
              <a:lnSpc>
                <a:spcPct val="120000"/>
              </a:lnSpc>
              <a:buFont typeface="Wingdings" panose="05000000000000000000" pitchFamily="2" charset="2"/>
              <a:buChar char="§"/>
            </a:pPr>
            <a:r>
              <a:rPr lang="nl-BE" sz="1800" dirty="0">
                <a:solidFill>
                  <a:srgbClr val="000000"/>
                </a:solidFill>
                <a:latin typeface="Calibri" panose="020F0502020204030204" pitchFamily="34" charset="0"/>
                <a:ea typeface="Times New Roman" panose="02020603050405020304" pitchFamily="18" charset="0"/>
                <a:cs typeface="Minion Pro"/>
              </a:rPr>
              <a:t>Functionele band met de dienst </a:t>
            </a:r>
            <a:r>
              <a:rPr lang="nl-BE" sz="1800" b="1" dirty="0">
                <a:solidFill>
                  <a:srgbClr val="000000"/>
                </a:solidFill>
                <a:latin typeface="Calibri" panose="020F0502020204030204" pitchFamily="34" charset="0"/>
                <a:ea typeface="Times New Roman" panose="02020603050405020304" pitchFamily="18" charset="0"/>
                <a:cs typeface="Minion Pro"/>
              </a:rPr>
              <a:t>G- of </a:t>
            </a:r>
            <a:r>
              <a:rPr lang="nl-BE" sz="1800" b="1" dirty="0" err="1">
                <a:solidFill>
                  <a:srgbClr val="000000"/>
                </a:solidFill>
                <a:latin typeface="Calibri" panose="020F0502020204030204" pitchFamily="34" charset="0"/>
                <a:ea typeface="Times New Roman" panose="02020603050405020304" pitchFamily="18" charset="0"/>
                <a:cs typeface="Minion Pro"/>
              </a:rPr>
              <a:t>Sp</a:t>
            </a:r>
            <a:r>
              <a:rPr lang="nl-BE" sz="1800" b="1" dirty="0">
                <a:solidFill>
                  <a:srgbClr val="000000"/>
                </a:solidFill>
                <a:latin typeface="Calibri" panose="020F0502020204030204" pitchFamily="34" charset="0"/>
                <a:ea typeface="Times New Roman" panose="02020603050405020304" pitchFamily="18" charset="0"/>
                <a:cs typeface="Minion Pro"/>
              </a:rPr>
              <a:t>-psychogeriatrie </a:t>
            </a:r>
            <a:r>
              <a:rPr lang="nl-BE" sz="1800" dirty="0">
                <a:solidFill>
                  <a:srgbClr val="000000"/>
                </a:solidFill>
                <a:latin typeface="Calibri" panose="020F0502020204030204" pitchFamily="34" charset="0"/>
                <a:ea typeface="Times New Roman" panose="02020603050405020304" pitchFamily="18" charset="0"/>
                <a:cs typeface="Minion Pro"/>
              </a:rPr>
              <a:t>van een ziekenhuis (overeenkomst + min. 1 vergadering/jaar) -</a:t>
            </a:r>
            <a:r>
              <a:rPr lang="nl-BE" sz="1800" b="1" i="1" dirty="0">
                <a:solidFill>
                  <a:srgbClr val="00B050"/>
                </a:solidFill>
                <a:latin typeface="Calibri" panose="020F0502020204030204" pitchFamily="34" charset="0"/>
                <a:ea typeface="Times New Roman" panose="02020603050405020304" pitchFamily="18" charset="0"/>
                <a:cs typeface="Minion Pro"/>
              </a:rPr>
              <a:t>Uitgebreid naar RH’s</a:t>
            </a:r>
          </a:p>
          <a:p>
            <a:pPr marL="285750" indent="-285750" algn="just">
              <a:lnSpc>
                <a:spcPct val="120000"/>
              </a:lnSpc>
              <a:buFont typeface="Wingdings" panose="05000000000000000000" pitchFamily="2" charset="2"/>
              <a:buChar char="§"/>
            </a:pPr>
            <a:r>
              <a:rPr lang="nl-BE" sz="1800" dirty="0">
                <a:solidFill>
                  <a:srgbClr val="000000"/>
                </a:solidFill>
                <a:latin typeface="Calibri" panose="020F0502020204030204" pitchFamily="34" charset="0"/>
                <a:ea typeface="Times New Roman" panose="02020603050405020304" pitchFamily="18" charset="0"/>
                <a:cs typeface="Minion Pro"/>
              </a:rPr>
              <a:t>Samenwerking met een </a:t>
            </a:r>
            <a:r>
              <a:rPr lang="nl-BE" sz="1800" b="1" dirty="0">
                <a:solidFill>
                  <a:srgbClr val="000000"/>
                </a:solidFill>
                <a:latin typeface="Calibri" panose="020F0502020204030204" pitchFamily="34" charset="0"/>
                <a:ea typeface="Times New Roman" panose="02020603050405020304" pitchFamily="18" charset="0"/>
                <a:cs typeface="Minion Pro"/>
              </a:rPr>
              <a:t>arts-hygiënist </a:t>
            </a:r>
            <a:r>
              <a:rPr lang="nl-BE" sz="1800" dirty="0">
                <a:solidFill>
                  <a:srgbClr val="000000"/>
                </a:solidFill>
                <a:latin typeface="Calibri" panose="020F0502020204030204" pitchFamily="34" charset="0"/>
                <a:ea typeface="Times New Roman" panose="02020603050405020304" pitchFamily="18" charset="0"/>
                <a:cs typeface="Minion Pro"/>
              </a:rPr>
              <a:t>(overeenkomst + periodiek overleg) - </a:t>
            </a:r>
            <a:r>
              <a:rPr lang="nl-BE" sz="1800" b="1" i="1" dirty="0">
                <a:solidFill>
                  <a:srgbClr val="00B050"/>
                </a:solidFill>
                <a:latin typeface="Calibri" panose="020F0502020204030204" pitchFamily="34" charset="0"/>
                <a:ea typeface="Times New Roman" panose="02020603050405020304" pitchFamily="18" charset="0"/>
                <a:cs typeface="Minion Pro"/>
              </a:rPr>
              <a:t>Uitgebreid naar RH’s</a:t>
            </a:r>
          </a:p>
          <a:p>
            <a:pPr marL="285750" indent="-285750" algn="just">
              <a:lnSpc>
                <a:spcPct val="120000"/>
              </a:lnSpc>
              <a:buFont typeface="Wingdings" panose="05000000000000000000" pitchFamily="2" charset="2"/>
              <a:buChar char="§"/>
            </a:pPr>
            <a:r>
              <a:rPr lang="nl-BE" sz="1800" dirty="0">
                <a:solidFill>
                  <a:srgbClr val="000000"/>
                </a:solidFill>
                <a:latin typeface="Calibri" panose="020F0502020204030204" pitchFamily="34" charset="0"/>
                <a:ea typeface="Times New Roman" panose="02020603050405020304" pitchFamily="18" charset="0"/>
                <a:cs typeface="Minion Pro"/>
              </a:rPr>
              <a:t>Samenwerking met </a:t>
            </a:r>
            <a:r>
              <a:rPr lang="nl-NL" sz="1800" dirty="0">
                <a:effectLst/>
                <a:latin typeface="Calibri" panose="020F0502020204030204" pitchFamily="34" charset="0"/>
                <a:ea typeface="Times New Roman" panose="02020603050405020304" pitchFamily="18" charset="0"/>
                <a:cs typeface="Times New Roman" panose="02020603050405020304" pitchFamily="18" charset="0"/>
              </a:rPr>
              <a:t>het samenwerkingsverband voor palliatieve zorg </a:t>
            </a:r>
            <a:r>
              <a:rPr lang="nl-BE" sz="1800" dirty="0">
                <a:solidFill>
                  <a:srgbClr val="000000"/>
                </a:solidFill>
                <a:latin typeface="Calibri" panose="020F0502020204030204" pitchFamily="34" charset="0"/>
                <a:ea typeface="Times New Roman" panose="02020603050405020304" pitchFamily="18" charset="0"/>
                <a:cs typeface="Minion Pro"/>
              </a:rPr>
              <a:t>en functionele band met een erkende dienst Sp voor palliatieve zorg en (overeenkomst + min. 1 vergadering/jaar)</a:t>
            </a:r>
            <a:endParaRPr lang="fr-BE" sz="1800" dirty="0">
              <a:solidFill>
                <a:srgbClr val="000000"/>
              </a:solidFill>
              <a:latin typeface="Minion Pro"/>
              <a:ea typeface="Times New Roman" panose="02020603050405020304" pitchFamily="18" charset="0"/>
              <a:cs typeface="Minion Pro"/>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re 1">
            <a:extLst>
              <a:ext uri="{FF2B5EF4-FFF2-40B4-BE49-F238E27FC236}">
                <a16:creationId xmlns:a16="http://schemas.microsoft.com/office/drawing/2014/main" id="{A1F93E89-64FC-4D83-B7B4-A2F2E96771C5}"/>
              </a:ext>
            </a:extLst>
          </p:cNvPr>
          <p:cNvSpPr txBox="1">
            <a:spLocks/>
          </p:cNvSpPr>
          <p:nvPr/>
        </p:nvSpPr>
        <p:spPr>
          <a:xfrm>
            <a:off x="-14211" y="0"/>
            <a:ext cx="9158211" cy="994122"/>
          </a:xfrm>
          <a:prstGeom prst="rect">
            <a:avLst/>
          </a:prstGeom>
          <a:solidFill>
            <a:srgbClr val="1E3B89"/>
          </a:solidFill>
          <a:ln w="12700" cap="flat" cmpd="sng" algn="ctr">
            <a:solidFill>
              <a:srgbClr val="1E3B89"/>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lvl="0" algn="just"/>
            <a:r>
              <a:rPr lang="nl-BE" sz="2400" dirty="0">
                <a:effectLst/>
                <a:latin typeface="Calibri" panose="020F0502020204030204" pitchFamily="34" charset="0"/>
                <a:ea typeface="Calibri" panose="020F0502020204030204" pitchFamily="34" charset="0"/>
                <a:cs typeface="Times New Roman" panose="02020603050405020304" pitchFamily="18" charset="0"/>
              </a:rPr>
              <a:t>1.9. </a:t>
            </a:r>
            <a:r>
              <a:rPr lang="nl-BE" sz="2400" dirty="0">
                <a:latin typeface="Calibri" panose="020F0502020204030204" pitchFamily="34" charset="0"/>
                <a:ea typeface="Calibri" panose="020F0502020204030204" pitchFamily="34" charset="0"/>
                <a:cs typeface="Times New Roman" panose="02020603050405020304" pitchFamily="18" charset="0"/>
              </a:rPr>
              <a:t>De informatie toegankelijker en de prijzen transparanter maken</a:t>
            </a:r>
          </a:p>
        </p:txBody>
      </p:sp>
      <p:sp>
        <p:nvSpPr>
          <p:cNvPr id="10" name="ZoneTexte 9">
            <a:extLst>
              <a:ext uri="{FF2B5EF4-FFF2-40B4-BE49-F238E27FC236}">
                <a16:creationId xmlns:a16="http://schemas.microsoft.com/office/drawing/2014/main" id="{AEB228F4-374D-44F8-9176-4C8C220EDDEE}"/>
              </a:ext>
            </a:extLst>
          </p:cNvPr>
          <p:cNvSpPr txBox="1"/>
          <p:nvPr/>
        </p:nvSpPr>
        <p:spPr>
          <a:xfrm>
            <a:off x="611560" y="3212976"/>
            <a:ext cx="5616624" cy="1067343"/>
          </a:xfrm>
          <a:prstGeom prst="rect">
            <a:avLst/>
          </a:prstGeom>
          <a:noFill/>
        </p:spPr>
        <p:txBody>
          <a:bodyPr wrap="square">
            <a:spAutoFit/>
          </a:bodyPr>
          <a:lstStyle/>
          <a:p>
            <a:pPr algn="just">
              <a:lnSpc>
                <a:spcPct val="120000"/>
              </a:lnSpc>
            </a:pPr>
            <a:r>
              <a:rPr lang="nl-BE" b="1" dirty="0">
                <a:solidFill>
                  <a:srgbClr val="000000"/>
                </a:solidFill>
                <a:latin typeface="Calibri" panose="020F0502020204030204" pitchFamily="34" charset="0"/>
                <a:ea typeface="Calibri" panose="020F0502020204030204" pitchFamily="34" charset="0"/>
                <a:cs typeface="Minion Pro"/>
              </a:rPr>
              <a:t>Doelstelling</a:t>
            </a:r>
            <a:r>
              <a:rPr lang="nl-BE" dirty="0">
                <a:solidFill>
                  <a:srgbClr val="000000"/>
                </a:solidFill>
                <a:latin typeface="Calibri" panose="020F0502020204030204" pitchFamily="34" charset="0"/>
                <a:ea typeface="Calibri" panose="020F0502020204030204" pitchFamily="34" charset="0"/>
                <a:cs typeface="Minion Pro"/>
              </a:rPr>
              <a:t>: de toegang tot de nuttigste informatie voor het grote publiek waarborgen en een basisprijs vastleggen die alle noodzakelijke kosten dekt.</a:t>
            </a:r>
          </a:p>
        </p:txBody>
      </p:sp>
      <p:pic>
        <p:nvPicPr>
          <p:cNvPr id="14" name="Espace réservé du contenu 4" descr="Femme écrivant sur un tableau blanc">
            <a:extLst>
              <a:ext uri="{FF2B5EF4-FFF2-40B4-BE49-F238E27FC236}">
                <a16:creationId xmlns:a16="http://schemas.microsoft.com/office/drawing/2014/main" id="{81A85778-795D-40AF-862D-7BA7F988680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72200" y="2924944"/>
            <a:ext cx="2297051" cy="1531367"/>
          </a:xfrm>
          <a:prstGeom prst="rect">
            <a:avLst/>
          </a:prstGeom>
        </p:spPr>
      </p:pic>
      <p:pic>
        <p:nvPicPr>
          <p:cNvPr id="11" name="Image 10">
            <a:extLst>
              <a:ext uri="{FF2B5EF4-FFF2-40B4-BE49-F238E27FC236}">
                <a16:creationId xmlns:a16="http://schemas.microsoft.com/office/drawing/2014/main" id="{B27AE3A7-B38B-4740-9B76-7418EBDD6989}"/>
              </a:ext>
            </a:extLst>
          </p:cNvPr>
          <p:cNvPicPr>
            <a:picLocks noChangeAspect="1"/>
          </p:cNvPicPr>
          <p:nvPr/>
        </p:nvPicPr>
        <p:blipFill rotWithShape="1">
          <a:blip r:embed="rId3"/>
          <a:srcRect r="4538"/>
          <a:stretch/>
        </p:blipFill>
        <p:spPr>
          <a:xfrm>
            <a:off x="72008" y="5707545"/>
            <a:ext cx="9071992" cy="1138280"/>
          </a:xfrm>
          <a:prstGeom prst="rect">
            <a:avLst/>
          </a:prstGeom>
        </p:spPr>
      </p:pic>
    </p:spTree>
    <p:extLst>
      <p:ext uri="{BB962C8B-B14F-4D97-AF65-F5344CB8AC3E}">
        <p14:creationId xmlns:p14="http://schemas.microsoft.com/office/powerpoint/2010/main" val="42569440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1E3B89"/>
        </a:solidFill>
        <a:effectLst/>
      </p:bgPr>
    </p:bg>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6C98C3A7-9995-4034-8799-061740C2E85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93785" y="5461791"/>
            <a:ext cx="1262675" cy="1134701"/>
          </a:xfrm>
          <a:prstGeom prst="rect">
            <a:avLst/>
          </a:prstGeom>
        </p:spPr>
      </p:pic>
      <p:grpSp>
        <p:nvGrpSpPr>
          <p:cNvPr id="5" name="Groupe 4">
            <a:extLst>
              <a:ext uri="{FF2B5EF4-FFF2-40B4-BE49-F238E27FC236}">
                <a16:creationId xmlns:a16="http://schemas.microsoft.com/office/drawing/2014/main" id="{EB7403C2-FFF7-4243-B4A8-B12F3A3B2A5A}"/>
              </a:ext>
            </a:extLst>
          </p:cNvPr>
          <p:cNvGrpSpPr/>
          <p:nvPr/>
        </p:nvGrpSpPr>
        <p:grpSpPr>
          <a:xfrm>
            <a:off x="99887" y="170064"/>
            <a:ext cx="1115636" cy="836196"/>
            <a:chOff x="99887" y="170064"/>
            <a:chExt cx="1115636" cy="836196"/>
          </a:xfrm>
        </p:grpSpPr>
        <p:sp>
          <p:nvSpPr>
            <p:cNvPr id="3" name="Rectangle : coins arrondis 2">
              <a:extLst>
                <a:ext uri="{FF2B5EF4-FFF2-40B4-BE49-F238E27FC236}">
                  <a16:creationId xmlns:a16="http://schemas.microsoft.com/office/drawing/2014/main" id="{945B19DE-9B94-4AD0-B01F-AAF8EEB66FD5}"/>
                </a:ext>
              </a:extLst>
            </p:cNvPr>
            <p:cNvSpPr/>
            <p:nvPr/>
          </p:nvSpPr>
          <p:spPr>
            <a:xfrm>
              <a:off x="199795" y="170064"/>
              <a:ext cx="915821" cy="836196"/>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ZoneTexte 3">
              <a:extLst>
                <a:ext uri="{FF2B5EF4-FFF2-40B4-BE49-F238E27FC236}">
                  <a16:creationId xmlns:a16="http://schemas.microsoft.com/office/drawing/2014/main" id="{3545F565-0A0E-4EC6-9AC4-BB2D6F2A45C7}"/>
                </a:ext>
              </a:extLst>
            </p:cNvPr>
            <p:cNvSpPr txBox="1"/>
            <p:nvPr/>
          </p:nvSpPr>
          <p:spPr>
            <a:xfrm>
              <a:off x="99887" y="234219"/>
              <a:ext cx="111563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4000" b="1" i="0" u="none" strike="noStrike" cap="none" normalizeH="0" baseline="0" noProof="0">
                  <a:ln>
                    <a:noFill/>
                  </a:ln>
                  <a:solidFill>
                    <a:srgbClr val="1E3B89"/>
                  </a:solidFill>
                  <a:effectLst/>
                  <a:uLnTx/>
                  <a:uFillTx/>
                  <a:latin typeface="Calibri" panose="020F0502020204030204"/>
                  <a:ea typeface="+mn-ea"/>
                  <a:cs typeface="+mn-cs"/>
                </a:rPr>
                <a:t>1</a:t>
              </a:r>
            </a:p>
          </p:txBody>
        </p:sp>
      </p:grpSp>
      <p:sp>
        <p:nvSpPr>
          <p:cNvPr id="11" name="ZoneTexte 10">
            <a:extLst>
              <a:ext uri="{FF2B5EF4-FFF2-40B4-BE49-F238E27FC236}">
                <a16:creationId xmlns:a16="http://schemas.microsoft.com/office/drawing/2014/main" id="{223A7E01-CF46-4045-BDC9-205FFF7C9235}"/>
              </a:ext>
            </a:extLst>
          </p:cNvPr>
          <p:cNvSpPr txBox="1"/>
          <p:nvPr/>
        </p:nvSpPr>
        <p:spPr>
          <a:xfrm>
            <a:off x="1822742" y="1227280"/>
            <a:ext cx="6343340" cy="2123658"/>
          </a:xfrm>
          <a:prstGeom prst="rect">
            <a:avLst/>
          </a:prstGeom>
          <a:noFill/>
        </p:spPr>
        <p:txBody>
          <a:bodyPr wrap="square">
            <a:spAutoFit/>
          </a:bodyPr>
          <a:lstStyle/>
          <a:p>
            <a:pPr algn="ctr"/>
            <a:endParaRPr lang="nl-BE" sz="4400" b="1" dirty="0">
              <a:solidFill>
                <a:schemeClr val="bg1"/>
              </a:solidFill>
              <a:effectLst>
                <a:outerShdw blurRad="38100" dist="38100" dir="2700000" algn="tl">
                  <a:srgbClr val="000000">
                    <a:alpha val="43137"/>
                  </a:srgbClr>
                </a:outerShdw>
              </a:effectLst>
              <a:latin typeface="Calibri" panose="020F0502020204030204" pitchFamily="34" charset="0"/>
            </a:endParaRPr>
          </a:p>
          <a:p>
            <a:pPr algn="ctr"/>
            <a:r>
              <a:rPr lang="nl-BE" sz="4400" b="1" dirty="0">
                <a:solidFill>
                  <a:schemeClr val="bg1"/>
                </a:solidFill>
                <a:effectLst>
                  <a:outerShdw blurRad="38100" dist="38100" dir="2700000" algn="tl">
                    <a:srgbClr val="000000">
                      <a:alpha val="43137"/>
                    </a:srgbClr>
                  </a:outerShdw>
                </a:effectLst>
                <a:latin typeface="Calibri" panose="020F0502020204030204" pitchFamily="34" charset="0"/>
              </a:rPr>
              <a:t>De hervorming van de erkenningsnormen</a:t>
            </a:r>
          </a:p>
        </p:txBody>
      </p:sp>
      <p:pic>
        <p:nvPicPr>
          <p:cNvPr id="10" name="Graphique 9" descr="Femme âgée aux cheveux blancs">
            <a:extLst>
              <a:ext uri="{FF2B5EF4-FFF2-40B4-BE49-F238E27FC236}">
                <a16:creationId xmlns:a16="http://schemas.microsoft.com/office/drawing/2014/main" id="{46B2FC6B-BE1B-4C9C-B6C1-37B51D692D2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23944" y="2475111"/>
            <a:ext cx="1098798" cy="3618185"/>
          </a:xfrm>
          <a:prstGeom prst="rect">
            <a:avLst/>
          </a:prstGeom>
        </p:spPr>
      </p:pic>
      <p:pic>
        <p:nvPicPr>
          <p:cNvPr id="14" name="Graphique 13" descr="Homme âgé utilisant une cane">
            <a:extLst>
              <a:ext uri="{FF2B5EF4-FFF2-40B4-BE49-F238E27FC236}">
                <a16:creationId xmlns:a16="http://schemas.microsoft.com/office/drawing/2014/main" id="{83D86B79-D3E9-4477-8BE1-0858491E612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475656" y="2818696"/>
            <a:ext cx="1595720" cy="3380408"/>
          </a:xfrm>
          <a:prstGeom prst="rect">
            <a:avLst/>
          </a:prstGeom>
        </p:spPr>
      </p:pic>
    </p:spTree>
    <p:extLst>
      <p:ext uri="{BB962C8B-B14F-4D97-AF65-F5344CB8AC3E}">
        <p14:creationId xmlns:p14="http://schemas.microsoft.com/office/powerpoint/2010/main" val="31076212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ZoneTexte 9">
            <a:extLst>
              <a:ext uri="{FF2B5EF4-FFF2-40B4-BE49-F238E27FC236}">
                <a16:creationId xmlns:a16="http://schemas.microsoft.com/office/drawing/2014/main" id="{AEB228F4-374D-44F8-9176-4C8C220EDDEE}"/>
              </a:ext>
            </a:extLst>
          </p:cNvPr>
          <p:cNvSpPr txBox="1"/>
          <p:nvPr/>
        </p:nvSpPr>
        <p:spPr>
          <a:xfrm>
            <a:off x="3995937" y="2852936"/>
            <a:ext cx="4680519" cy="1399742"/>
          </a:xfrm>
          <a:prstGeom prst="rect">
            <a:avLst/>
          </a:prstGeom>
          <a:noFill/>
        </p:spPr>
        <p:txBody>
          <a:bodyPr wrap="square">
            <a:spAutoFit/>
          </a:bodyPr>
          <a:lstStyle/>
          <a:p>
            <a:pPr algn="just">
              <a:lnSpc>
                <a:spcPct val="120000"/>
              </a:lnSpc>
            </a:pPr>
            <a:r>
              <a:rPr lang="nl-BE" dirty="0">
                <a:latin typeface="Calibri" panose="020F0502020204030204" pitchFamily="34" charset="0"/>
                <a:ea typeface="Times New Roman" panose="02020603050405020304" pitchFamily="18" charset="0"/>
              </a:rPr>
              <a:t>S</a:t>
            </a:r>
            <a:r>
              <a:rPr lang="nl-BE" sz="1800" dirty="0">
                <a:effectLst/>
                <a:latin typeface="Calibri" panose="020F0502020204030204" pitchFamily="34" charset="0"/>
                <a:ea typeface="Times New Roman" panose="02020603050405020304" pitchFamily="18" charset="0"/>
              </a:rPr>
              <a:t>tuur een e-mail naar Iriscare via </a:t>
            </a:r>
            <a:r>
              <a:rPr lang="fr-BE" sz="1800" u="sng" dirty="0">
                <a:solidFill>
                  <a:srgbClr val="0000FF"/>
                </a:solidFill>
                <a:effectLst/>
                <a:latin typeface="Calibri" panose="020F0502020204030204" pitchFamily="34" charset="0"/>
                <a:ea typeface="Times New Roman" panose="02020603050405020304" pitchFamily="18" charset="0"/>
                <a:hlinkClick r:id="rId2"/>
              </a:rPr>
              <a:t>professionnels@iriscare.brussels</a:t>
            </a:r>
            <a:r>
              <a:rPr lang="fr-BE" sz="1800" dirty="0">
                <a:effectLst/>
                <a:latin typeface="Calibri" panose="020F0502020204030204" pitchFamily="34" charset="0"/>
                <a:ea typeface="Times New Roman" panose="02020603050405020304" pitchFamily="18" charset="0"/>
              </a:rPr>
              <a:t> </a:t>
            </a:r>
            <a:r>
              <a:rPr lang="nl-BE" sz="1800" dirty="0">
                <a:effectLst/>
                <a:latin typeface="Calibri" panose="020F0502020204030204" pitchFamily="34" charset="0"/>
                <a:ea typeface="Times New Roman" panose="02020603050405020304" pitchFamily="18" charset="0"/>
              </a:rPr>
              <a:t>met als onderwerp "Nieuwe erkenningsnormen ouderensector”.</a:t>
            </a:r>
          </a:p>
        </p:txBody>
      </p:sp>
      <p:pic>
        <p:nvPicPr>
          <p:cNvPr id="11" name="Image 10">
            <a:extLst>
              <a:ext uri="{FF2B5EF4-FFF2-40B4-BE49-F238E27FC236}">
                <a16:creationId xmlns:a16="http://schemas.microsoft.com/office/drawing/2014/main" id="{B27AE3A7-B38B-4740-9B76-7418EBDD6989}"/>
              </a:ext>
            </a:extLst>
          </p:cNvPr>
          <p:cNvPicPr>
            <a:picLocks noChangeAspect="1"/>
          </p:cNvPicPr>
          <p:nvPr/>
        </p:nvPicPr>
        <p:blipFill rotWithShape="1">
          <a:blip r:embed="rId3"/>
          <a:srcRect r="4538"/>
          <a:stretch/>
        </p:blipFill>
        <p:spPr>
          <a:xfrm>
            <a:off x="72008" y="5729880"/>
            <a:ext cx="9071992" cy="1138280"/>
          </a:xfrm>
          <a:prstGeom prst="rect">
            <a:avLst/>
          </a:prstGeom>
        </p:spPr>
      </p:pic>
      <p:pic>
        <p:nvPicPr>
          <p:cNvPr id="5" name="Graphique 4" descr="Guillemet ouvert avec un remplissage uni">
            <a:extLst>
              <a:ext uri="{FF2B5EF4-FFF2-40B4-BE49-F238E27FC236}">
                <a16:creationId xmlns:a16="http://schemas.microsoft.com/office/drawing/2014/main" id="{4F2D6CC3-044D-4460-9B2D-02D80CE13E0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39552" y="404664"/>
            <a:ext cx="1753344" cy="1753344"/>
          </a:xfrm>
          <a:prstGeom prst="rect">
            <a:avLst/>
          </a:prstGeom>
        </p:spPr>
      </p:pic>
      <p:pic>
        <p:nvPicPr>
          <p:cNvPr id="12" name="Espace réservé pour une image  9">
            <a:extLst>
              <a:ext uri="{FF2B5EF4-FFF2-40B4-BE49-F238E27FC236}">
                <a16:creationId xmlns:a16="http://schemas.microsoft.com/office/drawing/2014/main" id="{4D962AA2-0701-43D4-B5C3-004689137EB2}"/>
              </a:ext>
            </a:extLst>
          </p:cNvPr>
          <p:cNvPicPr>
            <a:picLocks noChangeAspect="1"/>
          </p:cNvPicPr>
          <p:nvPr/>
        </p:nvPicPr>
        <p:blipFill>
          <a:blip r:embed="rId6" cstate="print">
            <a:extLst>
              <a:ext uri="{28A0092B-C50C-407E-A947-70E740481C1C}">
                <a14:useLocalDpi xmlns:a14="http://schemas.microsoft.com/office/drawing/2010/main" val="0"/>
              </a:ext>
            </a:extLst>
          </a:blip>
          <a:srcRect l="16623" r="16623"/>
          <a:stretch>
            <a:fillRect/>
          </a:stretch>
        </p:blipFill>
        <p:spPr>
          <a:xfrm>
            <a:off x="669935" y="2378110"/>
            <a:ext cx="2486626" cy="2486626"/>
          </a:xfrm>
          <a:prstGeom prst="rect">
            <a:avLst/>
          </a:prstGeom>
        </p:spPr>
      </p:pic>
      <p:sp>
        <p:nvSpPr>
          <p:cNvPr id="13" name="Espace réservé du texte 3">
            <a:extLst>
              <a:ext uri="{FF2B5EF4-FFF2-40B4-BE49-F238E27FC236}">
                <a16:creationId xmlns:a16="http://schemas.microsoft.com/office/drawing/2014/main" id="{51EE9578-CDE8-4616-B9B4-393346A3E02D}"/>
              </a:ext>
            </a:extLst>
          </p:cNvPr>
          <p:cNvSpPr txBox="1">
            <a:spLocks/>
          </p:cNvSpPr>
          <p:nvPr/>
        </p:nvSpPr>
        <p:spPr>
          <a:xfrm>
            <a:off x="2784938" y="1688835"/>
            <a:ext cx="5891518" cy="451909"/>
          </a:xfrm>
          <a:prstGeom prst="rect">
            <a:avLst/>
          </a:prstGeom>
        </p:spPr>
        <p:txBody>
          <a:bodyPr vert="horz" lIns="91440" tIns="45720" rIns="91440" bIns="45720" rtlCol="0" anchor="ctr">
            <a:normAutofit/>
          </a:bodyP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nl-BE" sz="2200" b="1" dirty="0">
                <a:solidFill>
                  <a:srgbClr val="1E3B89"/>
                </a:solidFill>
              </a:rPr>
              <a:t>Voor alle vragen :  </a:t>
            </a:r>
          </a:p>
        </p:txBody>
      </p:sp>
    </p:spTree>
    <p:extLst>
      <p:ext uri="{BB962C8B-B14F-4D97-AF65-F5344CB8AC3E}">
        <p14:creationId xmlns:p14="http://schemas.microsoft.com/office/powerpoint/2010/main" val="37470458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1E3B89"/>
        </a:solidFill>
        <a:effectLst/>
      </p:bgPr>
    </p:bg>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6C98C3A7-9995-4034-8799-061740C2E85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93785" y="5461791"/>
            <a:ext cx="1262675" cy="1134701"/>
          </a:xfrm>
          <a:prstGeom prst="rect">
            <a:avLst/>
          </a:prstGeom>
        </p:spPr>
      </p:pic>
      <p:grpSp>
        <p:nvGrpSpPr>
          <p:cNvPr id="5" name="Groupe 4">
            <a:extLst>
              <a:ext uri="{FF2B5EF4-FFF2-40B4-BE49-F238E27FC236}">
                <a16:creationId xmlns:a16="http://schemas.microsoft.com/office/drawing/2014/main" id="{EB7403C2-FFF7-4243-B4A8-B12F3A3B2A5A}"/>
              </a:ext>
            </a:extLst>
          </p:cNvPr>
          <p:cNvGrpSpPr/>
          <p:nvPr/>
        </p:nvGrpSpPr>
        <p:grpSpPr>
          <a:xfrm>
            <a:off x="99887" y="170064"/>
            <a:ext cx="1115636" cy="836196"/>
            <a:chOff x="99887" y="170064"/>
            <a:chExt cx="1115636" cy="836196"/>
          </a:xfrm>
        </p:grpSpPr>
        <p:sp>
          <p:nvSpPr>
            <p:cNvPr id="3" name="Rectangle : coins arrondis 2">
              <a:extLst>
                <a:ext uri="{FF2B5EF4-FFF2-40B4-BE49-F238E27FC236}">
                  <a16:creationId xmlns:a16="http://schemas.microsoft.com/office/drawing/2014/main" id="{945B19DE-9B94-4AD0-B01F-AAF8EEB66FD5}"/>
                </a:ext>
              </a:extLst>
            </p:cNvPr>
            <p:cNvSpPr/>
            <p:nvPr/>
          </p:nvSpPr>
          <p:spPr>
            <a:xfrm>
              <a:off x="199795" y="170064"/>
              <a:ext cx="915821" cy="836196"/>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ZoneTexte 3">
              <a:extLst>
                <a:ext uri="{FF2B5EF4-FFF2-40B4-BE49-F238E27FC236}">
                  <a16:creationId xmlns:a16="http://schemas.microsoft.com/office/drawing/2014/main" id="{3545F565-0A0E-4EC6-9AC4-BB2D6F2A45C7}"/>
                </a:ext>
              </a:extLst>
            </p:cNvPr>
            <p:cNvSpPr txBox="1"/>
            <p:nvPr/>
          </p:nvSpPr>
          <p:spPr>
            <a:xfrm>
              <a:off x="99887" y="234219"/>
              <a:ext cx="111563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BE" sz="4000" b="1">
                  <a:solidFill>
                    <a:srgbClr val="1E3B89"/>
                  </a:solidFill>
                  <a:latin typeface="Calibri" panose="020F0502020204030204"/>
                </a:rPr>
                <a:t>2</a:t>
              </a:r>
            </a:p>
          </p:txBody>
        </p:sp>
      </p:grpSp>
      <p:sp>
        <p:nvSpPr>
          <p:cNvPr id="11" name="ZoneTexte 10">
            <a:extLst>
              <a:ext uri="{FF2B5EF4-FFF2-40B4-BE49-F238E27FC236}">
                <a16:creationId xmlns:a16="http://schemas.microsoft.com/office/drawing/2014/main" id="{223A7E01-CF46-4045-BDC9-205FFF7C9235}"/>
              </a:ext>
            </a:extLst>
          </p:cNvPr>
          <p:cNvSpPr txBox="1"/>
          <p:nvPr/>
        </p:nvSpPr>
        <p:spPr>
          <a:xfrm>
            <a:off x="2063070" y="1267716"/>
            <a:ext cx="6343340" cy="2123658"/>
          </a:xfrm>
          <a:prstGeom prst="rect">
            <a:avLst/>
          </a:prstGeom>
          <a:solidFill>
            <a:srgbClr val="1E3B89"/>
          </a:solidFill>
        </p:spPr>
        <p:txBody>
          <a:bodyPr wrap="square">
            <a:spAutoFit/>
          </a:bodyPr>
          <a:lstStyle/>
          <a:p>
            <a:pPr algn="ctr"/>
            <a:endParaRPr lang="nl-BE" sz="4400" b="1" dirty="0">
              <a:solidFill>
                <a:schemeClr val="bg1"/>
              </a:solidFill>
              <a:effectLst>
                <a:outerShdw blurRad="38100" dist="38100" dir="2700000" algn="tl">
                  <a:srgbClr val="000000">
                    <a:alpha val="43137"/>
                  </a:srgbClr>
                </a:outerShdw>
              </a:effectLst>
              <a:highlight>
                <a:srgbClr val="1E3B89"/>
              </a:highlight>
              <a:latin typeface="Calibri" panose="020F0502020204030204" pitchFamily="34" charset="0"/>
            </a:endParaRPr>
          </a:p>
          <a:p>
            <a:pPr algn="ctr"/>
            <a:r>
              <a:rPr lang="nl-BE" sz="4400" b="1" dirty="0">
                <a:solidFill>
                  <a:schemeClr val="bg1"/>
                </a:solidFill>
                <a:effectLst>
                  <a:outerShdw blurRad="38100" dist="38100" dir="2700000" algn="tl">
                    <a:srgbClr val="000000">
                      <a:alpha val="43137"/>
                    </a:srgbClr>
                  </a:outerShdw>
                </a:effectLst>
                <a:latin typeface="Calibri" panose="020F0502020204030204" pitchFamily="34" charset="0"/>
              </a:rPr>
              <a:t>Ondersteuning bij de cultuuromslag in de RH's/RVT's</a:t>
            </a:r>
          </a:p>
        </p:txBody>
      </p:sp>
      <p:pic>
        <p:nvPicPr>
          <p:cNvPr id="12" name="Graphique 11" descr="Femme âgée aux cheveux blancs">
            <a:extLst>
              <a:ext uri="{FF2B5EF4-FFF2-40B4-BE49-F238E27FC236}">
                <a16:creationId xmlns:a16="http://schemas.microsoft.com/office/drawing/2014/main" id="{77B4AF6C-B9BB-4C18-8115-D57B22C4456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23944" y="2475111"/>
            <a:ext cx="1098798" cy="3618185"/>
          </a:xfrm>
          <a:prstGeom prst="rect">
            <a:avLst/>
          </a:prstGeom>
        </p:spPr>
      </p:pic>
      <p:pic>
        <p:nvPicPr>
          <p:cNvPr id="14" name="Graphique 13" descr="Homme âgé utilisant une cane">
            <a:extLst>
              <a:ext uri="{FF2B5EF4-FFF2-40B4-BE49-F238E27FC236}">
                <a16:creationId xmlns:a16="http://schemas.microsoft.com/office/drawing/2014/main" id="{CDD765E5-0A9C-47A9-BCF3-8C571DA2340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475656" y="2818696"/>
            <a:ext cx="1595720" cy="3380408"/>
          </a:xfrm>
          <a:prstGeom prst="rect">
            <a:avLst/>
          </a:prstGeom>
        </p:spPr>
      </p:pic>
    </p:spTree>
    <p:extLst>
      <p:ext uri="{BB962C8B-B14F-4D97-AF65-F5344CB8AC3E}">
        <p14:creationId xmlns:p14="http://schemas.microsoft.com/office/powerpoint/2010/main" val="101946429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928AC527-2A99-4E5B-B4B8-78017D28AC17}"/>
              </a:ext>
            </a:extLst>
          </p:cNvPr>
          <p:cNvPicPr>
            <a:picLocks noChangeAspect="1"/>
          </p:cNvPicPr>
          <p:nvPr/>
        </p:nvPicPr>
        <p:blipFill rotWithShape="1">
          <a:blip r:embed="rId3">
            <a:alphaModFix/>
          </a:blip>
          <a:srcRect r="88879"/>
          <a:stretch/>
        </p:blipFill>
        <p:spPr>
          <a:xfrm>
            <a:off x="122345" y="5657087"/>
            <a:ext cx="1065279" cy="1138280"/>
          </a:xfrm>
          <a:prstGeom prst="rect">
            <a:avLst/>
          </a:prstGeom>
        </p:spPr>
      </p:pic>
      <p:sp>
        <p:nvSpPr>
          <p:cNvPr id="9" name="Espace réservé du contenu 2">
            <a:extLst>
              <a:ext uri="{FF2B5EF4-FFF2-40B4-BE49-F238E27FC236}">
                <a16:creationId xmlns:a16="http://schemas.microsoft.com/office/drawing/2014/main" id="{E058D737-5485-42D8-8CC2-C5242106733A}"/>
              </a:ext>
            </a:extLst>
          </p:cNvPr>
          <p:cNvSpPr txBox="1">
            <a:spLocks/>
          </p:cNvSpPr>
          <p:nvPr/>
        </p:nvSpPr>
        <p:spPr>
          <a:xfrm>
            <a:off x="4246454" y="1694115"/>
            <a:ext cx="4599167" cy="816012"/>
          </a:xfrm>
          <a:prstGeom prst="rect">
            <a:avLst/>
          </a:prstGeom>
          <a:ln w="38100">
            <a:solidFill>
              <a:srgbClr val="1E3B89"/>
            </a:solidFill>
          </a:ln>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buFont typeface="Arial" panose="020B0604020202020204" pitchFamily="34" charset="0"/>
              <a:buNone/>
            </a:pPr>
            <a:endParaRPr lang="fr-BE" sz="2400" dirty="0">
              <a:latin typeface="Calibri" panose="020F0502020204030204" pitchFamily="34" charset="0"/>
              <a:cs typeface="Calibri" panose="020F0502020204030204" pitchFamily="34" charset="0"/>
            </a:endParaRPr>
          </a:p>
        </p:txBody>
      </p:sp>
      <p:sp>
        <p:nvSpPr>
          <p:cNvPr id="12" name="ZoneTexte 11">
            <a:extLst>
              <a:ext uri="{FF2B5EF4-FFF2-40B4-BE49-F238E27FC236}">
                <a16:creationId xmlns:a16="http://schemas.microsoft.com/office/drawing/2014/main" id="{E1FF3E77-585E-4332-ABA0-1AAAE82C26A2}"/>
              </a:ext>
            </a:extLst>
          </p:cNvPr>
          <p:cNvSpPr txBox="1"/>
          <p:nvPr/>
        </p:nvSpPr>
        <p:spPr>
          <a:xfrm>
            <a:off x="4246454" y="1659842"/>
            <a:ext cx="4897546" cy="830997"/>
          </a:xfrm>
          <a:prstGeom prst="rect">
            <a:avLst/>
          </a:prstGeom>
          <a:noFill/>
        </p:spPr>
        <p:txBody>
          <a:bodyPr wrap="square">
            <a:spAutoFit/>
          </a:bodyPr>
          <a:lstStyle/>
          <a:p>
            <a:pPr lvl="0" fontAlgn="auto" hangingPunct="1"/>
            <a:r>
              <a:rPr lang="nl-BE"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Aangepaste presentaties voor </a:t>
            </a:r>
            <a:r>
              <a:rPr lang="nl-BE" sz="1600" dirty="0">
                <a:effectLst/>
                <a:latin typeface="Calibri" panose="020F0502020204030204" pitchFamily="34" charset="0"/>
                <a:ea typeface="Times New Roman" panose="02020603050405020304" pitchFamily="18" charset="0"/>
                <a:cs typeface="Times New Roman" panose="02020603050405020304" pitchFamily="18" charset="0"/>
              </a:rPr>
              <a:t>beheerders/directeurs, hoofdverpleegkundigen, CRA's en </a:t>
            </a:r>
            <a:r>
              <a:rPr lang="nl-BE" sz="1600" dirty="0">
                <a:latin typeface="Calibri" panose="020F0502020204030204" pitchFamily="34" charset="0"/>
                <a:ea typeface="Times New Roman" panose="02020603050405020304" pitchFamily="18" charset="0"/>
                <a:cs typeface="Times New Roman" panose="02020603050405020304" pitchFamily="18" charset="0"/>
              </a:rPr>
              <a:t>referentiepersonen dementie </a:t>
            </a:r>
            <a:endParaRPr lang="nl-BE"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14" name="Flèche : droite 13">
            <a:extLst>
              <a:ext uri="{FF2B5EF4-FFF2-40B4-BE49-F238E27FC236}">
                <a16:creationId xmlns:a16="http://schemas.microsoft.com/office/drawing/2014/main" id="{36287B5E-93CD-4A22-85AB-16C3C3A3D0DE}"/>
              </a:ext>
            </a:extLst>
          </p:cNvPr>
          <p:cNvSpPr/>
          <p:nvPr/>
        </p:nvSpPr>
        <p:spPr>
          <a:xfrm>
            <a:off x="2835079" y="3040482"/>
            <a:ext cx="1152128" cy="509969"/>
          </a:xfrm>
          <a:prstGeom prst="rightArrow">
            <a:avLst>
              <a:gd name="adj1" fmla="val 50000"/>
              <a:gd name="adj2" fmla="val 73545"/>
            </a:avLst>
          </a:prstGeom>
          <a:solidFill>
            <a:srgbClr val="1E3B89"/>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5" name="Espace réservé du contenu 2">
            <a:extLst>
              <a:ext uri="{FF2B5EF4-FFF2-40B4-BE49-F238E27FC236}">
                <a16:creationId xmlns:a16="http://schemas.microsoft.com/office/drawing/2014/main" id="{FB65B130-1E24-44F7-92C1-6851C14FA43F}"/>
              </a:ext>
            </a:extLst>
          </p:cNvPr>
          <p:cNvSpPr txBox="1">
            <a:spLocks/>
          </p:cNvSpPr>
          <p:nvPr/>
        </p:nvSpPr>
        <p:spPr>
          <a:xfrm>
            <a:off x="4279680" y="4859677"/>
            <a:ext cx="4574619" cy="615553"/>
          </a:xfrm>
          <a:prstGeom prst="rect">
            <a:avLst/>
          </a:prstGeom>
          <a:ln w="38100">
            <a:solidFill>
              <a:srgbClr val="1E3B89"/>
            </a:solidFill>
          </a:ln>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buFont typeface="Arial" panose="020B0604020202020204" pitchFamily="34" charset="0"/>
              <a:buNone/>
            </a:pPr>
            <a:endParaRPr lang="fr-BE" sz="2400" dirty="0">
              <a:latin typeface="Calibri" panose="020F0502020204030204" pitchFamily="34" charset="0"/>
              <a:cs typeface="Calibri" panose="020F0502020204030204" pitchFamily="34" charset="0"/>
            </a:endParaRPr>
          </a:p>
        </p:txBody>
      </p:sp>
      <p:sp>
        <p:nvSpPr>
          <p:cNvPr id="20" name="Espace réservé du contenu 2">
            <a:extLst>
              <a:ext uri="{FF2B5EF4-FFF2-40B4-BE49-F238E27FC236}">
                <a16:creationId xmlns:a16="http://schemas.microsoft.com/office/drawing/2014/main" id="{722D81E9-46DB-492D-B9D1-FB2771F5927D}"/>
              </a:ext>
            </a:extLst>
          </p:cNvPr>
          <p:cNvSpPr txBox="1">
            <a:spLocks/>
          </p:cNvSpPr>
          <p:nvPr/>
        </p:nvSpPr>
        <p:spPr>
          <a:xfrm>
            <a:off x="4267772" y="4175310"/>
            <a:ext cx="4598436" cy="568400"/>
          </a:xfrm>
          <a:prstGeom prst="rect">
            <a:avLst/>
          </a:prstGeom>
          <a:ln w="38100">
            <a:solidFill>
              <a:srgbClr val="1E3B89"/>
            </a:solidFill>
          </a:ln>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buFont typeface="Arial" panose="020B0604020202020204" pitchFamily="34" charset="0"/>
              <a:buNone/>
            </a:pPr>
            <a:endParaRPr lang="fr-BE" sz="2400" dirty="0">
              <a:latin typeface="Calibri" panose="020F0502020204030204" pitchFamily="34" charset="0"/>
              <a:cs typeface="Calibri" panose="020F0502020204030204" pitchFamily="34" charset="0"/>
            </a:endParaRPr>
          </a:p>
        </p:txBody>
      </p:sp>
      <p:sp>
        <p:nvSpPr>
          <p:cNvPr id="22" name="ZoneTexte 21">
            <a:extLst>
              <a:ext uri="{FF2B5EF4-FFF2-40B4-BE49-F238E27FC236}">
                <a16:creationId xmlns:a16="http://schemas.microsoft.com/office/drawing/2014/main" id="{52C82143-B3DC-4272-BAA7-B9CD622DEEEA}"/>
              </a:ext>
            </a:extLst>
          </p:cNvPr>
          <p:cNvSpPr txBox="1"/>
          <p:nvPr/>
        </p:nvSpPr>
        <p:spPr>
          <a:xfrm>
            <a:off x="4267771" y="4877821"/>
            <a:ext cx="4751406" cy="584775"/>
          </a:xfrm>
          <a:prstGeom prst="rect">
            <a:avLst/>
          </a:prstGeom>
          <a:noFill/>
        </p:spPr>
        <p:txBody>
          <a:bodyPr wrap="square">
            <a:spAutoFit/>
          </a:bodyPr>
          <a:lstStyle/>
          <a:p>
            <a:pPr lvl="0" fontAlgn="auto" hangingPunct="1"/>
            <a:r>
              <a:rPr lang="nl-BE" sz="1600" dirty="0">
                <a:solidFill>
                  <a:srgbClr val="000000"/>
                </a:solidFill>
                <a:latin typeface="Calibri" panose="020F0502020204030204" pitchFamily="34" charset="0"/>
                <a:ea typeface="Calibri" panose="020F0502020204030204" pitchFamily="34" charset="0"/>
                <a:cs typeface="Calibri" panose="020F0502020204030204" pitchFamily="34" charset="0"/>
              </a:rPr>
              <a:t>De controleurs en erkenningsbeheerders van Iriscare opleiden over Tubbe/Montessori </a:t>
            </a:r>
          </a:p>
        </p:txBody>
      </p:sp>
      <p:sp>
        <p:nvSpPr>
          <p:cNvPr id="23" name="Ellipse 22">
            <a:extLst>
              <a:ext uri="{FF2B5EF4-FFF2-40B4-BE49-F238E27FC236}">
                <a16:creationId xmlns:a16="http://schemas.microsoft.com/office/drawing/2014/main" id="{95CE368B-9B7D-4731-B2A5-10BA77202CE0}"/>
              </a:ext>
            </a:extLst>
          </p:cNvPr>
          <p:cNvSpPr/>
          <p:nvPr/>
        </p:nvSpPr>
        <p:spPr>
          <a:xfrm>
            <a:off x="825352" y="2473358"/>
            <a:ext cx="1698500" cy="1644216"/>
          </a:xfrm>
          <a:prstGeom prst="ellipse">
            <a:avLst/>
          </a:prstGeom>
          <a:solidFill>
            <a:srgbClr val="1E3B89"/>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10" name="ZoneTexte 9">
            <a:extLst>
              <a:ext uri="{FF2B5EF4-FFF2-40B4-BE49-F238E27FC236}">
                <a16:creationId xmlns:a16="http://schemas.microsoft.com/office/drawing/2014/main" id="{EF85BAB6-57ED-4C63-B5E2-DD1009C77593}"/>
              </a:ext>
            </a:extLst>
          </p:cNvPr>
          <p:cNvSpPr txBox="1"/>
          <p:nvPr/>
        </p:nvSpPr>
        <p:spPr>
          <a:xfrm>
            <a:off x="947636" y="3096344"/>
            <a:ext cx="1453931" cy="461665"/>
          </a:xfrm>
          <a:prstGeom prst="rect">
            <a:avLst/>
          </a:prstGeom>
          <a:noFill/>
        </p:spPr>
        <p:txBody>
          <a:bodyPr wrap="square">
            <a:spAutoFit/>
          </a:bodyPr>
          <a:lstStyle/>
          <a:p>
            <a:pPr algn="ctr"/>
            <a:r>
              <a:rPr lang="fr-BE" sz="2400" b="1" dirty="0">
                <a:solidFill>
                  <a:schemeClr val="bg1"/>
                </a:solidFill>
                <a:latin typeface="Calibri" panose="020F0502020204030204" pitchFamily="34" charset="0"/>
                <a:ea typeface="Calibri" panose="020F0502020204030204" pitchFamily="34" charset="0"/>
                <a:cs typeface="Calibri" panose="020F0502020204030204" pitchFamily="34" charset="0"/>
              </a:rPr>
              <a:t>IRISCARE</a:t>
            </a:r>
            <a:endParaRPr lang="fr-BE" sz="2400" dirty="0">
              <a:solidFill>
                <a:schemeClr val="bg1"/>
              </a:solidFill>
              <a:effectLst/>
              <a:latin typeface="Minion Pro"/>
              <a:ea typeface="Calibri" panose="020F0502020204030204" pitchFamily="34" charset="0"/>
              <a:cs typeface="Minion Pro"/>
            </a:endParaRPr>
          </a:p>
        </p:txBody>
      </p:sp>
      <p:sp>
        <p:nvSpPr>
          <p:cNvPr id="24" name="ZoneTexte 23">
            <a:extLst>
              <a:ext uri="{FF2B5EF4-FFF2-40B4-BE49-F238E27FC236}">
                <a16:creationId xmlns:a16="http://schemas.microsoft.com/office/drawing/2014/main" id="{06DE476C-24CA-4EFE-B130-1BD315EABE38}"/>
              </a:ext>
            </a:extLst>
          </p:cNvPr>
          <p:cNvSpPr txBox="1"/>
          <p:nvPr/>
        </p:nvSpPr>
        <p:spPr>
          <a:xfrm>
            <a:off x="2523852" y="5859304"/>
            <a:ext cx="7897372" cy="400110"/>
          </a:xfrm>
          <a:prstGeom prst="rect">
            <a:avLst/>
          </a:prstGeom>
          <a:noFill/>
        </p:spPr>
        <p:txBody>
          <a:bodyPr wrap="square">
            <a:spAutoFit/>
          </a:bodyPr>
          <a:lstStyle/>
          <a:p>
            <a:r>
              <a:rPr lang="nl-BE" sz="2000" b="1" dirty="0">
                <a:solidFill>
                  <a:srgbClr val="000000"/>
                </a:solidFill>
                <a:latin typeface="Calibri" panose="020F0502020204030204" pitchFamily="34" charset="0"/>
                <a:ea typeface="Calibri" panose="020F0502020204030204" pitchFamily="34" charset="0"/>
                <a:cs typeface="Calibri" panose="020F0502020204030204" pitchFamily="34" charset="0"/>
              </a:rPr>
              <a:t>Ondersteuningsprogramma </a:t>
            </a:r>
            <a:r>
              <a:rPr lang="fr-BE" sz="2000" b="1" dirty="0">
                <a:solidFill>
                  <a:srgbClr val="000000"/>
                </a:solidFill>
                <a:latin typeface="Calibri" panose="020F0502020204030204" pitchFamily="34" charset="0"/>
                <a:ea typeface="Calibri" panose="020F0502020204030204" pitchFamily="34" charset="0"/>
                <a:cs typeface="Calibri" panose="020F0502020204030204" pitchFamily="34" charset="0"/>
              </a:rPr>
              <a:t>« It takes a village »</a:t>
            </a:r>
            <a:endParaRPr lang="fr-BE" sz="2000" b="1" dirty="0">
              <a:effectLst/>
              <a:latin typeface="Calibri" panose="020F0502020204030204" pitchFamily="34" charset="0"/>
              <a:ea typeface="MS Mincho" panose="02020609040205080304" pitchFamily="49" charset="-128"/>
            </a:endParaRPr>
          </a:p>
        </p:txBody>
      </p:sp>
      <p:sp>
        <p:nvSpPr>
          <p:cNvPr id="25" name="Espace réservé du contenu 2">
            <a:extLst>
              <a:ext uri="{FF2B5EF4-FFF2-40B4-BE49-F238E27FC236}">
                <a16:creationId xmlns:a16="http://schemas.microsoft.com/office/drawing/2014/main" id="{BD29072F-E2A3-41B5-9684-E8813FBDFB9D}"/>
              </a:ext>
            </a:extLst>
          </p:cNvPr>
          <p:cNvSpPr txBox="1">
            <a:spLocks/>
          </p:cNvSpPr>
          <p:nvPr/>
        </p:nvSpPr>
        <p:spPr>
          <a:xfrm>
            <a:off x="2523852" y="5673787"/>
            <a:ext cx="5216500" cy="753374"/>
          </a:xfrm>
          <a:prstGeom prst="rect">
            <a:avLst/>
          </a:prstGeom>
          <a:ln w="38100">
            <a:solidFill>
              <a:srgbClr val="1E3B89"/>
            </a:solidFill>
          </a:ln>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buFont typeface="Arial" panose="020B0604020202020204" pitchFamily="34" charset="0"/>
              <a:buNone/>
            </a:pPr>
            <a:endParaRPr lang="fr-BE" sz="2400" dirty="0">
              <a:latin typeface="Calibri" panose="020F0502020204030204" pitchFamily="34" charset="0"/>
              <a:cs typeface="Calibri" panose="020F0502020204030204" pitchFamily="34" charset="0"/>
            </a:endParaRPr>
          </a:p>
        </p:txBody>
      </p:sp>
      <p:sp>
        <p:nvSpPr>
          <p:cNvPr id="28" name="Espace réservé du contenu 2">
            <a:extLst>
              <a:ext uri="{FF2B5EF4-FFF2-40B4-BE49-F238E27FC236}">
                <a16:creationId xmlns:a16="http://schemas.microsoft.com/office/drawing/2014/main" id="{906C8137-0AFC-42E5-89D3-1FB718BF05E0}"/>
              </a:ext>
            </a:extLst>
          </p:cNvPr>
          <p:cNvSpPr txBox="1">
            <a:spLocks/>
          </p:cNvSpPr>
          <p:nvPr/>
        </p:nvSpPr>
        <p:spPr>
          <a:xfrm>
            <a:off x="4246453" y="2630609"/>
            <a:ext cx="4619755" cy="567773"/>
          </a:xfrm>
          <a:prstGeom prst="rect">
            <a:avLst/>
          </a:prstGeom>
          <a:ln w="38100">
            <a:solidFill>
              <a:srgbClr val="1E3B89"/>
            </a:solidFill>
          </a:ln>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buFont typeface="Arial" panose="020B0604020202020204" pitchFamily="34" charset="0"/>
              <a:buNone/>
            </a:pPr>
            <a:endParaRPr lang="fr-BE" sz="2400" dirty="0">
              <a:latin typeface="Calibri" panose="020F0502020204030204" pitchFamily="34" charset="0"/>
              <a:cs typeface="Calibri" panose="020F0502020204030204" pitchFamily="34" charset="0"/>
            </a:endParaRPr>
          </a:p>
        </p:txBody>
      </p:sp>
      <p:sp>
        <p:nvSpPr>
          <p:cNvPr id="30" name="ZoneTexte 29">
            <a:extLst>
              <a:ext uri="{FF2B5EF4-FFF2-40B4-BE49-F238E27FC236}">
                <a16:creationId xmlns:a16="http://schemas.microsoft.com/office/drawing/2014/main" id="{3F611486-85C7-42F6-BE5E-949F8DB2CF5D}"/>
              </a:ext>
            </a:extLst>
          </p:cNvPr>
          <p:cNvSpPr txBox="1"/>
          <p:nvPr/>
        </p:nvSpPr>
        <p:spPr>
          <a:xfrm>
            <a:off x="4246379" y="2609595"/>
            <a:ext cx="5078149" cy="584775"/>
          </a:xfrm>
          <a:prstGeom prst="rect">
            <a:avLst/>
          </a:prstGeom>
          <a:noFill/>
        </p:spPr>
        <p:txBody>
          <a:bodyPr wrap="square">
            <a:spAutoFit/>
          </a:bodyPr>
          <a:lstStyle/>
          <a:p>
            <a:r>
              <a:rPr lang="fr-BE" sz="1600" dirty="0">
                <a:solidFill>
                  <a:srgbClr val="000000"/>
                </a:solidFill>
                <a:latin typeface="Calibri" panose="020F0502020204030204" pitchFamily="34" charset="0"/>
                <a:ea typeface="Calibri" panose="020F0502020204030204" pitchFamily="34" charset="0"/>
                <a:cs typeface="Calibri" panose="020F0502020204030204" pitchFamily="34" charset="0"/>
              </a:rPr>
              <a:t>Vade Mecum : </a:t>
            </a:r>
            <a:r>
              <a:rPr lang="nl-BE" sz="1600" dirty="0">
                <a:effectLst/>
                <a:latin typeface="Calibri" panose="020F0502020204030204" pitchFamily="34" charset="0"/>
                <a:ea typeface="Times New Roman" panose="02020603050405020304" pitchFamily="18" charset="0"/>
                <a:cs typeface="Calibri" panose="020F0502020204030204" pitchFamily="34" charset="0"/>
              </a:rPr>
              <a:t>hoe moeten de normen worden toege-</a:t>
            </a:r>
          </a:p>
          <a:p>
            <a:r>
              <a:rPr lang="nl-BE" sz="1600" dirty="0">
                <a:effectLst/>
                <a:latin typeface="Calibri" panose="020F0502020204030204" pitchFamily="34" charset="0"/>
                <a:ea typeface="Times New Roman" panose="02020603050405020304" pitchFamily="18" charset="0"/>
                <a:cs typeface="Calibri" panose="020F0502020204030204" pitchFamily="34" charset="0"/>
              </a:rPr>
              <a:t>past en hoe worden ze gecontroleerd </a:t>
            </a:r>
            <a:r>
              <a:rPr lang="fr-BE" sz="1600" dirty="0">
                <a:solidFill>
                  <a:srgbClr val="000000"/>
                </a:solidFill>
                <a:latin typeface="Calibri" panose="020F0502020204030204" pitchFamily="34" charset="0"/>
                <a:ea typeface="Calibri" panose="020F0502020204030204" pitchFamily="34" charset="0"/>
                <a:cs typeface="Calibri" panose="020F0502020204030204" pitchFamily="34" charset="0"/>
              </a:rPr>
              <a:t>– 1</a:t>
            </a:r>
            <a:r>
              <a:rPr lang="fr-BE" sz="1600" baseline="30000" dirty="0">
                <a:solidFill>
                  <a:srgbClr val="000000"/>
                </a:solidFill>
                <a:latin typeface="Calibri" panose="020F0502020204030204" pitchFamily="34" charset="0"/>
                <a:ea typeface="Calibri" panose="020F0502020204030204" pitchFamily="34" charset="0"/>
                <a:cs typeface="Calibri" panose="020F0502020204030204" pitchFamily="34" charset="0"/>
              </a:rPr>
              <a:t>ste</a:t>
            </a:r>
            <a:r>
              <a:rPr lang="fr-BE" sz="1600" dirty="0">
                <a:solidFill>
                  <a:srgbClr val="000000"/>
                </a:solidFill>
                <a:latin typeface="Calibri" panose="020F0502020204030204" pitchFamily="34" charset="0"/>
                <a:ea typeface="Calibri" panose="020F0502020204030204" pitchFamily="34" charset="0"/>
                <a:cs typeface="Calibri" panose="020F0502020204030204" pitchFamily="34" charset="0"/>
              </a:rPr>
              <a:t> september </a:t>
            </a:r>
            <a:endParaRPr lang="fr-BE" sz="1600" dirty="0">
              <a:effectLst/>
              <a:latin typeface="Calibri" panose="020F0502020204030204" pitchFamily="34" charset="0"/>
              <a:ea typeface="MS Mincho" panose="02020609040205080304" pitchFamily="49" charset="-128"/>
            </a:endParaRPr>
          </a:p>
        </p:txBody>
      </p:sp>
      <p:sp>
        <p:nvSpPr>
          <p:cNvPr id="31" name="ZoneTexte 30">
            <a:extLst>
              <a:ext uri="{FF2B5EF4-FFF2-40B4-BE49-F238E27FC236}">
                <a16:creationId xmlns:a16="http://schemas.microsoft.com/office/drawing/2014/main" id="{0B994594-0B62-40AB-AE18-B0387DBBED5D}"/>
              </a:ext>
            </a:extLst>
          </p:cNvPr>
          <p:cNvSpPr txBox="1"/>
          <p:nvPr/>
        </p:nvSpPr>
        <p:spPr>
          <a:xfrm>
            <a:off x="4214271" y="4131426"/>
            <a:ext cx="4751406" cy="584775"/>
          </a:xfrm>
          <a:prstGeom prst="rect">
            <a:avLst/>
          </a:prstGeom>
          <a:noFill/>
        </p:spPr>
        <p:txBody>
          <a:bodyPr wrap="square">
            <a:spAutoFit/>
          </a:bodyPr>
          <a:lstStyle/>
          <a:p>
            <a:pPr lvl="0" algn="just">
              <a:spcAft>
                <a:spcPts val="600"/>
              </a:spcAft>
            </a:pPr>
            <a:r>
              <a:rPr lang="nl-BE" sz="1600" dirty="0">
                <a:solidFill>
                  <a:srgbClr val="212529"/>
                </a:solidFill>
                <a:effectLst/>
                <a:latin typeface="Calibri" panose="020F0502020204030204" pitchFamily="34" charset="0"/>
                <a:ea typeface="Times New Roman" panose="02020603050405020304" pitchFamily="18" charset="0"/>
                <a:cs typeface="Calibri" panose="020F0502020204030204" pitchFamily="34" charset="0"/>
              </a:rPr>
              <a:t>Communicatiekanaal om vragen te beantwoorden: </a:t>
            </a:r>
            <a:r>
              <a:rPr lang="nl-BE" sz="1600" dirty="0">
                <a:solidFill>
                  <a:srgbClr val="212529"/>
                </a:solidFill>
                <a:effectLst/>
                <a:latin typeface="Calibri" panose="020F0502020204030204" pitchFamily="34" charset="0"/>
                <a:ea typeface="Times New Roman" panose="02020603050405020304" pitchFamily="18" charset="0"/>
                <a:cs typeface="Calibri" panose="020F0502020204030204" pitchFamily="34" charset="0"/>
                <a:hlinkClick r:id="rId4"/>
              </a:rPr>
              <a:t>professionnels@iriscare.brussels</a:t>
            </a:r>
            <a:endParaRPr lang="nl-BE" sz="1600" u="sng" dirty="0">
              <a:solidFill>
                <a:srgbClr val="0000FF"/>
              </a:solidFill>
              <a:effectLst/>
              <a:latin typeface="Calibri" panose="020F0502020204030204" pitchFamily="34" charset="0"/>
              <a:ea typeface="Times New Roman" panose="02020603050405020304" pitchFamily="18" charset="0"/>
              <a:cs typeface="Times New Roman" panose="02020603050405020304" pitchFamily="18" charset="0"/>
              <a:hlinkClick r:id="rId5"/>
            </a:endParaRPr>
          </a:p>
        </p:txBody>
      </p:sp>
      <p:sp>
        <p:nvSpPr>
          <p:cNvPr id="18" name="Titre 1">
            <a:extLst>
              <a:ext uri="{FF2B5EF4-FFF2-40B4-BE49-F238E27FC236}">
                <a16:creationId xmlns:a16="http://schemas.microsoft.com/office/drawing/2014/main" id="{058F9AFC-C917-4778-9035-6B11E884105E}"/>
              </a:ext>
            </a:extLst>
          </p:cNvPr>
          <p:cNvSpPr txBox="1">
            <a:spLocks/>
          </p:cNvSpPr>
          <p:nvPr/>
        </p:nvSpPr>
        <p:spPr>
          <a:xfrm>
            <a:off x="4621" y="0"/>
            <a:ext cx="9139379" cy="994122"/>
          </a:xfrm>
          <a:prstGeom prst="rect">
            <a:avLst/>
          </a:prstGeom>
          <a:solidFill>
            <a:srgbClr val="1E3B89"/>
          </a:solidFill>
          <a:ln w="12700" cap="flat" cmpd="sng" algn="ctr">
            <a:solidFill>
              <a:srgbClr val="1E3B89"/>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lvl="0" algn="just"/>
            <a:endParaRPr lang="fr-BE"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9" name="ZoneTexte 18">
            <a:extLst>
              <a:ext uri="{FF2B5EF4-FFF2-40B4-BE49-F238E27FC236}">
                <a16:creationId xmlns:a16="http://schemas.microsoft.com/office/drawing/2014/main" id="{4D2F305E-BFCF-422D-AE7B-252A1FAF68A7}"/>
              </a:ext>
            </a:extLst>
          </p:cNvPr>
          <p:cNvSpPr txBox="1"/>
          <p:nvPr/>
        </p:nvSpPr>
        <p:spPr>
          <a:xfrm>
            <a:off x="11232" y="226378"/>
            <a:ext cx="8081560" cy="523220"/>
          </a:xfrm>
          <a:prstGeom prst="rect">
            <a:avLst/>
          </a:prstGeom>
          <a:noFill/>
        </p:spPr>
        <p:txBody>
          <a:bodyPr wrap="square" rtlCol="0">
            <a:spAutoFit/>
          </a:bodyPr>
          <a:lstStyle/>
          <a:p>
            <a:pPr lvl="0" algn="just"/>
            <a:r>
              <a:rPr lang="nl-BE" sz="2800" b="1" dirty="0">
                <a:solidFill>
                  <a:schemeClr val="bg1"/>
                </a:solidFill>
                <a:effectLst>
                  <a:outerShdw blurRad="38100" dist="38100" dir="2700000" algn="tl">
                    <a:srgbClr val="000000">
                      <a:alpha val="43137"/>
                    </a:srgbClr>
                  </a:outerShdw>
                </a:effectLst>
                <a:latin typeface="Calibri" panose="020F0502020204030204" pitchFamily="34" charset="0"/>
              </a:rPr>
              <a:t>2. </a:t>
            </a:r>
            <a:r>
              <a:rPr lang="fr-BE" sz="2800" b="1" dirty="0">
                <a:solidFill>
                  <a:schemeClr val="bg1"/>
                </a:solidFill>
                <a:effectLst>
                  <a:outerShdw blurRad="38100" dist="38100" dir="2700000" algn="tl">
                    <a:srgbClr val="000000">
                      <a:alpha val="43137"/>
                    </a:srgbClr>
                  </a:outerShdw>
                </a:effectLst>
                <a:latin typeface="Calibri" panose="020F0502020204030204" pitchFamily="34" charset="0"/>
              </a:rPr>
              <a:t>Soutien au changement de culture  – Outils</a:t>
            </a:r>
            <a:endParaRPr lang="fr-BE"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1" name="Espace réservé du contenu 2">
            <a:extLst>
              <a:ext uri="{FF2B5EF4-FFF2-40B4-BE49-F238E27FC236}">
                <a16:creationId xmlns:a16="http://schemas.microsoft.com/office/drawing/2014/main" id="{F0BF644F-E569-4F3E-A150-F9EA2DC9B563}"/>
              </a:ext>
            </a:extLst>
          </p:cNvPr>
          <p:cNvSpPr txBox="1">
            <a:spLocks/>
          </p:cNvSpPr>
          <p:nvPr/>
        </p:nvSpPr>
        <p:spPr>
          <a:xfrm>
            <a:off x="4243373" y="1197032"/>
            <a:ext cx="4599167" cy="401094"/>
          </a:xfrm>
          <a:prstGeom prst="rect">
            <a:avLst/>
          </a:prstGeom>
          <a:ln w="38100">
            <a:solidFill>
              <a:srgbClr val="1E3B89"/>
            </a:solidFill>
          </a:ln>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buFont typeface="Arial" panose="020B0604020202020204" pitchFamily="34" charset="0"/>
              <a:buNone/>
            </a:pPr>
            <a:endParaRPr lang="fr-BE" sz="2400" dirty="0">
              <a:latin typeface="Calibri" panose="020F0502020204030204" pitchFamily="34" charset="0"/>
              <a:cs typeface="Calibri" panose="020F0502020204030204" pitchFamily="34" charset="0"/>
            </a:endParaRPr>
          </a:p>
        </p:txBody>
      </p:sp>
      <p:sp>
        <p:nvSpPr>
          <p:cNvPr id="27" name="ZoneTexte 26">
            <a:extLst>
              <a:ext uri="{FF2B5EF4-FFF2-40B4-BE49-F238E27FC236}">
                <a16:creationId xmlns:a16="http://schemas.microsoft.com/office/drawing/2014/main" id="{8D7FFEDA-259F-4CCD-A1A8-5AA5B229B4B8}"/>
              </a:ext>
            </a:extLst>
          </p:cNvPr>
          <p:cNvSpPr txBox="1"/>
          <p:nvPr/>
        </p:nvSpPr>
        <p:spPr>
          <a:xfrm>
            <a:off x="4256034" y="1174053"/>
            <a:ext cx="4267521" cy="338554"/>
          </a:xfrm>
          <a:prstGeom prst="rect">
            <a:avLst/>
          </a:prstGeom>
          <a:noFill/>
        </p:spPr>
        <p:txBody>
          <a:bodyPr wrap="square">
            <a:spAutoFit/>
          </a:bodyPr>
          <a:lstStyle/>
          <a:p>
            <a:pPr lvl="0" algn="just">
              <a:spcAft>
                <a:spcPts val="600"/>
              </a:spcAft>
            </a:pPr>
            <a:r>
              <a:rPr lang="nl-BE" sz="1600" dirty="0">
                <a:effectLst/>
                <a:latin typeface="Calibri" panose="020F0502020204030204" pitchFamily="34" charset="0"/>
                <a:ea typeface="Times New Roman" panose="02020603050405020304" pitchFamily="18" charset="0"/>
                <a:cs typeface="Calibri" panose="020F0502020204030204" pitchFamily="34" charset="0"/>
              </a:rPr>
              <a:t>Brief met uitleg over de belangrijkste wijzigingen </a:t>
            </a:r>
          </a:p>
        </p:txBody>
      </p:sp>
      <p:sp>
        <p:nvSpPr>
          <p:cNvPr id="29" name="ZoneTexte 28">
            <a:extLst>
              <a:ext uri="{FF2B5EF4-FFF2-40B4-BE49-F238E27FC236}">
                <a16:creationId xmlns:a16="http://schemas.microsoft.com/office/drawing/2014/main" id="{F3DE41DA-39ED-4791-8E33-AD10458EEEE7}"/>
              </a:ext>
            </a:extLst>
          </p:cNvPr>
          <p:cNvSpPr txBox="1"/>
          <p:nvPr/>
        </p:nvSpPr>
        <p:spPr>
          <a:xfrm>
            <a:off x="4243373" y="3279849"/>
            <a:ext cx="4577849" cy="769441"/>
          </a:xfrm>
          <a:prstGeom prst="rect">
            <a:avLst/>
          </a:prstGeom>
          <a:noFill/>
        </p:spPr>
        <p:txBody>
          <a:bodyPr wrap="square">
            <a:spAutoFit/>
          </a:bodyPr>
          <a:lstStyle/>
          <a:p>
            <a:pPr algn="just">
              <a:spcAft>
                <a:spcPts val="600"/>
              </a:spcAft>
            </a:pPr>
            <a:r>
              <a:rPr lang="nl-BE" sz="1600" dirty="0">
                <a:solidFill>
                  <a:srgbClr val="212529"/>
                </a:solidFill>
                <a:effectLst/>
                <a:latin typeface="Calibri" panose="020F0502020204030204" pitchFamily="34" charset="0"/>
                <a:ea typeface="Times New Roman" panose="02020603050405020304" pitchFamily="18" charset="0"/>
                <a:cs typeface="Calibri" panose="020F0502020204030204" pitchFamily="34" charset="0"/>
              </a:rPr>
              <a:t>Pagina over de hervorming van erkenningsnormen: </a:t>
            </a:r>
            <a:r>
              <a:rPr lang="nl-BE" sz="1400" dirty="0">
                <a:solidFill>
                  <a:srgbClr val="212529"/>
                </a:solidFill>
                <a:effectLst/>
                <a:latin typeface="Calibri" panose="020F0502020204030204" pitchFamily="34" charset="0"/>
                <a:ea typeface="Times New Roman" panose="02020603050405020304" pitchFamily="18" charset="0"/>
                <a:cs typeface="Calibri" panose="020F0502020204030204" pitchFamily="34" charset="0"/>
                <a:hlinkClick r:id="rId6"/>
              </a:rPr>
              <a:t>https://www.iriscare.brussels/nl/professionals/ouderen/rusthuizen/de-hervorming-van-de-erkenningsnormen/</a:t>
            </a:r>
            <a:r>
              <a:rPr lang="nl-BE" sz="1400" dirty="0">
                <a:solidFill>
                  <a:srgbClr val="212529"/>
                </a:solidFill>
                <a:effectLst/>
                <a:latin typeface="Calibri" panose="020F0502020204030204" pitchFamily="34" charset="0"/>
                <a:ea typeface="Times New Roman" panose="02020603050405020304" pitchFamily="18" charset="0"/>
                <a:cs typeface="Calibri" panose="020F0502020204030204" pitchFamily="34" charset="0"/>
              </a:rPr>
              <a:t> </a:t>
            </a:r>
            <a:endParaRPr lang="fr-BE" sz="14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32" name="Espace réservé du contenu 2">
            <a:extLst>
              <a:ext uri="{FF2B5EF4-FFF2-40B4-BE49-F238E27FC236}">
                <a16:creationId xmlns:a16="http://schemas.microsoft.com/office/drawing/2014/main" id="{3951574D-2BD5-4886-ACFC-0C3F60A768D2}"/>
              </a:ext>
            </a:extLst>
          </p:cNvPr>
          <p:cNvSpPr txBox="1">
            <a:spLocks/>
          </p:cNvSpPr>
          <p:nvPr/>
        </p:nvSpPr>
        <p:spPr>
          <a:xfrm>
            <a:off x="4256034" y="3319069"/>
            <a:ext cx="4610174" cy="736385"/>
          </a:xfrm>
          <a:prstGeom prst="rect">
            <a:avLst/>
          </a:prstGeom>
          <a:ln w="38100">
            <a:solidFill>
              <a:srgbClr val="1E3B89"/>
            </a:solidFill>
          </a:ln>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buFont typeface="Arial" panose="020B0604020202020204" pitchFamily="34" charset="0"/>
              <a:buNone/>
            </a:pPr>
            <a:endParaRPr lang="fr-BE" sz="2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872469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Image 19">
            <a:extLst>
              <a:ext uri="{FF2B5EF4-FFF2-40B4-BE49-F238E27FC236}">
                <a16:creationId xmlns:a16="http://schemas.microsoft.com/office/drawing/2014/main" id="{131255B0-C66C-4A3A-8393-901F5E40AAC8}"/>
              </a:ext>
            </a:extLst>
          </p:cNvPr>
          <p:cNvPicPr>
            <a:picLocks noChangeAspect="1"/>
          </p:cNvPicPr>
          <p:nvPr/>
        </p:nvPicPr>
        <p:blipFill rotWithShape="1">
          <a:blip r:embed="rId2"/>
          <a:srcRect r="4538"/>
          <a:stretch/>
        </p:blipFill>
        <p:spPr>
          <a:xfrm>
            <a:off x="28898" y="5709370"/>
            <a:ext cx="9071992" cy="1138280"/>
          </a:xfrm>
          <a:prstGeom prst="rect">
            <a:avLst/>
          </a:prstGeom>
        </p:spPr>
      </p:pic>
      <p:sp>
        <p:nvSpPr>
          <p:cNvPr id="9" name="Espace réservé du contenu 2">
            <a:extLst>
              <a:ext uri="{FF2B5EF4-FFF2-40B4-BE49-F238E27FC236}">
                <a16:creationId xmlns:a16="http://schemas.microsoft.com/office/drawing/2014/main" id="{E058D737-5485-42D8-8CC2-C5242106733A}"/>
              </a:ext>
            </a:extLst>
          </p:cNvPr>
          <p:cNvSpPr txBox="1">
            <a:spLocks/>
          </p:cNvSpPr>
          <p:nvPr/>
        </p:nvSpPr>
        <p:spPr>
          <a:xfrm>
            <a:off x="5310938" y="2161190"/>
            <a:ext cx="3374485" cy="1323439"/>
          </a:xfrm>
          <a:prstGeom prst="rect">
            <a:avLst/>
          </a:prstGeom>
          <a:ln w="38100">
            <a:solidFill>
              <a:srgbClr val="1E3B89"/>
            </a:solidFill>
          </a:ln>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buFont typeface="Arial" panose="020B0604020202020204" pitchFamily="34" charset="0"/>
              <a:buNone/>
            </a:pPr>
            <a:endParaRPr lang="fr-BE" sz="2400" dirty="0">
              <a:latin typeface="Calibri" panose="020F0502020204030204" pitchFamily="34" charset="0"/>
              <a:cs typeface="Calibri" panose="020F0502020204030204" pitchFamily="34" charset="0"/>
            </a:endParaRPr>
          </a:p>
        </p:txBody>
      </p:sp>
      <p:sp>
        <p:nvSpPr>
          <p:cNvPr id="10" name="ZoneTexte 9">
            <a:extLst>
              <a:ext uri="{FF2B5EF4-FFF2-40B4-BE49-F238E27FC236}">
                <a16:creationId xmlns:a16="http://schemas.microsoft.com/office/drawing/2014/main" id="{EF85BAB6-57ED-4C63-B5E2-DD1009C77593}"/>
              </a:ext>
            </a:extLst>
          </p:cNvPr>
          <p:cNvSpPr txBox="1"/>
          <p:nvPr/>
        </p:nvSpPr>
        <p:spPr>
          <a:xfrm>
            <a:off x="2477976" y="2532469"/>
            <a:ext cx="2381307" cy="738664"/>
          </a:xfrm>
          <a:prstGeom prst="rect">
            <a:avLst/>
          </a:prstGeom>
          <a:noFill/>
        </p:spPr>
        <p:txBody>
          <a:bodyPr wrap="square">
            <a:spAutoFit/>
          </a:bodyPr>
          <a:lstStyle/>
          <a:p>
            <a:endParaRPr lang="fr-BE" sz="24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algn="ctr"/>
            <a:r>
              <a:rPr lang="nl-BE" dirty="0">
                <a:solidFill>
                  <a:srgbClr val="000000"/>
                </a:solidFill>
                <a:latin typeface="Calibri" panose="020F0502020204030204" pitchFamily="34" charset="0"/>
                <a:ea typeface="Calibri" panose="020F0502020204030204" pitchFamily="34" charset="0"/>
                <a:cs typeface="Calibri" panose="020F0502020204030204" pitchFamily="34" charset="0"/>
              </a:rPr>
              <a:t>Twee actiepijlers: </a:t>
            </a:r>
          </a:p>
        </p:txBody>
      </p:sp>
      <p:sp>
        <p:nvSpPr>
          <p:cNvPr id="12" name="ZoneTexte 11">
            <a:extLst>
              <a:ext uri="{FF2B5EF4-FFF2-40B4-BE49-F238E27FC236}">
                <a16:creationId xmlns:a16="http://schemas.microsoft.com/office/drawing/2014/main" id="{E1FF3E77-585E-4332-ABA0-1AAAE82C26A2}"/>
              </a:ext>
            </a:extLst>
          </p:cNvPr>
          <p:cNvSpPr txBox="1"/>
          <p:nvPr/>
        </p:nvSpPr>
        <p:spPr>
          <a:xfrm>
            <a:off x="5330756" y="2222744"/>
            <a:ext cx="3374485" cy="1200329"/>
          </a:xfrm>
          <a:prstGeom prst="rect">
            <a:avLst/>
          </a:prstGeom>
          <a:noFill/>
        </p:spPr>
        <p:txBody>
          <a:bodyPr wrap="square">
            <a:spAutoFit/>
          </a:bodyPr>
          <a:lstStyle/>
          <a:p>
            <a:pPr lvl="0" fontAlgn="auto" hangingPunct="1"/>
            <a:r>
              <a:rPr lang="nl-BE" dirty="0">
                <a:solidFill>
                  <a:srgbClr val="000000"/>
                </a:solidFill>
                <a:latin typeface="Calibri" panose="020F0502020204030204" pitchFamily="34" charset="0"/>
                <a:ea typeface="Calibri" panose="020F0502020204030204" pitchFamily="34" charset="0"/>
                <a:cs typeface="Calibri" panose="020F0502020204030204" pitchFamily="34" charset="0"/>
              </a:rPr>
              <a:t>B</a:t>
            </a:r>
            <a:r>
              <a:rPr lang="nl-B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elanghebbenden in de sector inschakelen en betrekken en partnerschappen met hen ontwikkelen </a:t>
            </a:r>
          </a:p>
        </p:txBody>
      </p:sp>
      <p:sp>
        <p:nvSpPr>
          <p:cNvPr id="14" name="Flèche : droite 13">
            <a:extLst>
              <a:ext uri="{FF2B5EF4-FFF2-40B4-BE49-F238E27FC236}">
                <a16:creationId xmlns:a16="http://schemas.microsoft.com/office/drawing/2014/main" id="{36287B5E-93CD-4A22-85AB-16C3C3A3D0DE}"/>
              </a:ext>
            </a:extLst>
          </p:cNvPr>
          <p:cNvSpPr/>
          <p:nvPr/>
        </p:nvSpPr>
        <p:spPr>
          <a:xfrm>
            <a:off x="3092565" y="3367511"/>
            <a:ext cx="1152128" cy="342122"/>
          </a:xfrm>
          <a:prstGeom prst="rightArrow">
            <a:avLst>
              <a:gd name="adj1" fmla="val 50000"/>
              <a:gd name="adj2" fmla="val 73545"/>
            </a:avLst>
          </a:prstGeom>
          <a:solidFill>
            <a:srgbClr val="1E3B89"/>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5" name="Espace réservé du contenu 2">
            <a:extLst>
              <a:ext uri="{FF2B5EF4-FFF2-40B4-BE49-F238E27FC236}">
                <a16:creationId xmlns:a16="http://schemas.microsoft.com/office/drawing/2014/main" id="{FB65B130-1E24-44F7-92C1-6851C14FA43F}"/>
              </a:ext>
            </a:extLst>
          </p:cNvPr>
          <p:cNvSpPr txBox="1">
            <a:spLocks/>
          </p:cNvSpPr>
          <p:nvPr/>
        </p:nvSpPr>
        <p:spPr>
          <a:xfrm>
            <a:off x="5316249" y="3664714"/>
            <a:ext cx="3374485" cy="1745944"/>
          </a:xfrm>
          <a:prstGeom prst="rect">
            <a:avLst/>
          </a:prstGeom>
          <a:ln w="38100">
            <a:solidFill>
              <a:srgbClr val="1E3B89"/>
            </a:solidFill>
          </a:ln>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buFont typeface="Arial" panose="020B0604020202020204" pitchFamily="34" charset="0"/>
              <a:buNone/>
            </a:pPr>
            <a:endParaRPr lang="fr-BE" sz="2400" dirty="0">
              <a:latin typeface="Calibri" panose="020F0502020204030204" pitchFamily="34" charset="0"/>
              <a:cs typeface="Calibri" panose="020F0502020204030204" pitchFamily="34" charset="0"/>
            </a:endParaRPr>
          </a:p>
        </p:txBody>
      </p:sp>
      <p:sp>
        <p:nvSpPr>
          <p:cNvPr id="16" name="ZoneTexte 15">
            <a:extLst>
              <a:ext uri="{FF2B5EF4-FFF2-40B4-BE49-F238E27FC236}">
                <a16:creationId xmlns:a16="http://schemas.microsoft.com/office/drawing/2014/main" id="{764E96E4-C417-4BCB-B077-0E5E6412E314}"/>
              </a:ext>
            </a:extLst>
          </p:cNvPr>
          <p:cNvSpPr txBox="1"/>
          <p:nvPr/>
        </p:nvSpPr>
        <p:spPr>
          <a:xfrm>
            <a:off x="5330756" y="3709632"/>
            <a:ext cx="3359978" cy="1754326"/>
          </a:xfrm>
          <a:prstGeom prst="rect">
            <a:avLst/>
          </a:prstGeom>
          <a:noFill/>
        </p:spPr>
        <p:txBody>
          <a:bodyPr wrap="square">
            <a:spAutoFit/>
          </a:bodyPr>
          <a:lstStyle/>
          <a:p>
            <a:pPr lvl="0" fontAlgn="auto" hangingPunct="1"/>
            <a:r>
              <a:rPr lang="nl-BE" dirty="0">
                <a:solidFill>
                  <a:srgbClr val="000000"/>
                </a:solidFill>
                <a:latin typeface="Calibri" panose="020F0502020204030204" pitchFamily="34" charset="0"/>
                <a:ea typeface="Calibri" panose="020F0502020204030204" pitchFamily="34" charset="0"/>
                <a:cs typeface="Calibri" panose="020F0502020204030204" pitchFamily="34" charset="0"/>
              </a:rPr>
              <a:t>Een </a:t>
            </a:r>
            <a:r>
              <a:rPr lang="nl-BE" b="1" dirty="0">
                <a:solidFill>
                  <a:srgbClr val="000000"/>
                </a:solidFill>
                <a:latin typeface="Calibri" panose="020F0502020204030204" pitchFamily="34" charset="0"/>
                <a:ea typeface="Calibri" panose="020F0502020204030204" pitchFamily="34" charset="0"/>
                <a:cs typeface="Calibri" panose="020F0502020204030204" pitchFamily="34" charset="0"/>
              </a:rPr>
              <a:t>ondersteuningsprogramma</a:t>
            </a:r>
            <a:r>
              <a:rPr lang="nl-BE" dirty="0">
                <a:solidFill>
                  <a:srgbClr val="000000"/>
                </a:solidFill>
                <a:latin typeface="Calibri" panose="020F0502020204030204" pitchFamily="34" charset="0"/>
                <a:ea typeface="Calibri" panose="020F0502020204030204" pitchFamily="34" charset="0"/>
                <a:cs typeface="Calibri" panose="020F0502020204030204" pitchFamily="34" charset="0"/>
              </a:rPr>
              <a:t> opzetten voor RH's en RVT’s</a:t>
            </a:r>
            <a:r>
              <a:rPr lang="nl-B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“gratis” coachingsessies, opleidingen, intervisies, hulpmiddelen en uitwisselingen van goede praktijken</a:t>
            </a:r>
          </a:p>
        </p:txBody>
      </p:sp>
      <p:sp>
        <p:nvSpPr>
          <p:cNvPr id="17" name="Ellipse 16">
            <a:extLst>
              <a:ext uri="{FF2B5EF4-FFF2-40B4-BE49-F238E27FC236}">
                <a16:creationId xmlns:a16="http://schemas.microsoft.com/office/drawing/2014/main" id="{F3F4A04D-6B42-493E-9A5B-713FD295E916}"/>
              </a:ext>
            </a:extLst>
          </p:cNvPr>
          <p:cNvSpPr/>
          <p:nvPr/>
        </p:nvSpPr>
        <p:spPr>
          <a:xfrm>
            <a:off x="438759" y="2753927"/>
            <a:ext cx="2039217" cy="1745944"/>
          </a:xfrm>
          <a:prstGeom prst="ellipse">
            <a:avLst/>
          </a:prstGeom>
          <a:solidFill>
            <a:srgbClr val="1E3B89"/>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19" name="ZoneTexte 18">
            <a:extLst>
              <a:ext uri="{FF2B5EF4-FFF2-40B4-BE49-F238E27FC236}">
                <a16:creationId xmlns:a16="http://schemas.microsoft.com/office/drawing/2014/main" id="{354C86CF-F5AD-428D-8991-1A924C2F73B4}"/>
              </a:ext>
            </a:extLst>
          </p:cNvPr>
          <p:cNvSpPr txBox="1"/>
          <p:nvPr/>
        </p:nvSpPr>
        <p:spPr>
          <a:xfrm>
            <a:off x="268412" y="3192198"/>
            <a:ext cx="2381307" cy="646331"/>
          </a:xfrm>
          <a:prstGeom prst="rect">
            <a:avLst/>
          </a:prstGeom>
          <a:noFill/>
        </p:spPr>
        <p:txBody>
          <a:bodyPr wrap="square">
            <a:spAutoFit/>
          </a:bodyPr>
          <a:lstStyle/>
          <a:p>
            <a:pPr algn="ctr"/>
            <a:r>
              <a:rPr lang="nl-BE" b="1" dirty="0">
                <a:solidFill>
                  <a:schemeClr val="bg1"/>
                </a:solidFill>
                <a:latin typeface="Calibri" panose="020F0502020204030204" pitchFamily="34" charset="0"/>
                <a:ea typeface="Calibri" panose="020F0502020204030204" pitchFamily="34" charset="0"/>
                <a:cs typeface="Calibri" panose="020F0502020204030204" pitchFamily="34" charset="0"/>
              </a:rPr>
              <a:t>Koning Boudewijnstichting</a:t>
            </a:r>
          </a:p>
        </p:txBody>
      </p:sp>
      <p:pic>
        <p:nvPicPr>
          <p:cNvPr id="3" name="Graphique 2" descr="Retour avec un remplissage uni">
            <a:extLst>
              <a:ext uri="{FF2B5EF4-FFF2-40B4-BE49-F238E27FC236}">
                <a16:creationId xmlns:a16="http://schemas.microsoft.com/office/drawing/2014/main" id="{0731C4D2-4D16-408A-9084-4599DB526EB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0800000">
            <a:off x="5518005" y="5380598"/>
            <a:ext cx="914400" cy="914400"/>
          </a:xfrm>
          <a:prstGeom prst="rect">
            <a:avLst/>
          </a:prstGeom>
        </p:spPr>
      </p:pic>
      <p:sp>
        <p:nvSpPr>
          <p:cNvPr id="18" name="ZoneTexte 17">
            <a:extLst>
              <a:ext uri="{FF2B5EF4-FFF2-40B4-BE49-F238E27FC236}">
                <a16:creationId xmlns:a16="http://schemas.microsoft.com/office/drawing/2014/main" id="{86FF20F3-A323-41B9-B156-12CF4537BCE6}"/>
              </a:ext>
            </a:extLst>
          </p:cNvPr>
          <p:cNvSpPr txBox="1"/>
          <p:nvPr/>
        </p:nvSpPr>
        <p:spPr>
          <a:xfrm>
            <a:off x="6530008" y="5636966"/>
            <a:ext cx="2613992" cy="646331"/>
          </a:xfrm>
          <a:prstGeom prst="rect">
            <a:avLst/>
          </a:prstGeom>
          <a:noFill/>
        </p:spPr>
        <p:txBody>
          <a:bodyPr wrap="square">
            <a:spAutoFit/>
          </a:bodyPr>
          <a:lstStyle/>
          <a:p>
            <a:pPr lvl="0" fontAlgn="auto" hangingPunct="1"/>
            <a:r>
              <a:rPr lang="nl-B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Tubbe en Senior Montessori </a:t>
            </a:r>
          </a:p>
        </p:txBody>
      </p:sp>
      <p:sp>
        <p:nvSpPr>
          <p:cNvPr id="24" name="ZoneTexte 23">
            <a:extLst>
              <a:ext uri="{FF2B5EF4-FFF2-40B4-BE49-F238E27FC236}">
                <a16:creationId xmlns:a16="http://schemas.microsoft.com/office/drawing/2014/main" id="{1B06B231-A945-4FFE-B69B-7C0C5D5A7787}"/>
              </a:ext>
            </a:extLst>
          </p:cNvPr>
          <p:cNvSpPr txBox="1"/>
          <p:nvPr/>
        </p:nvSpPr>
        <p:spPr>
          <a:xfrm>
            <a:off x="3803864" y="697774"/>
            <a:ext cx="1467276" cy="400110"/>
          </a:xfrm>
          <a:prstGeom prst="rect">
            <a:avLst/>
          </a:prstGeom>
          <a:noFill/>
        </p:spPr>
        <p:txBody>
          <a:bodyPr wrap="square">
            <a:spAutoFit/>
          </a:bodyPr>
          <a:lstStyle/>
          <a:p>
            <a:pPr lvl="0" fontAlgn="auto" hangingPunct="1"/>
            <a:r>
              <a:rPr lang="nl-BE" sz="2000">
                <a:solidFill>
                  <a:srgbClr val="000000"/>
                </a:solidFill>
                <a:effectLst/>
                <a:latin typeface="Calibri" panose="020F0502020204030204" pitchFamily="34" charset="0"/>
                <a:ea typeface="Calibri" panose="020F0502020204030204" pitchFamily="34" charset="0"/>
                <a:cs typeface="Calibri" panose="020F0502020204030204" pitchFamily="34" charset="0"/>
              </a:rPr>
              <a:t>Evaluatie</a:t>
            </a:r>
          </a:p>
        </p:txBody>
      </p:sp>
      <p:sp>
        <p:nvSpPr>
          <p:cNvPr id="25" name="Titre 1">
            <a:extLst>
              <a:ext uri="{FF2B5EF4-FFF2-40B4-BE49-F238E27FC236}">
                <a16:creationId xmlns:a16="http://schemas.microsoft.com/office/drawing/2014/main" id="{DD30A69D-382C-4355-811B-226116C8B7EB}"/>
              </a:ext>
            </a:extLst>
          </p:cNvPr>
          <p:cNvSpPr txBox="1">
            <a:spLocks/>
          </p:cNvSpPr>
          <p:nvPr/>
        </p:nvSpPr>
        <p:spPr>
          <a:xfrm>
            <a:off x="-14211" y="-4903"/>
            <a:ext cx="9158211" cy="994122"/>
          </a:xfrm>
          <a:prstGeom prst="rect">
            <a:avLst/>
          </a:prstGeom>
          <a:solidFill>
            <a:srgbClr val="1E3B89"/>
          </a:solidFill>
          <a:ln w="12700" cap="flat" cmpd="sng" algn="ctr">
            <a:solidFill>
              <a:srgbClr val="1E3B89"/>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lvl="0" algn="just"/>
            <a:r>
              <a:rPr lang="nl-BE" sz="2400" b="1" dirty="0">
                <a:solidFill>
                  <a:schemeClr val="bg1"/>
                </a:solidFill>
                <a:effectLst>
                  <a:outerShdw blurRad="38100" dist="38100" dir="2700000" algn="tl">
                    <a:srgbClr val="000000">
                      <a:alpha val="43137"/>
                    </a:srgbClr>
                  </a:outerShdw>
                </a:effectLst>
                <a:latin typeface="Calibri" panose="020F0502020204030204" pitchFamily="34" charset="0"/>
              </a:rPr>
              <a:t>2. Ondersteuning bij de cultuuromslag in de RH's/RVT's - Programma </a:t>
            </a:r>
          </a:p>
        </p:txBody>
      </p:sp>
      <p:pic>
        <p:nvPicPr>
          <p:cNvPr id="26" name="Graphique 25" descr="Calculatrice avec un remplissage uni">
            <a:extLst>
              <a:ext uri="{FF2B5EF4-FFF2-40B4-BE49-F238E27FC236}">
                <a16:creationId xmlns:a16="http://schemas.microsoft.com/office/drawing/2014/main" id="{D9576452-C8F7-4F78-841F-16B570F1F82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20918623">
            <a:off x="3235555" y="4859249"/>
            <a:ext cx="780883" cy="780883"/>
          </a:xfrm>
          <a:prstGeom prst="rect">
            <a:avLst/>
          </a:prstGeom>
        </p:spPr>
      </p:pic>
      <p:sp>
        <p:nvSpPr>
          <p:cNvPr id="2" name="ZoneTexte 1">
            <a:extLst>
              <a:ext uri="{FF2B5EF4-FFF2-40B4-BE49-F238E27FC236}">
                <a16:creationId xmlns:a16="http://schemas.microsoft.com/office/drawing/2014/main" id="{155EAE93-69DF-479F-8BD7-D1FE45E53D5B}"/>
              </a:ext>
            </a:extLst>
          </p:cNvPr>
          <p:cNvSpPr txBox="1"/>
          <p:nvPr/>
        </p:nvSpPr>
        <p:spPr>
          <a:xfrm>
            <a:off x="667025" y="5041326"/>
            <a:ext cx="2640749" cy="369332"/>
          </a:xfrm>
          <a:prstGeom prst="rect">
            <a:avLst/>
          </a:prstGeom>
          <a:noFill/>
        </p:spPr>
        <p:txBody>
          <a:bodyPr wrap="square" rtlCol="0">
            <a:spAutoFit/>
          </a:bodyPr>
          <a:lstStyle/>
          <a:p>
            <a:r>
              <a:rPr lang="nl-BE" dirty="0"/>
              <a:t>Begroting: </a:t>
            </a:r>
            <a:r>
              <a:rPr lang="nl-BE" b="1" dirty="0"/>
              <a:t>1 mln.</a:t>
            </a:r>
            <a:r>
              <a:rPr lang="fr-BE" b="1" i="0" dirty="0">
                <a:solidFill>
                  <a:srgbClr val="040C28"/>
                </a:solidFill>
                <a:effectLst/>
              </a:rPr>
              <a:t> €</a:t>
            </a:r>
            <a:r>
              <a:rPr lang="nl-BE" dirty="0"/>
              <a:t>/jaar</a:t>
            </a:r>
          </a:p>
        </p:txBody>
      </p:sp>
      <p:sp>
        <p:nvSpPr>
          <p:cNvPr id="4" name="ZoneTexte 3">
            <a:extLst>
              <a:ext uri="{FF2B5EF4-FFF2-40B4-BE49-F238E27FC236}">
                <a16:creationId xmlns:a16="http://schemas.microsoft.com/office/drawing/2014/main" id="{DDBA60DE-CC77-4DE5-88A2-8F21DF56BF20}"/>
              </a:ext>
            </a:extLst>
          </p:cNvPr>
          <p:cNvSpPr txBox="1"/>
          <p:nvPr/>
        </p:nvSpPr>
        <p:spPr>
          <a:xfrm>
            <a:off x="667025" y="1313445"/>
            <a:ext cx="8369471" cy="707886"/>
          </a:xfrm>
          <a:prstGeom prst="rect">
            <a:avLst/>
          </a:prstGeom>
          <a:noFill/>
        </p:spPr>
        <p:txBody>
          <a:bodyPr wrap="square" rtlCol="0">
            <a:spAutoFit/>
          </a:bodyPr>
          <a:lstStyle/>
          <a:p>
            <a:r>
              <a:rPr lang="nl-BE" sz="2000" b="1"/>
              <a:t>Doelstelling</a:t>
            </a:r>
            <a:r>
              <a:rPr lang="nl-BE" sz="2000"/>
              <a:t>: ondersteuning bieden bij de </a:t>
            </a:r>
            <a:r>
              <a:rPr lang="nl-BE" sz="2000" u="sng"/>
              <a:t>cultuuromslag </a:t>
            </a:r>
            <a:r>
              <a:rPr lang="nl-BE" sz="2000"/>
              <a:t>die bepaalde normen kunnen veroorzaken  </a:t>
            </a:r>
          </a:p>
        </p:txBody>
      </p:sp>
    </p:spTree>
    <p:extLst>
      <p:ext uri="{BB962C8B-B14F-4D97-AF65-F5344CB8AC3E}">
        <p14:creationId xmlns:p14="http://schemas.microsoft.com/office/powerpoint/2010/main" val="311417320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ZoneTexte 18">
            <a:extLst>
              <a:ext uri="{FF2B5EF4-FFF2-40B4-BE49-F238E27FC236}">
                <a16:creationId xmlns:a16="http://schemas.microsoft.com/office/drawing/2014/main" id="{354C86CF-F5AD-428D-8991-1A924C2F73B4}"/>
              </a:ext>
            </a:extLst>
          </p:cNvPr>
          <p:cNvSpPr txBox="1"/>
          <p:nvPr/>
        </p:nvSpPr>
        <p:spPr>
          <a:xfrm>
            <a:off x="268412" y="3192198"/>
            <a:ext cx="2381307" cy="646331"/>
          </a:xfrm>
          <a:prstGeom prst="rect">
            <a:avLst/>
          </a:prstGeom>
          <a:noFill/>
        </p:spPr>
        <p:txBody>
          <a:bodyPr wrap="square">
            <a:spAutoFit/>
          </a:bodyPr>
          <a:lstStyle/>
          <a:p>
            <a:pPr algn="ctr"/>
            <a:r>
              <a:rPr lang="nl-BE" b="1">
                <a:solidFill>
                  <a:schemeClr val="bg1"/>
                </a:solidFill>
                <a:latin typeface="Calibri" panose="020F0502020204030204" pitchFamily="34" charset="0"/>
                <a:ea typeface="Calibri" panose="020F0502020204030204" pitchFamily="34" charset="0"/>
                <a:cs typeface="Calibri" panose="020F0502020204030204" pitchFamily="34" charset="0"/>
              </a:rPr>
              <a:t>Koning Boudewijnstichting</a:t>
            </a:r>
          </a:p>
        </p:txBody>
      </p:sp>
      <p:sp>
        <p:nvSpPr>
          <p:cNvPr id="24" name="ZoneTexte 23">
            <a:extLst>
              <a:ext uri="{FF2B5EF4-FFF2-40B4-BE49-F238E27FC236}">
                <a16:creationId xmlns:a16="http://schemas.microsoft.com/office/drawing/2014/main" id="{1B06B231-A945-4FFE-B69B-7C0C5D5A7787}"/>
              </a:ext>
            </a:extLst>
          </p:cNvPr>
          <p:cNvSpPr txBox="1"/>
          <p:nvPr/>
        </p:nvSpPr>
        <p:spPr>
          <a:xfrm>
            <a:off x="3803864" y="697774"/>
            <a:ext cx="1467276" cy="400110"/>
          </a:xfrm>
          <a:prstGeom prst="rect">
            <a:avLst/>
          </a:prstGeom>
          <a:noFill/>
        </p:spPr>
        <p:txBody>
          <a:bodyPr wrap="square">
            <a:spAutoFit/>
          </a:bodyPr>
          <a:lstStyle/>
          <a:p>
            <a:pPr lvl="0" fontAlgn="auto" hangingPunct="1"/>
            <a:r>
              <a:rPr lang="nl-BE" sz="2000">
                <a:solidFill>
                  <a:srgbClr val="000000"/>
                </a:solidFill>
                <a:effectLst/>
                <a:latin typeface="Calibri" panose="020F0502020204030204" pitchFamily="34" charset="0"/>
                <a:ea typeface="Calibri" panose="020F0502020204030204" pitchFamily="34" charset="0"/>
                <a:cs typeface="Calibri" panose="020F0502020204030204" pitchFamily="34" charset="0"/>
              </a:rPr>
              <a:t>Evaluatie</a:t>
            </a:r>
          </a:p>
        </p:txBody>
      </p:sp>
      <p:sp>
        <p:nvSpPr>
          <p:cNvPr id="25" name="Titre 1">
            <a:extLst>
              <a:ext uri="{FF2B5EF4-FFF2-40B4-BE49-F238E27FC236}">
                <a16:creationId xmlns:a16="http://schemas.microsoft.com/office/drawing/2014/main" id="{DD30A69D-382C-4355-811B-226116C8B7EB}"/>
              </a:ext>
            </a:extLst>
          </p:cNvPr>
          <p:cNvSpPr txBox="1">
            <a:spLocks/>
          </p:cNvSpPr>
          <p:nvPr/>
        </p:nvSpPr>
        <p:spPr>
          <a:xfrm>
            <a:off x="-14211" y="-4903"/>
            <a:ext cx="9158211" cy="994122"/>
          </a:xfrm>
          <a:prstGeom prst="rect">
            <a:avLst/>
          </a:prstGeom>
          <a:solidFill>
            <a:srgbClr val="1E3B89"/>
          </a:solidFill>
          <a:ln w="12700" cap="flat" cmpd="sng" algn="ctr">
            <a:solidFill>
              <a:srgbClr val="1E3B89"/>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lvl="0" algn="just"/>
            <a:r>
              <a:rPr lang="nl-BE" sz="2400" b="1" dirty="0">
                <a:solidFill>
                  <a:schemeClr val="bg1"/>
                </a:solidFill>
                <a:effectLst>
                  <a:outerShdw blurRad="38100" dist="38100" dir="2700000" algn="tl">
                    <a:srgbClr val="000000">
                      <a:alpha val="43137"/>
                    </a:srgbClr>
                  </a:outerShdw>
                </a:effectLst>
                <a:latin typeface="Calibri" panose="020F0502020204030204" pitchFamily="34" charset="0"/>
              </a:rPr>
              <a:t>2. Ondersteuning bij de cultuuromslag in de RH's/RVT's - Programma </a:t>
            </a:r>
          </a:p>
        </p:txBody>
      </p:sp>
      <p:sp>
        <p:nvSpPr>
          <p:cNvPr id="4" name="ZoneTexte 3">
            <a:extLst>
              <a:ext uri="{FF2B5EF4-FFF2-40B4-BE49-F238E27FC236}">
                <a16:creationId xmlns:a16="http://schemas.microsoft.com/office/drawing/2014/main" id="{DDBA60DE-CC77-4DE5-88A2-8F21DF56BF20}"/>
              </a:ext>
            </a:extLst>
          </p:cNvPr>
          <p:cNvSpPr txBox="1"/>
          <p:nvPr/>
        </p:nvSpPr>
        <p:spPr>
          <a:xfrm>
            <a:off x="522493" y="1304111"/>
            <a:ext cx="8184466" cy="5247590"/>
          </a:xfrm>
          <a:prstGeom prst="rect">
            <a:avLst/>
          </a:prstGeom>
          <a:noFill/>
        </p:spPr>
        <p:txBody>
          <a:bodyPr wrap="square" rtlCol="0">
            <a:spAutoFit/>
          </a:bodyPr>
          <a:lstStyle/>
          <a:p>
            <a:pPr algn="ctr"/>
            <a:r>
              <a:rPr lang="nl-BE" sz="2000" b="1" dirty="0">
                <a:effectLst/>
                <a:latin typeface="Calibri" panose="020F0502020204030204" pitchFamily="34" charset="0"/>
                <a:ea typeface="Times New Roman" panose="02020603050405020304" pitchFamily="18" charset="0"/>
                <a:cs typeface="Times New Roman" panose="02020603050405020304" pitchFamily="18" charset="0"/>
              </a:rPr>
              <a:t>Het aanbod </a:t>
            </a:r>
          </a:p>
          <a:p>
            <a:endParaRPr lang="fr-BE" dirty="0">
              <a:ea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
            </a:pPr>
            <a:r>
              <a:rPr lang="nl-BE" dirty="0"/>
              <a:t>Aangepast aan </a:t>
            </a:r>
            <a:r>
              <a:rPr lang="nl-BE" b="1" dirty="0"/>
              <a:t>het ritme en de eigenheid</a:t>
            </a:r>
            <a:r>
              <a:rPr lang="nl-BE" dirty="0"/>
              <a:t> van elke situatie</a:t>
            </a:r>
          </a:p>
          <a:p>
            <a:pPr marL="285750" indent="-285750">
              <a:buFont typeface="Wingdings" panose="05000000000000000000" pitchFamily="2" charset="2"/>
              <a:buChar char="§"/>
            </a:pPr>
            <a:r>
              <a:rPr lang="nl-BE" dirty="0">
                <a:effectLst/>
                <a:ea typeface="Times New Roman" panose="02020603050405020304" pitchFamily="18" charset="0"/>
                <a:cs typeface="Times New Roman" panose="02020603050405020304" pitchFamily="18" charset="0"/>
              </a:rPr>
              <a:t>Afhankelijk van de </a:t>
            </a:r>
            <a:r>
              <a:rPr lang="nl-BE" b="1" dirty="0">
                <a:effectLst/>
                <a:ea typeface="Times New Roman" panose="02020603050405020304" pitchFamily="18" charset="0"/>
                <a:cs typeface="Times New Roman" panose="02020603050405020304" pitchFamily="18" charset="0"/>
              </a:rPr>
              <a:t>behoeften en wensen</a:t>
            </a:r>
          </a:p>
          <a:p>
            <a:pPr marL="285750" indent="-285750">
              <a:buFont typeface="Wingdings" panose="05000000000000000000" pitchFamily="2" charset="2"/>
              <a:buChar char="§"/>
            </a:pPr>
            <a:r>
              <a:rPr lang="nl-BE" dirty="0">
                <a:effectLst/>
                <a:ea typeface="Times New Roman" panose="02020603050405020304" pitchFamily="18" charset="0"/>
                <a:cs typeface="Times New Roman" panose="02020603050405020304" pitchFamily="18" charset="0"/>
              </a:rPr>
              <a:t>Opgenomen in de verplichte opleidingsuren voor het personeel (indien mogelijk</a:t>
            </a:r>
            <a:r>
              <a:rPr lang="nl-BE" dirty="0"/>
              <a:t>)</a:t>
            </a:r>
            <a:endParaRPr lang="fr-BE" dirty="0">
              <a:effectLst/>
              <a:ea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
            </a:pPr>
            <a:r>
              <a:rPr lang="nl-BE" b="1" dirty="0">
                <a:ea typeface="Times New Roman" panose="02020603050405020304" pitchFamily="18" charset="0"/>
                <a:cs typeface="Times New Roman" panose="02020603050405020304" pitchFamily="18" charset="0"/>
              </a:rPr>
              <a:t>Thema’s</a:t>
            </a:r>
            <a:r>
              <a:rPr lang="nl-BE" dirty="0"/>
              <a:t>:</a:t>
            </a:r>
          </a:p>
          <a:p>
            <a:pPr marL="742950" lvl="1" indent="-285750">
              <a:buSzPct val="121000"/>
              <a:buFont typeface="Calibri" panose="020F0502020204030204" pitchFamily="34" charset="0"/>
              <a:buChar char="-"/>
            </a:pPr>
            <a:r>
              <a:rPr lang="nl-BE" sz="1300" dirty="0">
                <a:solidFill>
                  <a:schemeClr val="tx1"/>
                </a:solidFill>
              </a:rPr>
              <a:t>Verwelkoming en inclusie van de diversiteit van de inwoners en het personeel </a:t>
            </a:r>
          </a:p>
          <a:p>
            <a:pPr marL="742950" lvl="1" indent="-285750">
              <a:buSzPct val="121000"/>
              <a:buFont typeface="Calibri" panose="020F0502020204030204" pitchFamily="34" charset="0"/>
              <a:buChar char="-"/>
            </a:pPr>
            <a:r>
              <a:rPr lang="nl-BE" sz="1300" dirty="0">
                <a:solidFill>
                  <a:schemeClr val="tx1"/>
                </a:solidFill>
              </a:rPr>
              <a:t>Participatie van de ouderen en het personeel</a:t>
            </a:r>
          </a:p>
          <a:p>
            <a:pPr marL="742950" lvl="1" indent="-285750">
              <a:buSzPct val="121000"/>
              <a:buFont typeface="Calibri" panose="020F0502020204030204" pitchFamily="34" charset="0"/>
              <a:buChar char="-"/>
            </a:pPr>
            <a:r>
              <a:rPr lang="nl-BE" sz="1300" b="1" dirty="0">
                <a:solidFill>
                  <a:srgbClr val="00B050"/>
                </a:solidFill>
              </a:rPr>
              <a:t>Uitnodigende activiteiten die zinvol zijn en aangepast zijn aan de behouden capaciteiten </a:t>
            </a:r>
          </a:p>
          <a:p>
            <a:pPr marL="742950" lvl="1" indent="-285750">
              <a:buSzPct val="121000"/>
              <a:buFont typeface="Calibri" panose="020F0502020204030204" pitchFamily="34" charset="0"/>
              <a:buChar char="-"/>
            </a:pPr>
            <a:r>
              <a:rPr lang="fr-BE" sz="1300" dirty="0" err="1">
                <a:ea typeface="Times New Roman" panose="02020603050405020304" pitchFamily="18" charset="0"/>
                <a:cs typeface="Times New Roman" panose="02020603050405020304" pitchFamily="18" charset="0"/>
              </a:rPr>
              <a:t>Zich</a:t>
            </a:r>
            <a:r>
              <a:rPr lang="fr-BE" sz="1300" dirty="0">
                <a:ea typeface="Times New Roman" panose="02020603050405020304" pitchFamily="18" charset="0"/>
                <a:cs typeface="Times New Roman" panose="02020603050405020304" pitchFamily="18" charset="0"/>
              </a:rPr>
              <a:t> </a:t>
            </a:r>
            <a:r>
              <a:rPr lang="fr-BE" sz="1300" dirty="0" err="1">
                <a:ea typeface="Times New Roman" panose="02020603050405020304" pitchFamily="18" charset="0"/>
                <a:cs typeface="Times New Roman" panose="02020603050405020304" pitchFamily="18" charset="0"/>
              </a:rPr>
              <a:t>openstellen</a:t>
            </a:r>
            <a:r>
              <a:rPr lang="fr-BE" sz="1300" dirty="0">
                <a:ea typeface="Times New Roman" panose="02020603050405020304" pitchFamily="18" charset="0"/>
                <a:cs typeface="Times New Roman" panose="02020603050405020304" pitchFamily="18" charset="0"/>
              </a:rPr>
              <a:t> </a:t>
            </a:r>
            <a:r>
              <a:rPr lang="fr-BE" sz="1300" dirty="0" err="1">
                <a:ea typeface="Times New Roman" panose="02020603050405020304" pitchFamily="18" charset="0"/>
                <a:cs typeface="Times New Roman" panose="02020603050405020304" pitchFamily="18" charset="0"/>
              </a:rPr>
              <a:t>voor</a:t>
            </a:r>
            <a:r>
              <a:rPr lang="fr-BE" sz="1300" dirty="0">
                <a:ea typeface="Times New Roman" panose="02020603050405020304" pitchFamily="18" charset="0"/>
                <a:cs typeface="Times New Roman" panose="02020603050405020304" pitchFamily="18" charset="0"/>
              </a:rPr>
              <a:t> de </a:t>
            </a:r>
            <a:r>
              <a:rPr lang="fr-BE" sz="1300" dirty="0" err="1">
                <a:ea typeface="Times New Roman" panose="02020603050405020304" pitchFamily="18" charset="0"/>
                <a:cs typeface="Times New Roman" panose="02020603050405020304" pitchFamily="18" charset="0"/>
              </a:rPr>
              <a:t>buitenwereld</a:t>
            </a:r>
            <a:r>
              <a:rPr lang="fr-BE" sz="1300" dirty="0">
                <a:ea typeface="Times New Roman" panose="02020603050405020304" pitchFamily="18" charset="0"/>
                <a:cs typeface="Times New Roman" panose="02020603050405020304" pitchFamily="18" charset="0"/>
              </a:rPr>
              <a:t> </a:t>
            </a:r>
            <a:r>
              <a:rPr lang="nl-BE" sz="1300" dirty="0">
                <a:solidFill>
                  <a:schemeClr val="tx1"/>
                </a:solidFill>
              </a:rPr>
              <a:t>(wijk, familie, intergenerationeel) </a:t>
            </a:r>
          </a:p>
          <a:p>
            <a:pPr marL="742950" lvl="1" indent="-285750">
              <a:buSzPct val="121000"/>
              <a:buFont typeface="Calibri" panose="020F0502020204030204" pitchFamily="34" charset="0"/>
              <a:buChar char="-"/>
            </a:pPr>
            <a:r>
              <a:rPr lang="fr-BE" sz="1300" b="1" dirty="0">
                <a:solidFill>
                  <a:srgbClr val="00B050"/>
                </a:solidFill>
                <a:ea typeface="Times New Roman" panose="02020603050405020304" pitchFamily="18" charset="0"/>
                <a:cs typeface="Times New Roman" panose="02020603050405020304" pitchFamily="18" charset="0"/>
              </a:rPr>
              <a:t>Inclusie en </a:t>
            </a:r>
            <a:r>
              <a:rPr lang="fr-BE" sz="1300" b="1" dirty="0" err="1">
                <a:solidFill>
                  <a:srgbClr val="00B050"/>
                </a:solidFill>
                <a:ea typeface="Times New Roman" panose="02020603050405020304" pitchFamily="18" charset="0"/>
                <a:cs typeface="Times New Roman" panose="02020603050405020304" pitchFamily="18" charset="0"/>
              </a:rPr>
              <a:t>begeleiding</a:t>
            </a:r>
            <a:r>
              <a:rPr lang="fr-BE" sz="1300" b="1" dirty="0">
                <a:solidFill>
                  <a:srgbClr val="00B050"/>
                </a:solidFill>
                <a:ea typeface="Times New Roman" panose="02020603050405020304" pitchFamily="18" charset="0"/>
                <a:cs typeface="Times New Roman" panose="02020603050405020304" pitchFamily="18" charset="0"/>
              </a:rPr>
              <a:t> van </a:t>
            </a:r>
            <a:r>
              <a:rPr lang="fr-BE" sz="1300" b="1" dirty="0" err="1">
                <a:solidFill>
                  <a:srgbClr val="00B050"/>
                </a:solidFill>
                <a:ea typeface="Times New Roman" panose="02020603050405020304" pitchFamily="18" charset="0"/>
                <a:cs typeface="Times New Roman" panose="02020603050405020304" pitchFamily="18" charset="0"/>
              </a:rPr>
              <a:t>ouderen</a:t>
            </a:r>
            <a:r>
              <a:rPr lang="fr-BE" sz="1300" b="1" dirty="0">
                <a:solidFill>
                  <a:srgbClr val="00B050"/>
                </a:solidFill>
                <a:ea typeface="Times New Roman" panose="02020603050405020304" pitchFamily="18" charset="0"/>
                <a:cs typeface="Times New Roman" panose="02020603050405020304" pitchFamily="18" charset="0"/>
              </a:rPr>
              <a:t> met </a:t>
            </a:r>
            <a:r>
              <a:rPr lang="fr-BE" sz="1300" b="1" dirty="0" err="1">
                <a:solidFill>
                  <a:srgbClr val="00B050"/>
                </a:solidFill>
                <a:ea typeface="Times New Roman" panose="02020603050405020304" pitchFamily="18" charset="0"/>
                <a:cs typeface="Times New Roman" panose="02020603050405020304" pitchFamily="18" charset="0"/>
              </a:rPr>
              <a:t>cognitieve</a:t>
            </a:r>
            <a:r>
              <a:rPr lang="fr-BE" sz="1300" b="1" dirty="0">
                <a:solidFill>
                  <a:srgbClr val="00B050"/>
                </a:solidFill>
                <a:ea typeface="Times New Roman" panose="02020603050405020304" pitchFamily="18" charset="0"/>
                <a:cs typeface="Times New Roman" panose="02020603050405020304" pitchFamily="18" charset="0"/>
              </a:rPr>
              <a:t> </a:t>
            </a:r>
            <a:r>
              <a:rPr lang="fr-BE" sz="1300" b="1" dirty="0" err="1">
                <a:solidFill>
                  <a:srgbClr val="00B050"/>
                </a:solidFill>
                <a:ea typeface="Times New Roman" panose="02020603050405020304" pitchFamily="18" charset="0"/>
                <a:cs typeface="Times New Roman" panose="02020603050405020304" pitchFamily="18" charset="0"/>
              </a:rPr>
              <a:t>stoornissen</a:t>
            </a:r>
            <a:endParaRPr lang="fr-BE" sz="1300" b="1" dirty="0">
              <a:solidFill>
                <a:srgbClr val="00B050"/>
              </a:solidFill>
              <a:ea typeface="Times New Roman" panose="02020603050405020304" pitchFamily="18" charset="0"/>
              <a:cs typeface="Times New Roman" panose="02020603050405020304" pitchFamily="18" charset="0"/>
            </a:endParaRPr>
          </a:p>
          <a:p>
            <a:pPr marL="742950" lvl="1" indent="-285750">
              <a:buSzPct val="121000"/>
              <a:buFont typeface="Calibri" panose="020F0502020204030204" pitchFamily="34" charset="0"/>
              <a:buChar char="-"/>
            </a:pPr>
            <a:r>
              <a:rPr lang="fr-BE" sz="1300" dirty="0">
                <a:ea typeface="Times New Roman" panose="02020603050405020304" pitchFamily="18" charset="0"/>
                <a:cs typeface="Times New Roman" panose="02020603050405020304" pitchFamily="18" charset="0"/>
              </a:rPr>
              <a:t>Continue </a:t>
            </a:r>
            <a:r>
              <a:rPr lang="fr-BE" sz="1300" dirty="0" err="1">
                <a:ea typeface="Times New Roman" panose="02020603050405020304" pitchFamily="18" charset="0"/>
                <a:cs typeface="Times New Roman" panose="02020603050405020304" pitchFamily="18" charset="0"/>
              </a:rPr>
              <a:t>verbetering</a:t>
            </a:r>
            <a:r>
              <a:rPr lang="fr-BE" sz="1300" dirty="0">
                <a:ea typeface="Times New Roman" panose="02020603050405020304" pitchFamily="18" charset="0"/>
                <a:cs typeface="Times New Roman" panose="02020603050405020304" pitchFamily="18" charset="0"/>
              </a:rPr>
              <a:t> van de </a:t>
            </a:r>
            <a:r>
              <a:rPr lang="fr-BE" sz="1300" dirty="0" err="1">
                <a:ea typeface="Times New Roman" panose="02020603050405020304" pitchFamily="18" charset="0"/>
                <a:cs typeface="Times New Roman" panose="02020603050405020304" pitchFamily="18" charset="0"/>
              </a:rPr>
              <a:t>zorg</a:t>
            </a:r>
            <a:r>
              <a:rPr lang="fr-BE" sz="1300" dirty="0">
                <a:ea typeface="Times New Roman" panose="02020603050405020304" pitchFamily="18" charset="0"/>
                <a:cs typeface="Times New Roman" panose="02020603050405020304" pitchFamily="18" charset="0"/>
              </a:rPr>
              <a:t> </a:t>
            </a:r>
            <a:r>
              <a:rPr lang="fr-BE" sz="1300" dirty="0" err="1">
                <a:ea typeface="Times New Roman" panose="02020603050405020304" pitchFamily="18" charset="0"/>
                <a:cs typeface="Times New Roman" panose="02020603050405020304" pitchFamily="18" charset="0"/>
              </a:rPr>
              <a:t>ontwikkelen</a:t>
            </a:r>
            <a:endParaRPr lang="fr-BE" sz="1300" dirty="0">
              <a:ea typeface="Times New Roman" panose="02020603050405020304" pitchFamily="18" charset="0"/>
              <a:cs typeface="Times New Roman" panose="02020603050405020304" pitchFamily="18" charset="0"/>
            </a:endParaRPr>
          </a:p>
          <a:p>
            <a:pPr marL="742950" lvl="1" indent="-285750">
              <a:buSzPct val="121000"/>
              <a:buFont typeface="Calibri" panose="020F0502020204030204" pitchFamily="34" charset="0"/>
              <a:buChar char="-"/>
            </a:pPr>
            <a:r>
              <a:rPr lang="fr-BE" sz="1300" dirty="0" err="1">
                <a:ea typeface="Times New Roman" panose="02020603050405020304" pitchFamily="18" charset="0"/>
                <a:cs typeface="Times New Roman" panose="02020603050405020304" pitchFamily="18" charset="0"/>
              </a:rPr>
              <a:t>Inzicht</a:t>
            </a:r>
            <a:r>
              <a:rPr lang="fr-BE" sz="1300" dirty="0">
                <a:ea typeface="Times New Roman" panose="02020603050405020304" pitchFamily="18" charset="0"/>
                <a:cs typeface="Times New Roman" panose="02020603050405020304" pitchFamily="18" charset="0"/>
              </a:rPr>
              <a:t> in de </a:t>
            </a:r>
            <a:r>
              <a:rPr lang="fr-BE" sz="1300" dirty="0" err="1">
                <a:ea typeface="Times New Roman" panose="02020603050405020304" pitchFamily="18" charset="0"/>
                <a:cs typeface="Times New Roman" panose="02020603050405020304" pitchFamily="18" charset="0"/>
              </a:rPr>
              <a:t>zorg</a:t>
            </a:r>
            <a:r>
              <a:rPr lang="fr-BE" sz="1300" dirty="0">
                <a:ea typeface="Times New Roman" panose="02020603050405020304" pitchFamily="18" charset="0"/>
                <a:cs typeface="Times New Roman" panose="02020603050405020304" pitchFamily="18" charset="0"/>
              </a:rPr>
              <a:t> rond het </a:t>
            </a:r>
            <a:r>
              <a:rPr lang="fr-BE" sz="1300" dirty="0" err="1">
                <a:ea typeface="Times New Roman" panose="02020603050405020304" pitchFamily="18" charset="0"/>
                <a:cs typeface="Times New Roman" panose="02020603050405020304" pitchFamily="18" charset="0"/>
              </a:rPr>
              <a:t>levendeseinde</a:t>
            </a:r>
            <a:endParaRPr lang="fr-BE" sz="1300" dirty="0">
              <a:ea typeface="Times New Roman" panose="02020603050405020304" pitchFamily="18" charset="0"/>
              <a:cs typeface="Times New Roman" panose="02020603050405020304" pitchFamily="18" charset="0"/>
            </a:endParaRPr>
          </a:p>
          <a:p>
            <a:pPr marL="742950" lvl="1" indent="-285750">
              <a:buSzPct val="121000"/>
              <a:buFont typeface="Calibri" panose="020F0502020204030204" pitchFamily="34" charset="0"/>
              <a:buChar char="-"/>
            </a:pPr>
            <a:r>
              <a:rPr lang="nl-BE" sz="1300" b="1" dirty="0">
                <a:solidFill>
                  <a:srgbClr val="00B050"/>
                </a:solidFill>
              </a:rPr>
              <a:t>De behouden capaciteiten van ouderen in kaart brengen en gebruiken bij de ondersteuning en zorg </a:t>
            </a:r>
          </a:p>
          <a:p>
            <a:pPr marL="742950" lvl="1" indent="-285750">
              <a:buSzPct val="121000"/>
              <a:buFont typeface="Calibri" panose="020F0502020204030204" pitchFamily="34" charset="0"/>
              <a:buChar char="-"/>
            </a:pPr>
            <a:r>
              <a:rPr lang="nl-BE" sz="1300" dirty="0"/>
              <a:t>Hulp- en zorgcontinuüm </a:t>
            </a:r>
          </a:p>
          <a:p>
            <a:pPr marL="742950" lvl="1" indent="-285750">
              <a:buSzPct val="121000"/>
              <a:buFont typeface="Calibri" panose="020F0502020204030204" pitchFamily="34" charset="0"/>
              <a:buChar char="-"/>
            </a:pPr>
            <a:r>
              <a:rPr lang="nl-BE" sz="1300" dirty="0">
                <a:solidFill>
                  <a:schemeClr val="tx1"/>
                </a:solidFill>
              </a:rPr>
              <a:t>Een voedingsbeleid ontwikkelen (gezond, inclusief, zelfstandig, eetplezier)</a:t>
            </a:r>
          </a:p>
          <a:p>
            <a:pPr marL="742950" lvl="1" indent="-285750">
              <a:buSzPct val="121000"/>
              <a:buFont typeface="Calibri" panose="020F0502020204030204" pitchFamily="34" charset="0"/>
              <a:buChar char="-"/>
            </a:pPr>
            <a:r>
              <a:rPr lang="nl-BE" sz="1300" b="1" dirty="0">
                <a:solidFill>
                  <a:srgbClr val="00B050"/>
                </a:solidFill>
              </a:rPr>
              <a:t>De fysieke omgeving aanpassen aan de behouden capaciteiten </a:t>
            </a:r>
          </a:p>
          <a:p>
            <a:pPr marL="742950" lvl="1" indent="-285750">
              <a:buSzPct val="121000"/>
              <a:buFont typeface="Calibri" panose="020F0502020204030204" pitchFamily="34" charset="0"/>
              <a:buChar char="-"/>
            </a:pPr>
            <a:r>
              <a:rPr lang="nl-BE" sz="1300" dirty="0">
                <a:ea typeface="Times New Roman" panose="02020603050405020304" pitchFamily="18" charset="0"/>
                <a:cs typeface="Times New Roman" panose="02020603050405020304" pitchFamily="18" charset="0"/>
              </a:rPr>
              <a:t>Onthaal en welzijn van het personeel</a:t>
            </a:r>
          </a:p>
          <a:p>
            <a:pPr marL="742950" lvl="1" indent="-285750">
              <a:buSzPct val="121000"/>
              <a:buFont typeface="Calibri" panose="020F0502020204030204" pitchFamily="34" charset="0"/>
              <a:buChar char="-"/>
            </a:pPr>
            <a:r>
              <a:rPr lang="fr-BE" sz="1300" dirty="0" err="1">
                <a:ea typeface="Times New Roman" panose="02020603050405020304" pitchFamily="18" charset="0"/>
                <a:cs typeface="Times New Roman" panose="02020603050405020304" pitchFamily="18" charset="0"/>
              </a:rPr>
              <a:t>Omgaan</a:t>
            </a:r>
            <a:r>
              <a:rPr lang="fr-BE" sz="1300" dirty="0">
                <a:ea typeface="Times New Roman" panose="02020603050405020304" pitchFamily="18" charset="0"/>
                <a:cs typeface="Times New Roman" panose="02020603050405020304" pitchFamily="18" charset="0"/>
              </a:rPr>
              <a:t> met </a:t>
            </a:r>
            <a:r>
              <a:rPr lang="fr-BE" sz="1300" dirty="0" err="1">
                <a:ea typeface="Times New Roman" panose="02020603050405020304" pitchFamily="18" charset="0"/>
                <a:cs typeface="Times New Roman" panose="02020603050405020304" pitchFamily="18" charset="0"/>
              </a:rPr>
              <a:t>geweld</a:t>
            </a:r>
            <a:r>
              <a:rPr lang="fr-BE" sz="1300" dirty="0">
                <a:ea typeface="Times New Roman" panose="02020603050405020304" pitchFamily="18" charset="0"/>
                <a:cs typeface="Times New Roman" panose="02020603050405020304" pitchFamily="18" charset="0"/>
              </a:rPr>
              <a:t> (…)</a:t>
            </a:r>
          </a:p>
          <a:p>
            <a:pPr marL="285750" indent="-285750">
              <a:buFont typeface="Wingdings" panose="05000000000000000000" pitchFamily="2" charset="2"/>
              <a:buChar char="§"/>
            </a:pPr>
            <a:endParaRPr lang="fr-BE" dirty="0">
              <a:effectLst/>
              <a:ea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
            </a:pPr>
            <a:endParaRPr lang="fr-BE" dirty="0"/>
          </a:p>
          <a:p>
            <a:endParaRPr lang="fr-BE" sz="2000" dirty="0"/>
          </a:p>
        </p:txBody>
      </p:sp>
      <p:sp>
        <p:nvSpPr>
          <p:cNvPr id="20" name="Espace réservé du contenu 2">
            <a:extLst>
              <a:ext uri="{FF2B5EF4-FFF2-40B4-BE49-F238E27FC236}">
                <a16:creationId xmlns:a16="http://schemas.microsoft.com/office/drawing/2014/main" id="{C2F4A5A1-4E88-48B6-AED5-280E644010D1}"/>
              </a:ext>
            </a:extLst>
          </p:cNvPr>
          <p:cNvSpPr txBox="1">
            <a:spLocks/>
          </p:cNvSpPr>
          <p:nvPr/>
        </p:nvSpPr>
        <p:spPr>
          <a:xfrm>
            <a:off x="453417" y="1304111"/>
            <a:ext cx="8184466" cy="4357137"/>
          </a:xfrm>
          <a:prstGeom prst="rect">
            <a:avLst/>
          </a:prstGeom>
          <a:ln w="38100">
            <a:solidFill>
              <a:srgbClr val="1E3B89"/>
            </a:solidFill>
          </a:ln>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buFont typeface="Arial" panose="020B0604020202020204" pitchFamily="34" charset="0"/>
              <a:buNone/>
            </a:pPr>
            <a:endParaRPr lang="fr-BE" sz="2400" dirty="0">
              <a:latin typeface="Calibri" panose="020F0502020204030204" pitchFamily="34" charset="0"/>
              <a:cs typeface="Calibri" panose="020F0502020204030204" pitchFamily="34" charset="0"/>
            </a:endParaRPr>
          </a:p>
        </p:txBody>
      </p:sp>
      <p:pic>
        <p:nvPicPr>
          <p:cNvPr id="10" name="Image 9">
            <a:extLst>
              <a:ext uri="{FF2B5EF4-FFF2-40B4-BE49-F238E27FC236}">
                <a16:creationId xmlns:a16="http://schemas.microsoft.com/office/drawing/2014/main" id="{E7EE35C2-EC81-4B1C-9326-5B0BB2DBCA68}"/>
              </a:ext>
            </a:extLst>
          </p:cNvPr>
          <p:cNvPicPr>
            <a:picLocks noChangeAspect="1"/>
          </p:cNvPicPr>
          <p:nvPr/>
        </p:nvPicPr>
        <p:blipFill rotWithShape="1">
          <a:blip r:embed="rId2"/>
          <a:srcRect r="4538"/>
          <a:stretch/>
        </p:blipFill>
        <p:spPr>
          <a:xfrm>
            <a:off x="72008" y="5729880"/>
            <a:ext cx="9071992" cy="1138280"/>
          </a:xfrm>
          <a:prstGeom prst="rect">
            <a:avLst/>
          </a:prstGeom>
        </p:spPr>
      </p:pic>
    </p:spTree>
    <p:extLst>
      <p:ext uri="{BB962C8B-B14F-4D97-AF65-F5344CB8AC3E}">
        <p14:creationId xmlns:p14="http://schemas.microsoft.com/office/powerpoint/2010/main" val="293312364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 name="Rectangle"/>
          <p:cNvSpPr/>
          <p:nvPr/>
        </p:nvSpPr>
        <p:spPr>
          <a:xfrm>
            <a:off x="-6250" y="847030"/>
            <a:ext cx="9156500" cy="5163941"/>
          </a:xfrm>
          <a:prstGeom prst="rect">
            <a:avLst/>
          </a:prstGeom>
          <a:solidFill>
            <a:srgbClr val="89CAC0"/>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200"/>
          </a:p>
        </p:txBody>
      </p:sp>
      <p:sp>
        <p:nvSpPr>
          <p:cNvPr id="154" name="Figure"/>
          <p:cNvSpPr/>
          <p:nvPr/>
        </p:nvSpPr>
        <p:spPr>
          <a:xfrm>
            <a:off x="-2041581" y="857250"/>
            <a:ext cx="4399863" cy="6765160"/>
          </a:xfrm>
          <a:custGeom>
            <a:avLst/>
            <a:gdLst/>
            <a:ahLst/>
            <a:cxnLst>
              <a:cxn ang="0">
                <a:pos x="wd2" y="hd2"/>
              </a:cxn>
              <a:cxn ang="5400000">
                <a:pos x="wd2" y="hd2"/>
              </a:cxn>
              <a:cxn ang="10800000">
                <a:pos x="wd2" y="hd2"/>
              </a:cxn>
              <a:cxn ang="16200000">
                <a:pos x="wd2" y="hd2"/>
              </a:cxn>
            </a:cxnLst>
            <a:rect l="0" t="0" r="r" b="b"/>
            <a:pathLst>
              <a:path w="20325" h="21600" extrusionOk="0">
                <a:moveTo>
                  <a:pt x="8364" y="0"/>
                </a:moveTo>
                <a:cubicBezTo>
                  <a:pt x="17042" y="3911"/>
                  <a:pt x="21600" y="10973"/>
                  <a:pt x="20012" y="18049"/>
                </a:cubicBezTo>
                <a:cubicBezTo>
                  <a:pt x="19740" y="19263"/>
                  <a:pt x="19281" y="20454"/>
                  <a:pt x="18643" y="21600"/>
                </a:cubicBezTo>
                <a:lnTo>
                  <a:pt x="7072" y="18336"/>
                </a:lnTo>
                <a:lnTo>
                  <a:pt x="0" y="9046"/>
                </a:lnTo>
                <a:lnTo>
                  <a:pt x="8364" y="0"/>
                </a:lnTo>
                <a:close/>
              </a:path>
            </a:pathLst>
          </a:custGeom>
          <a:solidFill>
            <a:srgbClr val="81C0B7"/>
          </a:solidFill>
          <a:ln w="12700">
            <a:miter lim="400000"/>
          </a:ln>
        </p:spPr>
        <p:txBody>
          <a:bodyPr lIns="19050" tIns="19050" rIns="19050" bIns="19050" anchor="ctr"/>
          <a:lstStyle/>
          <a:p>
            <a:pPr>
              <a:defRPr sz="3200" b="0">
                <a:solidFill>
                  <a:srgbClr val="FFFFFF"/>
                </a:solidFill>
                <a:latin typeface="+mn-lt"/>
                <a:ea typeface="+mn-ea"/>
                <a:cs typeface="+mn-cs"/>
                <a:sym typeface="Helvetica Neue Medium"/>
              </a:defRPr>
            </a:pPr>
            <a:endParaRPr sz="1200"/>
          </a:p>
        </p:txBody>
      </p:sp>
      <p:sp>
        <p:nvSpPr>
          <p:cNvPr id="155" name="Figure"/>
          <p:cNvSpPr/>
          <p:nvPr/>
        </p:nvSpPr>
        <p:spPr>
          <a:xfrm rot="10373722">
            <a:off x="6921444" y="-1888392"/>
            <a:ext cx="4399863" cy="6765160"/>
          </a:xfrm>
          <a:custGeom>
            <a:avLst/>
            <a:gdLst/>
            <a:ahLst/>
            <a:cxnLst>
              <a:cxn ang="0">
                <a:pos x="wd2" y="hd2"/>
              </a:cxn>
              <a:cxn ang="5400000">
                <a:pos x="wd2" y="hd2"/>
              </a:cxn>
              <a:cxn ang="10800000">
                <a:pos x="wd2" y="hd2"/>
              </a:cxn>
              <a:cxn ang="16200000">
                <a:pos x="wd2" y="hd2"/>
              </a:cxn>
            </a:cxnLst>
            <a:rect l="0" t="0" r="r" b="b"/>
            <a:pathLst>
              <a:path w="20325" h="21600" extrusionOk="0">
                <a:moveTo>
                  <a:pt x="8364" y="0"/>
                </a:moveTo>
                <a:cubicBezTo>
                  <a:pt x="17042" y="3911"/>
                  <a:pt x="21600" y="10973"/>
                  <a:pt x="20012" y="18049"/>
                </a:cubicBezTo>
                <a:cubicBezTo>
                  <a:pt x="19740" y="19263"/>
                  <a:pt x="19281" y="20454"/>
                  <a:pt x="18643" y="21600"/>
                </a:cubicBezTo>
                <a:lnTo>
                  <a:pt x="7072" y="18336"/>
                </a:lnTo>
                <a:lnTo>
                  <a:pt x="0" y="9046"/>
                </a:lnTo>
                <a:lnTo>
                  <a:pt x="8364" y="0"/>
                </a:lnTo>
                <a:close/>
              </a:path>
            </a:pathLst>
          </a:custGeom>
          <a:solidFill>
            <a:srgbClr val="81C0B7"/>
          </a:solidFill>
          <a:ln w="12700">
            <a:miter lim="400000"/>
          </a:ln>
        </p:spPr>
        <p:txBody>
          <a:bodyPr lIns="19050" tIns="19050" rIns="19050" bIns="19050" anchor="ctr"/>
          <a:lstStyle/>
          <a:p>
            <a:pPr>
              <a:defRPr sz="3200" b="0">
                <a:solidFill>
                  <a:srgbClr val="FFFFFF"/>
                </a:solidFill>
                <a:latin typeface="+mn-lt"/>
                <a:ea typeface="+mn-ea"/>
                <a:cs typeface="+mn-cs"/>
                <a:sym typeface="Helvetica Neue Medium"/>
              </a:defRPr>
            </a:pPr>
            <a:endParaRPr sz="1200"/>
          </a:p>
        </p:txBody>
      </p:sp>
      <p:pic>
        <p:nvPicPr>
          <p:cNvPr id="156" name="Image" descr="Image"/>
          <p:cNvPicPr>
            <a:picLocks noChangeAspect="1"/>
          </p:cNvPicPr>
          <p:nvPr/>
        </p:nvPicPr>
        <p:blipFill>
          <a:blip r:embed="rId3"/>
          <a:stretch>
            <a:fillRect/>
          </a:stretch>
        </p:blipFill>
        <p:spPr>
          <a:xfrm>
            <a:off x="2994544" y="1360823"/>
            <a:ext cx="3250206" cy="4136354"/>
          </a:xfrm>
          <a:prstGeom prst="rect">
            <a:avLst/>
          </a:prstGeom>
          <a:ln w="12700">
            <a:miter lim="400000"/>
          </a:ln>
        </p:spPr>
      </p:pic>
      <p:sp>
        <p:nvSpPr>
          <p:cNvPr id="2" name="ZoneTexte 1">
            <a:extLst>
              <a:ext uri="{FF2B5EF4-FFF2-40B4-BE49-F238E27FC236}">
                <a16:creationId xmlns:a16="http://schemas.microsoft.com/office/drawing/2014/main" id="{B057B0E1-4212-429F-88E2-39814657EA03}"/>
              </a:ext>
            </a:extLst>
          </p:cNvPr>
          <p:cNvSpPr txBox="1"/>
          <p:nvPr/>
        </p:nvSpPr>
        <p:spPr>
          <a:xfrm>
            <a:off x="6519971" y="6237312"/>
            <a:ext cx="1652429" cy="369332"/>
          </a:xfrm>
          <a:prstGeom prst="rect">
            <a:avLst/>
          </a:prstGeom>
          <a:noFill/>
        </p:spPr>
        <p:txBody>
          <a:bodyPr wrap="square" rtlCol="0">
            <a:spAutoFit/>
          </a:bodyPr>
          <a:lstStyle/>
          <a:p>
            <a:r>
              <a:rPr lang="fr-BE" dirty="0"/>
              <a:t>Itav.brussels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Espace réservé du contenu 3">
            <a:extLst>
              <a:ext uri="{FF2B5EF4-FFF2-40B4-BE49-F238E27FC236}">
                <a16:creationId xmlns:a16="http://schemas.microsoft.com/office/drawing/2014/main" id="{8F24B7EA-EBE9-46F4-A632-8F34DA68B161}"/>
              </a:ext>
            </a:extLst>
          </p:cNvPr>
          <p:cNvPicPr>
            <a:picLocks noGrp="1" noChangeAspect="1"/>
          </p:cNvPicPr>
          <p:nvPr>
            <p:ph idx="1"/>
          </p:nvPr>
        </p:nvPicPr>
        <p:blipFill rotWithShape="1">
          <a:blip r:embed="rId2"/>
          <a:srcRect l="4760" t="1685" r="43308" b="13859"/>
          <a:stretch/>
        </p:blipFill>
        <p:spPr>
          <a:xfrm>
            <a:off x="395640" y="1255520"/>
            <a:ext cx="4392488" cy="4018195"/>
          </a:xfrm>
          <a:prstGeom prst="rect">
            <a:avLst/>
          </a:prstGeom>
        </p:spPr>
      </p:pic>
      <p:sp>
        <p:nvSpPr>
          <p:cNvPr id="2" name="ZoneTexte 1">
            <a:extLst>
              <a:ext uri="{FF2B5EF4-FFF2-40B4-BE49-F238E27FC236}">
                <a16:creationId xmlns:a16="http://schemas.microsoft.com/office/drawing/2014/main" id="{9ABD3DEB-E72A-4A1C-99DB-AFA16608D02A}"/>
              </a:ext>
            </a:extLst>
          </p:cNvPr>
          <p:cNvSpPr txBox="1"/>
          <p:nvPr/>
        </p:nvSpPr>
        <p:spPr>
          <a:xfrm>
            <a:off x="6516216" y="5589240"/>
            <a:ext cx="2448272" cy="646331"/>
          </a:xfrm>
          <a:prstGeom prst="rect">
            <a:avLst/>
          </a:prstGeom>
          <a:noFill/>
        </p:spPr>
        <p:txBody>
          <a:bodyPr wrap="square" rtlCol="0">
            <a:spAutoFit/>
          </a:bodyPr>
          <a:lstStyle/>
          <a:p>
            <a:r>
              <a:rPr lang="nl-BE" sz="3600" b="1" dirty="0">
                <a:solidFill>
                  <a:srgbClr val="1E3B89"/>
                </a:solidFill>
              </a:rPr>
              <a:t>Vragen ?</a:t>
            </a:r>
          </a:p>
        </p:txBody>
      </p:sp>
      <p:pic>
        <p:nvPicPr>
          <p:cNvPr id="8" name="Image 7">
            <a:extLst>
              <a:ext uri="{FF2B5EF4-FFF2-40B4-BE49-F238E27FC236}">
                <a16:creationId xmlns:a16="http://schemas.microsoft.com/office/drawing/2014/main" id="{7858560F-9849-45DE-8D46-BA4403D8ACDF}"/>
              </a:ext>
            </a:extLst>
          </p:cNvPr>
          <p:cNvPicPr>
            <a:picLocks noChangeAspect="1"/>
          </p:cNvPicPr>
          <p:nvPr/>
        </p:nvPicPr>
        <p:blipFill>
          <a:blip r:embed="rId3"/>
          <a:stretch>
            <a:fillRect/>
          </a:stretch>
        </p:blipFill>
        <p:spPr>
          <a:xfrm>
            <a:off x="1806" y="5912405"/>
            <a:ext cx="1171739" cy="933580"/>
          </a:xfrm>
          <a:prstGeom prst="rect">
            <a:avLst/>
          </a:prstGeom>
        </p:spPr>
      </p:pic>
      <p:pic>
        <p:nvPicPr>
          <p:cNvPr id="6" name="Image 5" descr="Femmes âgées dans une maison de retraite">
            <a:extLst>
              <a:ext uri="{FF2B5EF4-FFF2-40B4-BE49-F238E27FC236}">
                <a16:creationId xmlns:a16="http://schemas.microsoft.com/office/drawing/2014/main" id="{91520EF8-C6C6-4A05-BD34-273DEF573FF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04048" y="2217109"/>
            <a:ext cx="3642922" cy="2423782"/>
          </a:xfrm>
          <a:prstGeom prst="rect">
            <a:avLst/>
          </a:prstGeom>
        </p:spPr>
      </p:pic>
    </p:spTree>
    <p:extLst>
      <p:ext uri="{BB962C8B-B14F-4D97-AF65-F5344CB8AC3E}">
        <p14:creationId xmlns:p14="http://schemas.microsoft.com/office/powerpoint/2010/main" val="11491305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749E0F2-7BDF-4EC9-81C9-9FA3416E31A1}"/>
              </a:ext>
            </a:extLst>
          </p:cNvPr>
          <p:cNvSpPr>
            <a:spLocks noGrp="1"/>
          </p:cNvSpPr>
          <p:nvPr>
            <p:ph type="title"/>
          </p:nvPr>
        </p:nvSpPr>
        <p:spPr>
          <a:xfrm>
            <a:off x="0" y="-18854"/>
            <a:ext cx="9144000" cy="994122"/>
          </a:xfrm>
          <a:solidFill>
            <a:srgbClr val="1E3B89"/>
          </a:solidFill>
          <a:ln>
            <a:solidFill>
              <a:srgbClr val="1E3B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BE" sz="2800" b="1">
                <a:solidFill>
                  <a:schemeClr val="bg1"/>
                </a:solidFill>
                <a:effectLst>
                  <a:outerShdw blurRad="38100" dist="38100" dir="2700000" algn="tl">
                    <a:srgbClr val="000000">
                      <a:alpha val="43137"/>
                    </a:srgbClr>
                  </a:outerShdw>
                </a:effectLst>
                <a:latin typeface="Calibri" panose="020F0502020204030204" pitchFamily="34" charset="0"/>
              </a:rPr>
              <a:t>1. De hervorming van de erkenningsnormen - Doelstellingen</a:t>
            </a:r>
          </a:p>
        </p:txBody>
      </p:sp>
      <p:sp>
        <p:nvSpPr>
          <p:cNvPr id="3" name="Espace réservé du contenu 2">
            <a:extLst>
              <a:ext uri="{FF2B5EF4-FFF2-40B4-BE49-F238E27FC236}">
                <a16:creationId xmlns:a16="http://schemas.microsoft.com/office/drawing/2014/main" id="{6DDA3DFC-94A8-451E-8753-06A715B88C11}"/>
              </a:ext>
            </a:extLst>
          </p:cNvPr>
          <p:cNvSpPr>
            <a:spLocks noGrp="1"/>
          </p:cNvSpPr>
          <p:nvPr>
            <p:ph idx="1"/>
          </p:nvPr>
        </p:nvSpPr>
        <p:spPr>
          <a:xfrm>
            <a:off x="354360" y="1457781"/>
            <a:ext cx="8435280" cy="3987444"/>
          </a:xfrm>
          <a:ln w="38100">
            <a:solidFill>
              <a:srgbClr val="1E3B89"/>
            </a:solidFill>
          </a:ln>
        </p:spPr>
        <p:txBody>
          <a:bodyPr>
            <a:normAutofit/>
          </a:bodyPr>
          <a:lstStyle/>
          <a:p>
            <a:pPr marL="0" lvl="0" indent="0" algn="just">
              <a:buNone/>
            </a:pPr>
            <a:endParaRPr lang="nl-BE" sz="1000" dirty="0">
              <a:latin typeface="Calibri" panose="020F0502020204030204" pitchFamily="34" charset="0"/>
              <a:ea typeface="Calibri" panose="020F0502020204030204" pitchFamily="34" charset="0"/>
              <a:cs typeface="Times New Roman" panose="02020603050405020304" pitchFamily="18" charset="0"/>
            </a:endParaRPr>
          </a:p>
          <a:p>
            <a:pPr marL="0" lvl="0" indent="0" algn="just">
              <a:buNone/>
            </a:pPr>
            <a:r>
              <a:rPr lang="nl-BE" sz="2400" dirty="0">
                <a:effectLst/>
                <a:latin typeface="Calibri" panose="020F0502020204030204" pitchFamily="34" charset="0"/>
                <a:ea typeface="Calibri" panose="020F0502020204030204" pitchFamily="34" charset="0"/>
                <a:cs typeface="Times New Roman" panose="02020603050405020304" pitchFamily="18" charset="0"/>
              </a:rPr>
              <a:t>De hervorming heeft hoofdzakelijk tot doel om </a:t>
            </a:r>
            <a:r>
              <a:rPr lang="nl-BE" sz="2400" b="1" dirty="0">
                <a:effectLst/>
                <a:latin typeface="Calibri" panose="020F0502020204030204" pitchFamily="34" charset="0"/>
                <a:ea typeface="Calibri" panose="020F0502020204030204" pitchFamily="34" charset="0"/>
                <a:cs typeface="Times New Roman" panose="02020603050405020304" pitchFamily="18" charset="0"/>
              </a:rPr>
              <a:t>de levens- en zorgkwaliteit voor ouderen in rusthuizen (RH's) en rust- verzorgingstehuizen (RVT's) te verbeteren</a:t>
            </a:r>
            <a:r>
              <a:rPr lang="nl-BE" sz="2400" dirty="0">
                <a:effectLst/>
                <a:latin typeface="Calibri" panose="020F0502020204030204" pitchFamily="34" charset="0"/>
                <a:ea typeface="Calibri" panose="020F0502020204030204" pitchFamily="34" charset="0"/>
                <a:cs typeface="Times New Roman" panose="02020603050405020304" pitchFamily="18" charset="0"/>
              </a:rPr>
              <a:t>:</a:t>
            </a:r>
          </a:p>
          <a:p>
            <a:pPr marL="0" lvl="0" indent="0" algn="just">
              <a:buNone/>
            </a:pPr>
            <a:endParaRPr lang="fr-BE" sz="2400" b="1"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just">
              <a:buNone/>
            </a:pPr>
            <a:endParaRPr lang="fr-BE" sz="2400" b="1" dirty="0">
              <a:latin typeface="Calibri" panose="020F0502020204030204" pitchFamily="34" charset="0"/>
              <a:ea typeface="Calibri" panose="020F0502020204030204" pitchFamily="34" charset="0"/>
              <a:cs typeface="Times New Roman" panose="02020603050405020304" pitchFamily="18" charset="0"/>
            </a:endParaRPr>
          </a:p>
          <a:p>
            <a:pPr marL="0" lvl="0" indent="0" algn="just">
              <a:buNone/>
            </a:pPr>
            <a:endParaRPr lang="fr-BE" sz="2400" dirty="0">
              <a:effectLst/>
              <a:latin typeface="Calibri" panose="020F0502020204030204" pitchFamily="34" charset="0"/>
              <a:ea typeface="Calibri" panose="020F0502020204030204" pitchFamily="34" charset="0"/>
              <a:cs typeface="Times New Roman" panose="02020603050405020304" pitchFamily="18" charset="0"/>
            </a:endParaRPr>
          </a:p>
          <a:p>
            <a:pPr marL="457200" lvl="1" indent="0" algn="just">
              <a:buNone/>
            </a:pPr>
            <a:endParaRPr lang="fr-BE" sz="2000" dirty="0">
              <a:solidFill>
                <a:srgbClr val="0A00BE"/>
              </a:solidFill>
              <a:latin typeface="Calibri" panose="020F0502020204030204" pitchFamily="34" charset="0"/>
              <a:cs typeface="Calibri" panose="020F0502020204030204" pitchFamily="34" charset="0"/>
            </a:endParaRPr>
          </a:p>
          <a:p>
            <a:pPr marL="457200" lvl="1" indent="0" algn="just">
              <a:buNone/>
            </a:pPr>
            <a:endParaRPr lang="fr-BE" sz="2000" dirty="0">
              <a:solidFill>
                <a:srgbClr val="0A00BE"/>
              </a:solidFill>
              <a:latin typeface="Calibri" panose="020F0502020204030204" pitchFamily="34" charset="0"/>
              <a:cs typeface="Calibri" panose="020F0502020204030204" pitchFamily="34" charset="0"/>
            </a:endParaRPr>
          </a:p>
          <a:p>
            <a:pPr marL="457200" lvl="1" indent="0" algn="just">
              <a:buNone/>
            </a:pPr>
            <a:endParaRPr lang="fr-BE" sz="2000" dirty="0">
              <a:solidFill>
                <a:srgbClr val="0A00BE"/>
              </a:solidFill>
              <a:latin typeface="Calibri" panose="020F0502020204030204" pitchFamily="34" charset="0"/>
              <a:cs typeface="Calibri" panose="020F0502020204030204" pitchFamily="34" charset="0"/>
            </a:endParaRPr>
          </a:p>
        </p:txBody>
      </p:sp>
      <p:pic>
        <p:nvPicPr>
          <p:cNvPr id="4" name="Image 3">
            <a:extLst>
              <a:ext uri="{FF2B5EF4-FFF2-40B4-BE49-F238E27FC236}">
                <a16:creationId xmlns:a16="http://schemas.microsoft.com/office/drawing/2014/main" id="{A90D47C8-7EC2-40CC-96AD-6597012CA30D}"/>
              </a:ext>
            </a:extLst>
          </p:cNvPr>
          <p:cNvPicPr>
            <a:picLocks noChangeAspect="1"/>
          </p:cNvPicPr>
          <p:nvPr/>
        </p:nvPicPr>
        <p:blipFill>
          <a:blip r:embed="rId2"/>
          <a:stretch>
            <a:fillRect/>
          </a:stretch>
        </p:blipFill>
        <p:spPr>
          <a:xfrm>
            <a:off x="7956376" y="5877272"/>
            <a:ext cx="1171739" cy="933580"/>
          </a:xfrm>
          <a:prstGeom prst="rect">
            <a:avLst/>
          </a:prstGeom>
        </p:spPr>
      </p:pic>
      <p:pic>
        <p:nvPicPr>
          <p:cNvPr id="5" name="Graphique 4" descr="Document avec un remplissage uni">
            <a:extLst>
              <a:ext uri="{FF2B5EF4-FFF2-40B4-BE49-F238E27FC236}">
                <a16:creationId xmlns:a16="http://schemas.microsoft.com/office/drawing/2014/main" id="{16C09E46-8776-4389-B3A1-EED38238729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024820">
            <a:off x="7563831" y="4010855"/>
            <a:ext cx="1327971" cy="1327971"/>
          </a:xfrm>
          <a:prstGeom prst="rect">
            <a:avLst/>
          </a:prstGeom>
        </p:spPr>
      </p:pic>
      <p:sp>
        <p:nvSpPr>
          <p:cNvPr id="8" name="ZoneTexte 7">
            <a:extLst>
              <a:ext uri="{FF2B5EF4-FFF2-40B4-BE49-F238E27FC236}">
                <a16:creationId xmlns:a16="http://schemas.microsoft.com/office/drawing/2014/main" id="{DB42FD2B-4D0D-4094-A910-FF6A4FEC6C54}"/>
              </a:ext>
            </a:extLst>
          </p:cNvPr>
          <p:cNvSpPr txBox="1"/>
          <p:nvPr/>
        </p:nvSpPr>
        <p:spPr>
          <a:xfrm>
            <a:off x="539552" y="2877905"/>
            <a:ext cx="7185384" cy="2685992"/>
          </a:xfrm>
          <a:prstGeom prst="rect">
            <a:avLst/>
          </a:prstGeom>
          <a:noFill/>
        </p:spPr>
        <p:txBody>
          <a:bodyPr wrap="square">
            <a:spAutoFit/>
          </a:bodyPr>
          <a:lstStyle/>
          <a:p>
            <a:pPr marL="742950" lvl="1" indent="-285750" algn="just">
              <a:buFont typeface="Wingdings" panose="05000000000000000000" pitchFamily="2" charset="2"/>
              <a:buChar char="ü"/>
            </a:pPr>
            <a:r>
              <a:rPr lang="nl-BE" sz="1850" dirty="0">
                <a:latin typeface="Calibri" panose="020F0502020204030204" pitchFamily="34" charset="0"/>
                <a:ea typeface="MS Mincho" panose="02020609040205080304" pitchFamily="49" charset="-128"/>
              </a:rPr>
              <a:t>Herziening van de ordonnantie betreffende de voorzieningen voor opvang of huisvesting van bejaarde personen</a:t>
            </a:r>
            <a:r>
              <a:rPr lang="nl-BE" sz="1850" dirty="0">
                <a:effectLst/>
                <a:latin typeface="Calibri" panose="020F0502020204030204" pitchFamily="34" charset="0"/>
                <a:ea typeface="MS Mincho" panose="02020609040205080304" pitchFamily="49" charset="-128"/>
              </a:rPr>
              <a:t> </a:t>
            </a:r>
          </a:p>
          <a:p>
            <a:pPr marL="742950" lvl="1" indent="-285750" algn="just">
              <a:buFont typeface="Wingdings" panose="05000000000000000000" pitchFamily="2" charset="2"/>
              <a:buChar char="ü"/>
            </a:pPr>
            <a:r>
              <a:rPr lang="nl-BE" sz="1850" dirty="0">
                <a:latin typeface="Calibri" panose="020F0502020204030204" pitchFamily="34" charset="0"/>
                <a:ea typeface="MS Mincho" panose="02020609040205080304" pitchFamily="49" charset="-128"/>
              </a:rPr>
              <a:t>Verhoging van de personeelsomkadering van de bewoners in rusthuizen en rust- en verzorgingstehuizen op het vlak van </a:t>
            </a:r>
            <a:r>
              <a:rPr lang="nl-BE" sz="1850" u="sng" dirty="0">
                <a:latin typeface="Calibri" panose="020F0502020204030204" pitchFamily="34" charset="0"/>
                <a:ea typeface="MS Mincho" panose="02020609040205080304" pitchFamily="49" charset="-128"/>
              </a:rPr>
              <a:t>reactiveringspersoneel</a:t>
            </a:r>
            <a:r>
              <a:rPr lang="nl-BE" sz="1850" dirty="0">
                <a:latin typeface="Calibri" panose="020F0502020204030204" pitchFamily="34" charset="0"/>
                <a:ea typeface="MS Mincho" panose="02020609040205080304" pitchFamily="49" charset="-128"/>
              </a:rPr>
              <a:t> </a:t>
            </a:r>
            <a:r>
              <a:rPr lang="fr-BE" sz="1850" dirty="0">
                <a:latin typeface="Calibri" panose="020F0502020204030204" pitchFamily="34" charset="0"/>
                <a:ea typeface="MS Mincho" panose="02020609040205080304" pitchFamily="49" charset="-128"/>
              </a:rPr>
              <a:t>(18 M </a:t>
            </a:r>
            <a:r>
              <a:rPr lang="fr-BE" sz="2000" i="0" dirty="0">
                <a:solidFill>
                  <a:srgbClr val="040C28"/>
                </a:solidFill>
                <a:effectLst/>
              </a:rPr>
              <a:t>€</a:t>
            </a:r>
            <a:r>
              <a:rPr lang="fr-BE" sz="1850" dirty="0">
                <a:latin typeface="Calibri" panose="020F0502020204030204" pitchFamily="34" charset="0"/>
                <a:ea typeface="MS Mincho" panose="02020609040205080304" pitchFamily="49" charset="-128"/>
              </a:rPr>
              <a:t> /jaar)</a:t>
            </a:r>
            <a:endParaRPr lang="nl-BE" sz="1850" dirty="0">
              <a:latin typeface="Calibri" panose="020F0502020204030204" pitchFamily="34" charset="0"/>
              <a:ea typeface="MS Mincho" panose="02020609040205080304" pitchFamily="49" charset="-128"/>
            </a:endParaRPr>
          </a:p>
          <a:p>
            <a:pPr marL="742950" lvl="1" indent="-285750" algn="just">
              <a:buFont typeface="Wingdings" panose="05000000000000000000" pitchFamily="2" charset="2"/>
              <a:buChar char="ü"/>
            </a:pPr>
            <a:r>
              <a:rPr lang="nl-BE" sz="1850" dirty="0">
                <a:latin typeface="Calibri" panose="020F0502020204030204" pitchFamily="34" charset="0"/>
                <a:ea typeface="MS Mincho" panose="02020609040205080304" pitchFamily="49" charset="-128"/>
              </a:rPr>
              <a:t>Herziening van de nadere regels voor de controle van voorzieningen met de nadruk op begeleiding</a:t>
            </a:r>
          </a:p>
          <a:p>
            <a:pPr marL="742950" lvl="1" indent="-285750" algn="just">
              <a:buFont typeface="Wingdings" panose="05000000000000000000" pitchFamily="2" charset="2"/>
              <a:buChar char="ü"/>
            </a:pPr>
            <a:r>
              <a:rPr lang="nl-BE" sz="1850" b="1" dirty="0">
                <a:effectLst/>
                <a:latin typeface="Calibri" panose="020F0502020204030204" pitchFamily="34" charset="0"/>
                <a:ea typeface="MS Mincho" panose="02020609040205080304" pitchFamily="49" charset="-128"/>
              </a:rPr>
              <a:t>Nieuwe erkenningsnormen</a:t>
            </a:r>
          </a:p>
          <a:p>
            <a:pPr lvl="0" algn="just" fontAlgn="auto">
              <a:lnSpc>
                <a:spcPct val="120000"/>
              </a:lnSpc>
            </a:pPr>
            <a:endParaRPr lang="fr-BE" sz="1700" dirty="0">
              <a:solidFill>
                <a:srgbClr val="000000"/>
              </a:solidFill>
              <a:effectLst/>
              <a:latin typeface="Minion Pro"/>
              <a:ea typeface="Calibri" panose="020F0502020204030204" pitchFamily="34" charset="0"/>
              <a:cs typeface="Minion Pro"/>
            </a:endParaRPr>
          </a:p>
        </p:txBody>
      </p:sp>
      <p:pic>
        <p:nvPicPr>
          <p:cNvPr id="9" name="Image 8">
            <a:extLst>
              <a:ext uri="{FF2B5EF4-FFF2-40B4-BE49-F238E27FC236}">
                <a16:creationId xmlns:a16="http://schemas.microsoft.com/office/drawing/2014/main" id="{ECDC742D-08C9-47B9-B50D-7B4AB6F05CDB}"/>
              </a:ext>
            </a:extLst>
          </p:cNvPr>
          <p:cNvPicPr>
            <a:picLocks noChangeAspect="1"/>
          </p:cNvPicPr>
          <p:nvPr/>
        </p:nvPicPr>
        <p:blipFill rotWithShape="1">
          <a:blip r:embed="rId5"/>
          <a:srcRect r="4538"/>
          <a:stretch/>
        </p:blipFill>
        <p:spPr>
          <a:xfrm>
            <a:off x="72008" y="5693542"/>
            <a:ext cx="9071992" cy="1138280"/>
          </a:xfrm>
          <a:prstGeom prst="rect">
            <a:avLst/>
          </a:prstGeom>
        </p:spPr>
      </p:pic>
    </p:spTree>
    <p:extLst>
      <p:ext uri="{BB962C8B-B14F-4D97-AF65-F5344CB8AC3E}">
        <p14:creationId xmlns:p14="http://schemas.microsoft.com/office/powerpoint/2010/main" val="7912567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749E0F2-7BDF-4EC9-81C9-9FA3416E31A1}"/>
              </a:ext>
            </a:extLst>
          </p:cNvPr>
          <p:cNvSpPr>
            <a:spLocks noGrp="1"/>
          </p:cNvSpPr>
          <p:nvPr>
            <p:ph type="title"/>
          </p:nvPr>
        </p:nvSpPr>
        <p:spPr>
          <a:xfrm>
            <a:off x="0" y="-264160"/>
            <a:ext cx="9144000" cy="994122"/>
          </a:xfrm>
          <a:solidFill>
            <a:srgbClr val="1E3B89"/>
          </a:solidFill>
          <a:ln>
            <a:solidFill>
              <a:srgbClr val="1E3B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BE" sz="2800" b="1">
                <a:solidFill>
                  <a:schemeClr val="bg1"/>
                </a:solidFill>
                <a:effectLst>
                  <a:outerShdw blurRad="38100" dist="38100" dir="2700000" algn="tl">
                    <a:srgbClr val="000000">
                      <a:alpha val="43137"/>
                    </a:srgbClr>
                  </a:outerShdw>
                </a:effectLst>
                <a:latin typeface="Calibri" panose="020F0502020204030204" pitchFamily="34" charset="0"/>
              </a:rPr>
              <a:t>1. De hervorming van de erkenningsnormen - Doelstellingen</a:t>
            </a:r>
          </a:p>
        </p:txBody>
      </p:sp>
      <p:sp>
        <p:nvSpPr>
          <p:cNvPr id="3" name="Espace réservé du contenu 2">
            <a:extLst>
              <a:ext uri="{FF2B5EF4-FFF2-40B4-BE49-F238E27FC236}">
                <a16:creationId xmlns:a16="http://schemas.microsoft.com/office/drawing/2014/main" id="{6DDA3DFC-94A8-451E-8753-06A715B88C11}"/>
              </a:ext>
            </a:extLst>
          </p:cNvPr>
          <p:cNvSpPr>
            <a:spLocks noGrp="1"/>
          </p:cNvSpPr>
          <p:nvPr>
            <p:ph idx="1"/>
          </p:nvPr>
        </p:nvSpPr>
        <p:spPr>
          <a:xfrm>
            <a:off x="426368" y="1196752"/>
            <a:ext cx="8291264" cy="4305797"/>
          </a:xfrm>
          <a:ln w="38100">
            <a:solidFill>
              <a:srgbClr val="1E3B89"/>
            </a:solidFill>
          </a:ln>
        </p:spPr>
        <p:txBody>
          <a:bodyPr>
            <a:normAutofit/>
          </a:bodyPr>
          <a:lstStyle/>
          <a:p>
            <a:pPr marL="896938" lvl="1" indent="-357188" algn="just">
              <a:buNone/>
            </a:pPr>
            <a:endParaRPr lang="fr-BE" sz="2200" dirty="0">
              <a:latin typeface="Calibri" panose="020F0502020204030204" pitchFamily="34" charset="0"/>
              <a:cs typeface="Calibri" panose="020F0502020204030204" pitchFamily="34" charset="0"/>
            </a:endParaRPr>
          </a:p>
          <a:p>
            <a:pPr marL="0" indent="0" algn="just">
              <a:buNone/>
            </a:pPr>
            <a:r>
              <a:rPr lang="nl-BE" sz="2400" b="1" dirty="0">
                <a:latin typeface="Calibri" panose="020F0502020204030204" pitchFamily="34" charset="0"/>
                <a:cs typeface="Calibri" panose="020F0502020204030204" pitchFamily="34" charset="0"/>
              </a:rPr>
              <a:t>Besluit van het Verenigd College tot vaststelling van de erkenningsnormen waaraan de voorzieningen voor ouderen moeten voldoen</a:t>
            </a:r>
          </a:p>
          <a:p>
            <a:pPr marL="0" indent="0" algn="just">
              <a:buNone/>
            </a:pPr>
            <a:endParaRPr lang="fr-BE" sz="500" dirty="0">
              <a:solidFill>
                <a:srgbClr val="000000"/>
              </a:solidFill>
              <a:effectLst/>
              <a:latin typeface="Calibri" panose="020F0502020204030204" pitchFamily="34" charset="0"/>
              <a:ea typeface="Calibri" panose="020F0502020204030204" pitchFamily="34" charset="0"/>
              <a:cs typeface="Minion Pro"/>
            </a:endParaRPr>
          </a:p>
          <a:p>
            <a:pPr algn="just">
              <a:buFont typeface="Wingdings" panose="05000000000000000000" pitchFamily="2" charset="2"/>
              <a:buChar char="§"/>
            </a:pPr>
            <a:r>
              <a:rPr lang="nl-BE" sz="1800" dirty="0">
                <a:solidFill>
                  <a:srgbClr val="000000"/>
                </a:solidFill>
                <a:effectLst/>
                <a:latin typeface="Calibri" panose="020F0502020204030204" pitchFamily="34" charset="0"/>
                <a:ea typeface="Calibri" panose="020F0502020204030204" pitchFamily="34" charset="0"/>
                <a:cs typeface="Minion Pro"/>
              </a:rPr>
              <a:t>Anderhalf jaar </a:t>
            </a:r>
            <a:r>
              <a:rPr lang="nl-BE" sz="1800" b="1" dirty="0">
                <a:solidFill>
                  <a:srgbClr val="000000"/>
                </a:solidFill>
                <a:effectLst/>
                <a:latin typeface="Calibri" panose="020F0502020204030204" pitchFamily="34" charset="0"/>
                <a:ea typeface="Calibri" panose="020F0502020204030204" pitchFamily="34" charset="0"/>
                <a:cs typeface="Minion Pro"/>
              </a:rPr>
              <a:t>overleg</a:t>
            </a:r>
            <a:r>
              <a:rPr lang="nl-BE" sz="1800" dirty="0">
                <a:solidFill>
                  <a:srgbClr val="000000"/>
                </a:solidFill>
                <a:effectLst/>
                <a:latin typeface="Calibri" panose="020F0502020204030204" pitchFamily="34" charset="0"/>
                <a:ea typeface="Calibri" panose="020F0502020204030204" pitchFamily="34" charset="0"/>
                <a:cs typeface="Minion Pro"/>
              </a:rPr>
              <a:t> met beroepsfederaties van de rusthuizen, verzekeringsinstellingen, vertegenwoordigers van de begunstigden, deskundigen en vertegenwoordigers van de vakorganisaties</a:t>
            </a:r>
          </a:p>
          <a:p>
            <a:pPr marL="0" indent="0" algn="just">
              <a:buNone/>
            </a:pPr>
            <a:endParaRPr lang="fr-BE" sz="500" b="1" dirty="0">
              <a:solidFill>
                <a:srgbClr val="0A00BE"/>
              </a:solidFill>
              <a:latin typeface="Calibri" panose="020F0502020204030204" pitchFamily="34" charset="0"/>
              <a:cs typeface="Calibri" panose="020F0502020204030204" pitchFamily="34" charset="0"/>
            </a:endParaRPr>
          </a:p>
          <a:p>
            <a:pPr algn="just">
              <a:buFont typeface="Wingdings" panose="05000000000000000000" pitchFamily="2" charset="2"/>
              <a:buChar char="§"/>
            </a:pPr>
            <a:r>
              <a:rPr lang="nl-BE" sz="1800" dirty="0">
                <a:solidFill>
                  <a:srgbClr val="000000"/>
                </a:solidFill>
                <a:effectLst/>
                <a:latin typeface="Calibri" panose="020F0502020204030204" pitchFamily="34" charset="0"/>
                <a:ea typeface="Calibri" panose="020F0502020204030204" pitchFamily="34" charset="0"/>
                <a:cs typeface="Minion Pro"/>
              </a:rPr>
              <a:t>Het doel is om de voorzieningen te begeleiden naar een </a:t>
            </a:r>
            <a:r>
              <a:rPr lang="nl-BE" sz="1800" b="1" dirty="0">
                <a:solidFill>
                  <a:srgbClr val="000000"/>
                </a:solidFill>
                <a:effectLst/>
                <a:latin typeface="Calibri" panose="020F0502020204030204" pitchFamily="34" charset="0"/>
                <a:ea typeface="Calibri" panose="020F0502020204030204" pitchFamily="34" charset="0"/>
                <a:cs typeface="Minion Pro"/>
              </a:rPr>
              <a:t>cultuuromslag van opvang, begeleiding en zorg die gericht is op het welzijn van de ouderen</a:t>
            </a:r>
          </a:p>
          <a:p>
            <a:pPr marL="0" indent="0" algn="just">
              <a:buNone/>
            </a:pPr>
            <a:endParaRPr lang="fr-BE" sz="500" b="1" dirty="0">
              <a:solidFill>
                <a:srgbClr val="000000"/>
              </a:solidFill>
              <a:effectLst/>
              <a:latin typeface="Calibri" panose="020F0502020204030204" pitchFamily="34" charset="0"/>
              <a:ea typeface="Calibri" panose="020F0502020204030204" pitchFamily="34" charset="0"/>
              <a:cs typeface="Minion Pro"/>
            </a:endParaRPr>
          </a:p>
          <a:p>
            <a:pPr algn="just">
              <a:buFont typeface="Wingdings" panose="05000000000000000000" pitchFamily="2" charset="2"/>
              <a:buChar char="§"/>
            </a:pPr>
            <a:r>
              <a:rPr lang="nl-BE" sz="1800" dirty="0">
                <a:solidFill>
                  <a:srgbClr val="000000"/>
                </a:solidFill>
                <a:latin typeface="Calibri" panose="020F0502020204030204" pitchFamily="34" charset="0"/>
                <a:ea typeface="MS Mincho" panose="02020609040205080304" pitchFamily="49" charset="-128"/>
                <a:cs typeface="Calibri" panose="020F0502020204030204" pitchFamily="34" charset="0"/>
              </a:rPr>
              <a:t>In werking getreden op </a:t>
            </a:r>
            <a:r>
              <a:rPr lang="nl-BE" sz="1800" b="1" dirty="0">
                <a:solidFill>
                  <a:srgbClr val="000000"/>
                </a:solidFill>
                <a:latin typeface="Calibri" panose="020F0502020204030204" pitchFamily="34" charset="0"/>
                <a:ea typeface="MS Mincho" panose="02020609040205080304" pitchFamily="49" charset="-128"/>
                <a:cs typeface="Calibri" panose="020F0502020204030204" pitchFamily="34" charset="0"/>
              </a:rPr>
              <a:t>1 september 2024</a:t>
            </a:r>
          </a:p>
          <a:p>
            <a:pPr lvl="1" algn="just">
              <a:buFont typeface="Wingdings" panose="05000000000000000000" pitchFamily="2" charset="2"/>
              <a:buChar char="Ø"/>
            </a:pPr>
            <a:endParaRPr lang="fr-BE" sz="2000" dirty="0">
              <a:solidFill>
                <a:srgbClr val="0A00BE"/>
              </a:solidFill>
              <a:latin typeface="Calibri" panose="020F0502020204030204" pitchFamily="34" charset="0"/>
              <a:cs typeface="Calibri" panose="020F0502020204030204" pitchFamily="34" charset="0"/>
            </a:endParaRPr>
          </a:p>
        </p:txBody>
      </p:sp>
      <p:pic>
        <p:nvPicPr>
          <p:cNvPr id="6" name="Image 5">
            <a:extLst>
              <a:ext uri="{FF2B5EF4-FFF2-40B4-BE49-F238E27FC236}">
                <a16:creationId xmlns:a16="http://schemas.microsoft.com/office/drawing/2014/main" id="{A533B959-BC48-46DC-BD21-4DF83C4D8CE2}"/>
              </a:ext>
            </a:extLst>
          </p:cNvPr>
          <p:cNvPicPr>
            <a:picLocks noChangeAspect="1"/>
          </p:cNvPicPr>
          <p:nvPr/>
        </p:nvPicPr>
        <p:blipFill rotWithShape="1">
          <a:blip r:embed="rId2"/>
          <a:srcRect r="4538"/>
          <a:stretch/>
        </p:blipFill>
        <p:spPr>
          <a:xfrm>
            <a:off x="72008" y="5719720"/>
            <a:ext cx="9071992" cy="1138280"/>
          </a:xfrm>
          <a:prstGeom prst="rect">
            <a:avLst/>
          </a:prstGeom>
        </p:spPr>
      </p:pic>
    </p:spTree>
    <p:extLst>
      <p:ext uri="{BB962C8B-B14F-4D97-AF65-F5344CB8AC3E}">
        <p14:creationId xmlns:p14="http://schemas.microsoft.com/office/powerpoint/2010/main" val="13116271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009B10D6-BA13-4C1F-9B74-CD70852AB558}"/>
              </a:ext>
            </a:extLst>
          </p:cNvPr>
          <p:cNvPicPr>
            <a:picLocks noChangeAspect="1"/>
          </p:cNvPicPr>
          <p:nvPr/>
        </p:nvPicPr>
        <p:blipFill rotWithShape="1">
          <a:blip r:embed="rId2"/>
          <a:srcRect r="4538"/>
          <a:stretch/>
        </p:blipFill>
        <p:spPr>
          <a:xfrm>
            <a:off x="72008" y="5719720"/>
            <a:ext cx="9071992" cy="1138280"/>
          </a:xfrm>
          <a:prstGeom prst="rect">
            <a:avLst/>
          </a:prstGeom>
        </p:spPr>
      </p:pic>
      <p:sp>
        <p:nvSpPr>
          <p:cNvPr id="24" name="Espace réservé du contenu 2">
            <a:extLst>
              <a:ext uri="{FF2B5EF4-FFF2-40B4-BE49-F238E27FC236}">
                <a16:creationId xmlns:a16="http://schemas.microsoft.com/office/drawing/2014/main" id="{253AC20B-F449-47C0-B38D-AF9131BA9C5A}"/>
              </a:ext>
            </a:extLst>
          </p:cNvPr>
          <p:cNvSpPr>
            <a:spLocks noGrp="1"/>
          </p:cNvSpPr>
          <p:nvPr>
            <p:ph idx="1"/>
          </p:nvPr>
        </p:nvSpPr>
        <p:spPr>
          <a:xfrm>
            <a:off x="179512" y="1118951"/>
            <a:ext cx="3203848" cy="4267953"/>
          </a:xfrm>
          <a:ln w="38100">
            <a:solidFill>
              <a:srgbClr val="1E3B89"/>
            </a:solidFill>
          </a:ln>
        </p:spPr>
        <p:txBody>
          <a:bodyPr>
            <a:normAutofit fontScale="85000" lnSpcReduction="20000"/>
          </a:bodyPr>
          <a:lstStyle/>
          <a:p>
            <a:pPr marL="0" indent="0" algn="just">
              <a:buNone/>
            </a:pPr>
            <a:endParaRPr lang="fr-FR" sz="500" b="1" dirty="0">
              <a:ea typeface="Calibri" panose="020F0502020204030204" pitchFamily="34" charset="0"/>
              <a:cs typeface="Calibri" panose="020F0502020204030204" pitchFamily="34" charset="0"/>
            </a:endParaRPr>
          </a:p>
          <a:p>
            <a:pPr marL="0" indent="0" algn="ctr">
              <a:buNone/>
            </a:pPr>
            <a:r>
              <a:rPr lang="nl-BE" sz="2200" b="1" dirty="0">
                <a:ea typeface="Calibri" panose="020F0502020204030204" pitchFamily="34" charset="0"/>
                <a:cs typeface="Calibri" panose="020F0502020204030204" pitchFamily="34" charset="0"/>
              </a:rPr>
              <a:t>1. De RH's/RVT's als echte leefomgevingen</a:t>
            </a:r>
          </a:p>
          <a:p>
            <a:pPr marL="0" indent="0" algn="ctr">
              <a:buNone/>
            </a:pPr>
            <a:endParaRPr lang="nl-BE" sz="600" b="1" dirty="0">
              <a:ea typeface="Calibri" panose="020F0502020204030204" pitchFamily="34" charset="0"/>
              <a:cs typeface="Calibri" panose="020F0502020204030204" pitchFamily="34" charset="0"/>
            </a:endParaRPr>
          </a:p>
          <a:p>
            <a:pPr marL="0" indent="0" algn="just">
              <a:buNone/>
            </a:pPr>
            <a:r>
              <a:rPr lang="nl-BE" sz="1600" dirty="0">
                <a:ea typeface="Calibri" panose="020F0502020204030204" pitchFamily="34" charset="0"/>
                <a:cs typeface="Calibri" panose="020F0502020204030204" pitchFamily="34" charset="0"/>
              </a:rPr>
              <a:t>= </a:t>
            </a:r>
            <a:r>
              <a:rPr lang="nl-BE" sz="1600" b="1" dirty="0">
                <a:ea typeface="Calibri" panose="020F0502020204030204" pitchFamily="34" charset="0"/>
                <a:cs typeface="Calibri" panose="020F0502020204030204" pitchFamily="34" charset="0"/>
              </a:rPr>
              <a:t>woonplaatsen voor ouderen waar ze langdurige zorg kunnen krijgen </a:t>
            </a:r>
            <a:r>
              <a:rPr lang="nl-BE" sz="1600" dirty="0">
                <a:ea typeface="Calibri" panose="020F0502020204030204" pitchFamily="34" charset="0"/>
                <a:cs typeface="Calibri" panose="020F0502020204030204" pitchFamily="34" charset="0"/>
              </a:rPr>
              <a:t>(</a:t>
            </a:r>
            <a:r>
              <a:rPr lang="nl-BE" sz="1600" dirty="0">
                <a:solidFill>
                  <a:srgbClr val="FF0000"/>
                </a:solidFill>
                <a:ea typeface="Calibri" panose="020F0502020204030204" pitchFamily="34" charset="0"/>
                <a:cs typeface="Calibri" panose="020F0502020204030204" pitchFamily="34" charset="0"/>
              </a:rPr>
              <a:t>≠ zorgvoorzieningen waar ouderen wonen</a:t>
            </a:r>
            <a:r>
              <a:rPr lang="nl-BE" sz="1600" dirty="0">
                <a:ea typeface="Calibri" panose="020F0502020204030204" pitchFamily="34" charset="0"/>
                <a:cs typeface="Calibri" panose="020F0502020204030204" pitchFamily="34" charset="0"/>
              </a:rPr>
              <a:t>)</a:t>
            </a:r>
          </a:p>
          <a:p>
            <a:pPr marL="0" indent="0" algn="just">
              <a:buNone/>
            </a:pPr>
            <a:endParaRPr lang="fr-FR" sz="600" dirty="0">
              <a:ea typeface="Calibri" panose="020F0502020204030204" pitchFamily="34" charset="0"/>
              <a:cs typeface="Calibri" panose="020F0502020204030204" pitchFamily="34" charset="0"/>
            </a:endParaRPr>
          </a:p>
          <a:p>
            <a:pPr marL="0" indent="0" algn="just">
              <a:buNone/>
            </a:pPr>
            <a:r>
              <a:rPr lang="nl-BE" sz="1600" dirty="0">
                <a:ea typeface="Calibri" panose="020F0502020204030204" pitchFamily="34" charset="0"/>
                <a:cs typeface="Calibri" panose="020F0502020204030204" pitchFamily="34" charset="0"/>
              </a:rPr>
              <a:t>De nieuwe normen zijn bedoeld om de kwaliteit van de zorg en het welzijn van ouderen te verbeteren door de voorzieningen zo te organiseren dat:</a:t>
            </a:r>
          </a:p>
          <a:p>
            <a:pPr marL="0" indent="0" algn="just">
              <a:buNone/>
            </a:pPr>
            <a:endParaRPr lang="fr-FR" sz="500" dirty="0">
              <a:ea typeface="Calibri" panose="020F0502020204030204" pitchFamily="34" charset="0"/>
              <a:cs typeface="Calibri" panose="020F0502020204030204" pitchFamily="34" charset="0"/>
            </a:endParaRPr>
          </a:p>
          <a:p>
            <a:pPr algn="just">
              <a:buFont typeface="Wingdings" panose="05000000000000000000" pitchFamily="2" charset="2"/>
              <a:buChar char="Ø"/>
            </a:pPr>
            <a:r>
              <a:rPr lang="nl-BE" sz="1600" b="1" dirty="0">
                <a:solidFill>
                  <a:srgbClr val="000000"/>
                </a:solidFill>
                <a:ea typeface="Calibri" panose="020F0502020204030204" pitchFamily="34" charset="0"/>
                <a:cs typeface="Minion Pro"/>
              </a:rPr>
              <a:t>participatie en keuzevrijheid </a:t>
            </a:r>
            <a:r>
              <a:rPr lang="nl-BE" sz="1600" dirty="0">
                <a:solidFill>
                  <a:srgbClr val="000000"/>
                </a:solidFill>
                <a:ea typeface="Calibri" panose="020F0502020204030204" pitchFamily="34" charset="0"/>
                <a:cs typeface="Minion Pro"/>
              </a:rPr>
              <a:t>bevorderd worden</a:t>
            </a:r>
            <a:r>
              <a:rPr lang="nl-BE" sz="1600" b="1" dirty="0">
                <a:solidFill>
                  <a:srgbClr val="000000"/>
                </a:solidFill>
                <a:ea typeface="Calibri" panose="020F0502020204030204" pitchFamily="34" charset="0"/>
                <a:cs typeface="Minion Pro"/>
              </a:rPr>
              <a:t> </a:t>
            </a:r>
          </a:p>
          <a:p>
            <a:pPr algn="just">
              <a:buFont typeface="Wingdings" panose="05000000000000000000" pitchFamily="2" charset="2"/>
              <a:buChar char="Ø"/>
            </a:pPr>
            <a:r>
              <a:rPr lang="nl-BE" sz="1600" dirty="0">
                <a:solidFill>
                  <a:srgbClr val="000000"/>
                </a:solidFill>
                <a:ea typeface="Calibri" panose="020F0502020204030204" pitchFamily="34" charset="0"/>
                <a:cs typeface="Minion Pro"/>
              </a:rPr>
              <a:t>de (behouden) </a:t>
            </a:r>
            <a:r>
              <a:rPr lang="nl-BE" sz="1600" b="1" dirty="0">
                <a:solidFill>
                  <a:srgbClr val="000000"/>
                </a:solidFill>
                <a:ea typeface="Calibri" panose="020F0502020204030204" pitchFamily="34" charset="0"/>
                <a:cs typeface="Minion Pro"/>
              </a:rPr>
              <a:t>capaciteiten</a:t>
            </a:r>
            <a:r>
              <a:rPr lang="nl-BE" sz="1600" dirty="0">
                <a:solidFill>
                  <a:srgbClr val="000000"/>
                </a:solidFill>
                <a:ea typeface="Calibri" panose="020F0502020204030204" pitchFamily="34" charset="0"/>
                <a:cs typeface="Minion Pro"/>
              </a:rPr>
              <a:t> gevaloriseerd worden</a:t>
            </a:r>
          </a:p>
          <a:p>
            <a:pPr>
              <a:buFont typeface="Wingdings" panose="05000000000000000000" pitchFamily="2" charset="2"/>
              <a:buChar char="Ø"/>
            </a:pPr>
            <a:r>
              <a:rPr lang="nl-BE" sz="1600" dirty="0">
                <a:solidFill>
                  <a:srgbClr val="000000"/>
                </a:solidFill>
                <a:ea typeface="Calibri" panose="020F0502020204030204" pitchFamily="34" charset="0"/>
                <a:cs typeface="Minion Pro"/>
              </a:rPr>
              <a:t>de </a:t>
            </a:r>
            <a:r>
              <a:rPr lang="nl-BE" sz="1600" b="1" dirty="0">
                <a:solidFill>
                  <a:srgbClr val="000000"/>
                </a:solidFill>
                <a:ea typeface="Calibri" panose="020F0502020204030204" pitchFamily="34" charset="0"/>
                <a:cs typeface="Minion Pro"/>
              </a:rPr>
              <a:t>zelfredzaamheid en onafhankelijkheid van de ouderen</a:t>
            </a:r>
            <a:r>
              <a:rPr lang="nl-BE" sz="1600" dirty="0">
                <a:solidFill>
                  <a:srgbClr val="000000"/>
                </a:solidFill>
                <a:ea typeface="Calibri" panose="020F0502020204030204" pitchFamily="34" charset="0"/>
                <a:cs typeface="Minion Pro"/>
              </a:rPr>
              <a:t> gestimuleerd worden</a:t>
            </a:r>
          </a:p>
          <a:p>
            <a:pPr marL="0" indent="0" algn="ctr">
              <a:buNone/>
            </a:pPr>
            <a:endParaRPr lang="fr-FR" sz="1300" b="1" dirty="0">
              <a:effectLst/>
              <a:ea typeface="Calibri" panose="020F0502020204030204" pitchFamily="34" charset="0"/>
              <a:cs typeface="Calibri" panose="020F0502020204030204" pitchFamily="34" charset="0"/>
            </a:endParaRPr>
          </a:p>
          <a:p>
            <a:pPr lvl="1" algn="just">
              <a:buFont typeface="Wingdings" panose="05000000000000000000" pitchFamily="2" charset="2"/>
              <a:buChar char="Ø"/>
            </a:pPr>
            <a:endParaRPr lang="fr-BE" sz="2000" dirty="0">
              <a:solidFill>
                <a:srgbClr val="0A00BE"/>
              </a:solidFill>
              <a:latin typeface="Calibri" panose="020F0502020204030204" pitchFamily="34" charset="0"/>
              <a:cs typeface="Calibri" panose="020F0502020204030204" pitchFamily="34" charset="0"/>
            </a:endParaRPr>
          </a:p>
        </p:txBody>
      </p:sp>
      <p:sp>
        <p:nvSpPr>
          <p:cNvPr id="7" name="Espace réservé du contenu 2">
            <a:extLst>
              <a:ext uri="{FF2B5EF4-FFF2-40B4-BE49-F238E27FC236}">
                <a16:creationId xmlns:a16="http://schemas.microsoft.com/office/drawing/2014/main" id="{10DD6B5F-DC02-45D2-9F63-82CA965625E8}"/>
              </a:ext>
            </a:extLst>
          </p:cNvPr>
          <p:cNvSpPr txBox="1">
            <a:spLocks/>
          </p:cNvSpPr>
          <p:nvPr/>
        </p:nvSpPr>
        <p:spPr>
          <a:xfrm>
            <a:off x="5625269" y="1118951"/>
            <a:ext cx="3203848" cy="4267953"/>
          </a:xfrm>
          <a:prstGeom prst="rect">
            <a:avLst/>
          </a:prstGeom>
          <a:ln w="38100">
            <a:solidFill>
              <a:srgbClr val="1E3B89"/>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endParaRPr lang="fr-FR" sz="200" b="1" dirty="0">
              <a:ea typeface="Calibri" panose="020F0502020204030204" pitchFamily="34" charset="0"/>
              <a:cs typeface="Calibri" panose="020F0502020204030204" pitchFamily="34" charset="0"/>
            </a:endParaRPr>
          </a:p>
          <a:p>
            <a:pPr marL="0" indent="0" algn="ctr">
              <a:buNone/>
            </a:pPr>
            <a:r>
              <a:rPr lang="nl-BE" sz="2000" b="1" dirty="0">
                <a:ea typeface="Calibri" panose="020F0502020204030204" pitchFamily="34" charset="0"/>
                <a:cs typeface="Calibri" panose="020F0502020204030204" pitchFamily="34" charset="0"/>
              </a:rPr>
              <a:t>2. RH's/RVT's als aantrekkelijke en zinvolle werkplekken</a:t>
            </a:r>
          </a:p>
          <a:p>
            <a:pPr marL="0" indent="0" algn="ctr">
              <a:buNone/>
            </a:pPr>
            <a:endParaRPr lang="fr-FR" sz="100" b="1" dirty="0">
              <a:ea typeface="Calibri" panose="020F0502020204030204" pitchFamily="34" charset="0"/>
              <a:cs typeface="Calibri" panose="020F0502020204030204" pitchFamily="34" charset="0"/>
            </a:endParaRPr>
          </a:p>
          <a:p>
            <a:pPr marL="0" indent="0" algn="just">
              <a:buNone/>
            </a:pPr>
            <a:r>
              <a:rPr lang="nl-BE" sz="1500" dirty="0">
                <a:ea typeface="Calibri" panose="020F0502020204030204" pitchFamily="34" charset="0"/>
                <a:cs typeface="Calibri" panose="020F0502020204030204" pitchFamily="34" charset="0"/>
              </a:rPr>
              <a:t>De nieuwe normen zijn bedoeld om </a:t>
            </a:r>
            <a:r>
              <a:rPr lang="nl-BE" sz="1500" b="1" dirty="0">
                <a:ea typeface="Calibri" panose="020F0502020204030204" pitchFamily="34" charset="0"/>
                <a:cs typeface="Calibri" panose="020F0502020204030204" pitchFamily="34" charset="0"/>
              </a:rPr>
              <a:t>meer betekenis te geven en waarde</a:t>
            </a:r>
            <a:r>
              <a:rPr lang="nl-BE" sz="1500" dirty="0">
                <a:ea typeface="Calibri" panose="020F0502020204030204" pitchFamily="34" charset="0"/>
                <a:cs typeface="Calibri" panose="020F0502020204030204" pitchFamily="34" charset="0"/>
              </a:rPr>
              <a:t> </a:t>
            </a:r>
            <a:r>
              <a:rPr lang="nl-BE" sz="1500" b="1" dirty="0">
                <a:ea typeface="Calibri" panose="020F0502020204030204" pitchFamily="34" charset="0"/>
                <a:cs typeface="Calibri" panose="020F0502020204030204" pitchFamily="34" charset="0"/>
              </a:rPr>
              <a:t>te hechten </a:t>
            </a:r>
            <a:r>
              <a:rPr lang="nl-BE" sz="1500" dirty="0">
                <a:ea typeface="Calibri" panose="020F0502020204030204" pitchFamily="34" charset="0"/>
                <a:cs typeface="Calibri" panose="020F0502020204030204" pitchFamily="34" charset="0"/>
              </a:rPr>
              <a:t>aan het werk van personeelsleden door: </a:t>
            </a:r>
          </a:p>
          <a:p>
            <a:pPr marL="0" indent="0" algn="just">
              <a:buNone/>
            </a:pPr>
            <a:endParaRPr lang="fr-FR" sz="100" dirty="0">
              <a:ea typeface="Calibri" panose="020F0502020204030204" pitchFamily="34" charset="0"/>
              <a:cs typeface="Calibri" panose="020F0502020204030204" pitchFamily="34" charset="0"/>
            </a:endParaRPr>
          </a:p>
          <a:p>
            <a:pPr algn="just">
              <a:buFont typeface="Wingdings" panose="05000000000000000000" pitchFamily="2" charset="2"/>
              <a:buChar char="Ø"/>
            </a:pPr>
            <a:r>
              <a:rPr lang="nl-BE" sz="1500" dirty="0">
                <a:ea typeface="Calibri" panose="020F0502020204030204" pitchFamily="34" charset="0"/>
                <a:cs typeface="Calibri" panose="020F0502020204030204" pitchFamily="34" charset="0"/>
              </a:rPr>
              <a:t>een </a:t>
            </a:r>
            <a:r>
              <a:rPr lang="nl-BE" sz="1500" b="1" dirty="0">
                <a:ea typeface="Calibri" panose="020F0502020204030204" pitchFamily="34" charset="0"/>
                <a:cs typeface="Calibri" panose="020F0502020204030204" pitchFamily="34" charset="0"/>
              </a:rPr>
              <a:t>beleid voor opvang en welzijn </a:t>
            </a:r>
            <a:r>
              <a:rPr lang="nl-BE" sz="1500" dirty="0">
                <a:ea typeface="Calibri" panose="020F0502020204030204" pitchFamily="34" charset="0"/>
                <a:cs typeface="Calibri" panose="020F0502020204030204" pitchFamily="34" charset="0"/>
              </a:rPr>
              <a:t>en kwaliteitsvollere </a:t>
            </a:r>
            <a:r>
              <a:rPr lang="nl-BE" sz="1500" b="1" dirty="0">
                <a:ea typeface="Calibri" panose="020F0502020204030204" pitchFamily="34" charset="0"/>
                <a:cs typeface="Calibri" panose="020F0502020204030204" pitchFamily="34" charset="0"/>
              </a:rPr>
              <a:t>opleidingen </a:t>
            </a:r>
          </a:p>
          <a:p>
            <a:pPr algn="just">
              <a:buFont typeface="Wingdings" panose="05000000000000000000" pitchFamily="2" charset="2"/>
              <a:buChar char="Ø"/>
            </a:pPr>
            <a:r>
              <a:rPr lang="nl-BE" sz="1500" dirty="0">
                <a:ea typeface="Calibri" panose="020F0502020204030204" pitchFamily="34" charset="0"/>
                <a:cs typeface="Calibri" panose="020F0502020204030204" pitchFamily="34" charset="0"/>
              </a:rPr>
              <a:t>meer </a:t>
            </a:r>
            <a:r>
              <a:rPr lang="nl-BE" sz="1500" b="1" dirty="0">
                <a:ea typeface="Calibri" panose="020F0502020204030204" pitchFamily="34" charset="0"/>
                <a:cs typeface="Calibri" panose="020F0502020204030204" pitchFamily="34" charset="0"/>
              </a:rPr>
              <a:t>betrokkenheid</a:t>
            </a:r>
            <a:r>
              <a:rPr lang="nl-BE" sz="1500" dirty="0">
                <a:ea typeface="Calibri" panose="020F0502020204030204" pitchFamily="34" charset="0"/>
                <a:cs typeface="Calibri" panose="020F0502020204030204" pitchFamily="34" charset="0"/>
              </a:rPr>
              <a:t> bij de besluitvorming en meer </a:t>
            </a:r>
            <a:r>
              <a:rPr lang="nl-BE" sz="1500" b="1" dirty="0">
                <a:ea typeface="Calibri" panose="020F0502020204030204" pitchFamily="34" charset="0"/>
                <a:cs typeface="Calibri" panose="020F0502020204030204" pitchFamily="34" charset="0"/>
              </a:rPr>
              <a:t>overleg </a:t>
            </a:r>
            <a:r>
              <a:rPr lang="nl-BE" sz="1500" dirty="0">
                <a:ea typeface="Calibri" panose="020F0502020204030204" pitchFamily="34" charset="0"/>
                <a:cs typeface="Calibri" panose="020F0502020204030204" pitchFamily="34" charset="0"/>
              </a:rPr>
              <a:t>en samenhang met ouderen</a:t>
            </a:r>
          </a:p>
          <a:p>
            <a:pPr algn="just">
              <a:buFont typeface="Wingdings" panose="05000000000000000000" pitchFamily="2" charset="2"/>
              <a:buChar char="Ø"/>
            </a:pPr>
            <a:r>
              <a:rPr lang="nl-BE" sz="1500" b="1" dirty="0">
                <a:ea typeface="Calibri" panose="020F0502020204030204" pitchFamily="34" charset="0"/>
                <a:cs typeface="Calibri" panose="020F0502020204030204" pitchFamily="34" charset="0"/>
              </a:rPr>
              <a:t>relatiegerichte</a:t>
            </a:r>
            <a:r>
              <a:rPr lang="nl-BE" sz="1500" dirty="0">
                <a:ea typeface="Calibri" panose="020F0502020204030204" pitchFamily="34" charset="0"/>
                <a:cs typeface="Calibri" panose="020F0502020204030204" pitchFamily="34" charset="0"/>
              </a:rPr>
              <a:t> zorg</a:t>
            </a:r>
          </a:p>
        </p:txBody>
      </p:sp>
      <p:sp>
        <p:nvSpPr>
          <p:cNvPr id="8" name="Titre 1">
            <a:extLst>
              <a:ext uri="{FF2B5EF4-FFF2-40B4-BE49-F238E27FC236}">
                <a16:creationId xmlns:a16="http://schemas.microsoft.com/office/drawing/2014/main" id="{3B68043D-D247-444D-A521-66AE46DD0343}"/>
              </a:ext>
            </a:extLst>
          </p:cNvPr>
          <p:cNvSpPr txBox="1">
            <a:spLocks/>
          </p:cNvSpPr>
          <p:nvPr/>
        </p:nvSpPr>
        <p:spPr>
          <a:xfrm>
            <a:off x="0" y="-30054"/>
            <a:ext cx="9144000" cy="994122"/>
          </a:xfrm>
          <a:prstGeom prst="rect">
            <a:avLst/>
          </a:prstGeom>
          <a:solidFill>
            <a:srgbClr val="1E3B89"/>
          </a:solidFill>
          <a:ln w="12700" cap="flat" cmpd="sng" algn="ctr">
            <a:solidFill>
              <a:srgbClr val="1E3B89"/>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nl-BE" sz="2800" b="1">
                <a:solidFill>
                  <a:schemeClr val="bg1"/>
                </a:solidFill>
                <a:effectLst>
                  <a:outerShdw blurRad="38100" dist="38100" dir="2700000" algn="tl">
                    <a:srgbClr val="000000">
                      <a:alpha val="43137"/>
                    </a:srgbClr>
                  </a:outerShdw>
                </a:effectLst>
                <a:latin typeface="Calibri" panose="020F0502020204030204" pitchFamily="34" charset="0"/>
              </a:rPr>
              <a:t>1. De hervorming van de erkenningsnormen - Doelstellingen en filosofie</a:t>
            </a:r>
          </a:p>
        </p:txBody>
      </p:sp>
      <p:pic>
        <p:nvPicPr>
          <p:cNvPr id="10" name="Graphique 9" descr="Femme portant un panneau">
            <a:extLst>
              <a:ext uri="{FF2B5EF4-FFF2-40B4-BE49-F238E27FC236}">
                <a16:creationId xmlns:a16="http://schemas.microsoft.com/office/drawing/2014/main" id="{67493931-A5B0-4C31-85A2-3A6C52E372D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51045" y="1803082"/>
            <a:ext cx="2106538" cy="3724604"/>
          </a:xfrm>
          <a:prstGeom prst="rect">
            <a:avLst/>
          </a:prstGeom>
        </p:spPr>
      </p:pic>
      <p:pic>
        <p:nvPicPr>
          <p:cNvPr id="19" name="Graphique 18" descr="Poignée de main avec un remplissage uni">
            <a:extLst>
              <a:ext uri="{FF2B5EF4-FFF2-40B4-BE49-F238E27FC236}">
                <a16:creationId xmlns:a16="http://schemas.microsoft.com/office/drawing/2014/main" id="{0905E409-8320-4BAC-ACB6-3E6521F1390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114800" y="2750984"/>
            <a:ext cx="914400" cy="914400"/>
          </a:xfrm>
          <a:prstGeom prst="rect">
            <a:avLst/>
          </a:prstGeom>
        </p:spPr>
      </p:pic>
    </p:spTree>
    <p:extLst>
      <p:ext uri="{BB962C8B-B14F-4D97-AF65-F5344CB8AC3E}">
        <p14:creationId xmlns:p14="http://schemas.microsoft.com/office/powerpoint/2010/main" val="23125639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009B10D6-BA13-4C1F-9B74-CD70852AB558}"/>
              </a:ext>
            </a:extLst>
          </p:cNvPr>
          <p:cNvPicPr>
            <a:picLocks noChangeAspect="1"/>
          </p:cNvPicPr>
          <p:nvPr/>
        </p:nvPicPr>
        <p:blipFill rotWithShape="1">
          <a:blip r:embed="rId2"/>
          <a:srcRect r="4538"/>
          <a:stretch/>
        </p:blipFill>
        <p:spPr>
          <a:xfrm>
            <a:off x="107504" y="5719720"/>
            <a:ext cx="9036496" cy="1138280"/>
          </a:xfrm>
          <a:prstGeom prst="rect">
            <a:avLst/>
          </a:prstGeom>
        </p:spPr>
      </p:pic>
      <p:sp>
        <p:nvSpPr>
          <p:cNvPr id="24" name="Espace réservé du contenu 2">
            <a:extLst>
              <a:ext uri="{FF2B5EF4-FFF2-40B4-BE49-F238E27FC236}">
                <a16:creationId xmlns:a16="http://schemas.microsoft.com/office/drawing/2014/main" id="{253AC20B-F449-47C0-B38D-AF9131BA9C5A}"/>
              </a:ext>
            </a:extLst>
          </p:cNvPr>
          <p:cNvSpPr>
            <a:spLocks noGrp="1"/>
          </p:cNvSpPr>
          <p:nvPr>
            <p:ph idx="1"/>
          </p:nvPr>
        </p:nvSpPr>
        <p:spPr>
          <a:xfrm>
            <a:off x="426368" y="1346114"/>
            <a:ext cx="8291264" cy="4531158"/>
          </a:xfrm>
          <a:ln w="38100">
            <a:solidFill>
              <a:srgbClr val="1E3B89"/>
            </a:solidFill>
          </a:ln>
        </p:spPr>
        <p:txBody>
          <a:bodyPr>
            <a:normAutofit fontScale="47500" lnSpcReduction="20000"/>
          </a:bodyPr>
          <a:lstStyle/>
          <a:p>
            <a:pPr marL="342900" lvl="0" indent="-342900" algn="just">
              <a:buFont typeface="+mj-lt"/>
              <a:buAutoNum type="arabicPeriod"/>
            </a:pPr>
            <a:endParaRPr lang="fr-BE"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buFont typeface="+mj-lt"/>
              <a:buAutoNum type="arabicPeriod"/>
            </a:pPr>
            <a:endParaRPr lang="fr-BE"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buFont typeface="+mj-lt"/>
              <a:buAutoNum type="arabicPeriod"/>
            </a:pPr>
            <a:r>
              <a:rPr lang="nl-BE" sz="3500" dirty="0">
                <a:effectLst/>
                <a:latin typeface="Calibri" panose="020F0502020204030204" pitchFamily="34" charset="0"/>
                <a:ea typeface="Calibri" panose="020F0502020204030204" pitchFamily="34" charset="0"/>
                <a:cs typeface="Times New Roman" panose="02020603050405020304" pitchFamily="18" charset="0"/>
              </a:rPr>
              <a:t>De erkenningsnormen voor RH's en RVT's </a:t>
            </a:r>
            <a:r>
              <a:rPr lang="nl-BE" sz="3500" b="1" dirty="0">
                <a:effectLst/>
                <a:latin typeface="Calibri" panose="020F0502020204030204" pitchFamily="34" charset="0"/>
                <a:ea typeface="Calibri" panose="020F0502020204030204" pitchFamily="34" charset="0"/>
                <a:cs typeface="Times New Roman" panose="02020603050405020304" pitchFamily="18" charset="0"/>
              </a:rPr>
              <a:t>harmoniseren</a:t>
            </a:r>
            <a:r>
              <a:rPr lang="nl-BE" sz="3500" dirty="0">
                <a:effectLst/>
                <a:latin typeface="Calibri" panose="020F0502020204030204" pitchFamily="34" charset="0"/>
                <a:ea typeface="Calibri" panose="020F0502020204030204" pitchFamily="34" charset="0"/>
                <a:cs typeface="Times New Roman" panose="02020603050405020304" pitchFamily="18" charset="0"/>
              </a:rPr>
              <a:t> </a:t>
            </a:r>
          </a:p>
          <a:p>
            <a:pPr marL="342900" indent="-342900" algn="just">
              <a:buFont typeface="+mj-lt"/>
              <a:buAutoNum type="arabicPeriod"/>
            </a:pPr>
            <a:r>
              <a:rPr lang="nl-BE" sz="3500" dirty="0">
                <a:solidFill>
                  <a:srgbClr val="000000"/>
                </a:solidFill>
                <a:effectLst/>
                <a:latin typeface="Calibri" panose="020F0502020204030204" pitchFamily="34" charset="0"/>
                <a:ea typeface="Times New Roman" panose="02020603050405020304" pitchFamily="18" charset="0"/>
                <a:cs typeface="Minion Pro"/>
              </a:rPr>
              <a:t>De omvorming van de rusthuizen en rust- en verzorgingstehuizen tot een echte </a:t>
            </a:r>
            <a:r>
              <a:rPr lang="nl-BE" sz="3500" b="1" dirty="0">
                <a:solidFill>
                  <a:srgbClr val="000000"/>
                </a:solidFill>
                <a:effectLst/>
                <a:latin typeface="Calibri" panose="020F0502020204030204" pitchFamily="34" charset="0"/>
                <a:ea typeface="Times New Roman" panose="02020603050405020304" pitchFamily="18" charset="0"/>
                <a:cs typeface="Minion Pro"/>
              </a:rPr>
              <a:t>leefomgeving</a:t>
            </a:r>
            <a:r>
              <a:rPr lang="nl-BE" sz="3500" dirty="0">
                <a:solidFill>
                  <a:srgbClr val="000000"/>
                </a:solidFill>
                <a:effectLst/>
                <a:latin typeface="Calibri" panose="020F0502020204030204" pitchFamily="34" charset="0"/>
                <a:ea typeface="Times New Roman" panose="02020603050405020304" pitchFamily="18" charset="0"/>
                <a:cs typeface="Minion Pro"/>
              </a:rPr>
              <a:t> ondersteunen</a:t>
            </a:r>
            <a:r>
              <a:rPr lang="nl-BE" sz="3500" b="1" dirty="0">
                <a:solidFill>
                  <a:srgbClr val="000000"/>
                </a:solidFill>
                <a:effectLst/>
                <a:latin typeface="Calibri" panose="020F0502020204030204" pitchFamily="34" charset="0"/>
                <a:ea typeface="Times New Roman" panose="02020603050405020304" pitchFamily="18" charset="0"/>
                <a:cs typeface="Minion Pro"/>
              </a:rPr>
              <a:t> </a:t>
            </a:r>
          </a:p>
          <a:p>
            <a:pPr marL="342900" lvl="0" indent="-342900" algn="just" fontAlgn="base" hangingPunct="0">
              <a:lnSpc>
                <a:spcPct val="107000"/>
              </a:lnSpc>
              <a:buFont typeface="+mj-lt"/>
              <a:buAutoNum type="arabicPeriod"/>
            </a:pPr>
            <a:r>
              <a:rPr lang="nl-BE" sz="3500" dirty="0">
                <a:effectLst/>
                <a:latin typeface="Calibri" panose="020F0502020204030204" pitchFamily="34" charset="0"/>
                <a:ea typeface="Calibri" panose="020F0502020204030204" pitchFamily="34" charset="0"/>
                <a:cs typeface="Calibri" panose="020F0502020204030204" pitchFamily="34" charset="0"/>
              </a:rPr>
              <a:t>De </a:t>
            </a:r>
            <a:r>
              <a:rPr lang="nl-BE" sz="3500" b="1" dirty="0">
                <a:effectLst/>
                <a:latin typeface="Calibri" panose="020F0502020204030204" pitchFamily="34" charset="0"/>
                <a:ea typeface="Calibri" panose="020F0502020204030204" pitchFamily="34" charset="0"/>
                <a:cs typeface="Calibri" panose="020F0502020204030204" pitchFamily="34" charset="0"/>
              </a:rPr>
              <a:t>capaciteiten</a:t>
            </a:r>
            <a:r>
              <a:rPr lang="nl-BE" sz="3500" dirty="0">
                <a:effectLst/>
                <a:latin typeface="Calibri" panose="020F0502020204030204" pitchFamily="34" charset="0"/>
                <a:ea typeface="Calibri" panose="020F0502020204030204" pitchFamily="34" charset="0"/>
                <a:cs typeface="Calibri" panose="020F0502020204030204" pitchFamily="34" charset="0"/>
              </a:rPr>
              <a:t> van de ouderen valoriseren en hun </a:t>
            </a:r>
            <a:r>
              <a:rPr lang="nl-BE" sz="3500" b="1" dirty="0">
                <a:effectLst/>
                <a:latin typeface="Calibri" panose="020F0502020204030204" pitchFamily="34" charset="0"/>
                <a:ea typeface="Calibri" panose="020F0502020204030204" pitchFamily="34" charset="0"/>
                <a:cs typeface="Calibri" panose="020F0502020204030204" pitchFamily="34" charset="0"/>
              </a:rPr>
              <a:t>zelfredzaamheid en</a:t>
            </a:r>
            <a:r>
              <a:rPr lang="nl-BE" sz="3500" dirty="0">
                <a:effectLst/>
                <a:latin typeface="Calibri" panose="020F0502020204030204" pitchFamily="34" charset="0"/>
                <a:ea typeface="Calibri" panose="020F0502020204030204" pitchFamily="34" charset="0"/>
                <a:cs typeface="Calibri" panose="020F0502020204030204" pitchFamily="34" charset="0"/>
              </a:rPr>
              <a:t> </a:t>
            </a:r>
            <a:r>
              <a:rPr lang="nl-BE" sz="3500" b="1" dirty="0">
                <a:effectLst/>
                <a:latin typeface="Calibri" panose="020F0502020204030204" pitchFamily="34" charset="0"/>
                <a:ea typeface="Calibri" panose="020F0502020204030204" pitchFamily="34" charset="0"/>
                <a:cs typeface="Calibri" panose="020F0502020204030204" pitchFamily="34" charset="0"/>
              </a:rPr>
              <a:t>onafhankelijkheid</a:t>
            </a:r>
            <a:r>
              <a:rPr lang="nl-BE" sz="3500" dirty="0">
                <a:effectLst/>
                <a:latin typeface="Calibri" panose="020F0502020204030204" pitchFamily="34" charset="0"/>
                <a:ea typeface="Calibri" panose="020F0502020204030204" pitchFamily="34" charset="0"/>
                <a:cs typeface="Calibri" panose="020F0502020204030204" pitchFamily="34" charset="0"/>
              </a:rPr>
              <a:t> stimuleren</a:t>
            </a:r>
          </a:p>
          <a:p>
            <a:pPr marL="342900" lvl="0" indent="-342900" algn="just" fontAlgn="base" hangingPunct="0">
              <a:lnSpc>
                <a:spcPct val="107000"/>
              </a:lnSpc>
              <a:buFont typeface="+mj-lt"/>
              <a:buAutoNum type="arabicPeriod"/>
            </a:pPr>
            <a:r>
              <a:rPr lang="nl-BE" sz="3500" dirty="0">
                <a:effectLst/>
                <a:latin typeface="Calibri" panose="020F0502020204030204" pitchFamily="34" charset="0"/>
                <a:ea typeface="Calibri" panose="020F0502020204030204" pitchFamily="34" charset="0"/>
                <a:cs typeface="Calibri" panose="020F0502020204030204" pitchFamily="34" charset="0"/>
              </a:rPr>
              <a:t>De kwaliteit van de </a:t>
            </a:r>
            <a:r>
              <a:rPr lang="nl-BE" sz="3500" b="1" dirty="0">
                <a:effectLst/>
                <a:latin typeface="Calibri" panose="020F0502020204030204" pitchFamily="34" charset="0"/>
                <a:ea typeface="Calibri" panose="020F0502020204030204" pitchFamily="34" charset="0"/>
                <a:cs typeface="Calibri" panose="020F0502020204030204" pitchFamily="34" charset="0"/>
              </a:rPr>
              <a:t>begeleiding en zorgverlening</a:t>
            </a:r>
            <a:r>
              <a:rPr lang="nl-BE" sz="3500" dirty="0">
                <a:effectLst/>
                <a:latin typeface="Calibri" panose="020F0502020204030204" pitchFamily="34" charset="0"/>
                <a:ea typeface="Calibri" panose="020F0502020204030204" pitchFamily="34" charset="0"/>
                <a:cs typeface="Calibri" panose="020F0502020204030204" pitchFamily="34" charset="0"/>
              </a:rPr>
              <a:t> ondersteunen en inzetten op continue verbetering </a:t>
            </a:r>
          </a:p>
          <a:p>
            <a:pPr marL="342900" lvl="0" indent="-342900" algn="just" fontAlgn="base" hangingPunct="0">
              <a:lnSpc>
                <a:spcPct val="107000"/>
              </a:lnSpc>
              <a:buFont typeface="+mj-lt"/>
              <a:buAutoNum type="arabicPeriod"/>
            </a:pPr>
            <a:r>
              <a:rPr lang="nl-BE" sz="3500" dirty="0">
                <a:effectLst/>
                <a:latin typeface="Calibri" panose="020F0502020204030204" pitchFamily="34" charset="0"/>
                <a:ea typeface="Calibri" panose="020F0502020204030204" pitchFamily="34" charset="0"/>
                <a:cs typeface="Calibri" panose="020F0502020204030204" pitchFamily="34" charset="0"/>
              </a:rPr>
              <a:t>De kwaliteit van de </a:t>
            </a:r>
            <a:r>
              <a:rPr lang="nl-BE" sz="3500" b="1" dirty="0">
                <a:effectLst/>
                <a:latin typeface="Calibri" panose="020F0502020204030204" pitchFamily="34" charset="0"/>
                <a:ea typeface="Calibri" panose="020F0502020204030204" pitchFamily="34" charset="0"/>
                <a:cs typeface="Calibri" panose="020F0502020204030204" pitchFamily="34" charset="0"/>
              </a:rPr>
              <a:t>infrastructuur</a:t>
            </a:r>
            <a:r>
              <a:rPr lang="nl-BE" sz="3500" dirty="0">
                <a:effectLst/>
                <a:latin typeface="Calibri" panose="020F0502020204030204" pitchFamily="34" charset="0"/>
                <a:ea typeface="Calibri" panose="020F0502020204030204" pitchFamily="34" charset="0"/>
                <a:cs typeface="Calibri" panose="020F0502020204030204" pitchFamily="34" charset="0"/>
              </a:rPr>
              <a:t> verbeteren</a:t>
            </a:r>
            <a:r>
              <a:rPr lang="nl-BE" sz="3500" b="1" dirty="0">
                <a:effectLst/>
                <a:latin typeface="Calibri" panose="020F0502020204030204" pitchFamily="34" charset="0"/>
                <a:ea typeface="Calibri" panose="020F0502020204030204" pitchFamily="34" charset="0"/>
                <a:cs typeface="Calibri" panose="020F0502020204030204" pitchFamily="34" charset="0"/>
              </a:rPr>
              <a:t> </a:t>
            </a:r>
          </a:p>
          <a:p>
            <a:pPr marL="342900" lvl="0" indent="-342900" algn="just" fontAlgn="base" hangingPunct="0">
              <a:lnSpc>
                <a:spcPct val="107000"/>
              </a:lnSpc>
              <a:buFont typeface="+mj-lt"/>
              <a:buAutoNum type="arabicPeriod"/>
            </a:pPr>
            <a:r>
              <a:rPr lang="nl-BE" sz="3500" dirty="0">
                <a:effectLst/>
                <a:latin typeface="Calibri" panose="020F0502020204030204" pitchFamily="34" charset="0"/>
                <a:ea typeface="Calibri" panose="020F0502020204030204" pitchFamily="34" charset="0"/>
                <a:cs typeface="Calibri" panose="020F0502020204030204" pitchFamily="34" charset="0"/>
              </a:rPr>
              <a:t>Meer inzetten op </a:t>
            </a:r>
            <a:r>
              <a:rPr lang="nl-BE" sz="3500" b="1" dirty="0">
                <a:effectLst/>
                <a:latin typeface="Calibri" panose="020F0502020204030204" pitchFamily="34" charset="0"/>
                <a:ea typeface="Calibri" panose="020F0502020204030204" pitchFamily="34" charset="0"/>
                <a:cs typeface="Calibri" panose="020F0502020204030204" pitchFamily="34" charset="0"/>
              </a:rPr>
              <a:t>opleiding</a:t>
            </a:r>
            <a:r>
              <a:rPr lang="nl-BE" sz="3500" dirty="0">
                <a:effectLst/>
                <a:latin typeface="Calibri" panose="020F0502020204030204" pitchFamily="34" charset="0"/>
                <a:ea typeface="Calibri" panose="020F0502020204030204" pitchFamily="34" charset="0"/>
                <a:cs typeface="Calibri" panose="020F0502020204030204" pitchFamily="34" charset="0"/>
              </a:rPr>
              <a:t> van de personeelsleden  </a:t>
            </a:r>
          </a:p>
          <a:p>
            <a:pPr marL="342900" lvl="0" indent="-342900" algn="just" fontAlgn="base" hangingPunct="0">
              <a:lnSpc>
                <a:spcPct val="107000"/>
              </a:lnSpc>
              <a:buFont typeface="+mj-lt"/>
              <a:buAutoNum type="arabicPeriod"/>
            </a:pPr>
            <a:r>
              <a:rPr lang="nl-BE" sz="3500" dirty="0">
                <a:effectLst/>
                <a:latin typeface="Calibri" panose="020F0502020204030204" pitchFamily="34" charset="0"/>
                <a:ea typeface="Calibri" panose="020F0502020204030204" pitchFamily="34" charset="0"/>
                <a:cs typeface="Calibri" panose="020F0502020204030204" pitchFamily="34" charset="0"/>
              </a:rPr>
              <a:t>De kwaliteit van de </a:t>
            </a:r>
            <a:r>
              <a:rPr lang="nl-BE" sz="3500" b="1" dirty="0">
                <a:effectLst/>
                <a:latin typeface="Calibri" panose="020F0502020204030204" pitchFamily="34" charset="0"/>
                <a:ea typeface="Calibri" panose="020F0502020204030204" pitchFamily="34" charset="0"/>
                <a:cs typeface="Calibri" panose="020F0502020204030204" pitchFamily="34" charset="0"/>
              </a:rPr>
              <a:t>voeding</a:t>
            </a:r>
            <a:r>
              <a:rPr lang="nl-BE" sz="3500" dirty="0">
                <a:effectLst/>
                <a:latin typeface="Calibri" panose="020F0502020204030204" pitchFamily="34" charset="0"/>
                <a:ea typeface="Calibri" panose="020F0502020204030204" pitchFamily="34" charset="0"/>
                <a:cs typeface="Calibri" panose="020F0502020204030204" pitchFamily="34" charset="0"/>
              </a:rPr>
              <a:t> verbeteren</a:t>
            </a:r>
            <a:r>
              <a:rPr lang="nl-BE" sz="3500" b="1" dirty="0">
                <a:effectLst/>
                <a:latin typeface="Calibri" panose="020F0502020204030204" pitchFamily="34" charset="0"/>
                <a:ea typeface="Calibri" panose="020F0502020204030204" pitchFamily="34" charset="0"/>
                <a:cs typeface="Calibri" panose="020F0502020204030204" pitchFamily="34" charset="0"/>
              </a:rPr>
              <a:t> </a:t>
            </a:r>
          </a:p>
          <a:p>
            <a:pPr marL="342900" lvl="0" indent="-342900" algn="just" fontAlgn="base" hangingPunct="0">
              <a:lnSpc>
                <a:spcPct val="107000"/>
              </a:lnSpc>
              <a:buFont typeface="+mj-lt"/>
              <a:buAutoNum type="arabicPeriod"/>
            </a:pPr>
            <a:r>
              <a:rPr lang="nl-BE" sz="3500" dirty="0">
                <a:effectLst/>
                <a:latin typeface="Calibri" panose="020F0502020204030204" pitchFamily="34" charset="0"/>
                <a:ea typeface="Calibri" panose="020F0502020204030204" pitchFamily="34" charset="0"/>
                <a:cs typeface="Calibri" panose="020F0502020204030204" pitchFamily="34" charset="0"/>
              </a:rPr>
              <a:t>De voorzieningen openstellen voor het </a:t>
            </a:r>
            <a:r>
              <a:rPr lang="nl-BE" sz="3500" b="1" dirty="0">
                <a:effectLst/>
                <a:latin typeface="Calibri" panose="020F0502020204030204" pitchFamily="34" charset="0"/>
                <a:ea typeface="Calibri" panose="020F0502020204030204" pitchFamily="34" charset="0"/>
                <a:cs typeface="Calibri" panose="020F0502020204030204" pitchFamily="34" charset="0"/>
              </a:rPr>
              <a:t>lokale leven</a:t>
            </a:r>
          </a:p>
          <a:p>
            <a:pPr marL="342900" lvl="0" indent="-342900" algn="just" fontAlgn="base" hangingPunct="0">
              <a:lnSpc>
                <a:spcPct val="107000"/>
              </a:lnSpc>
              <a:spcAft>
                <a:spcPts val="800"/>
              </a:spcAft>
              <a:buFont typeface="+mj-lt"/>
              <a:buAutoNum type="arabicPeriod"/>
            </a:pPr>
            <a:r>
              <a:rPr lang="nl-BE" sz="3500" dirty="0">
                <a:effectLst/>
                <a:latin typeface="Calibri" panose="020F0502020204030204" pitchFamily="34" charset="0"/>
                <a:ea typeface="Calibri" panose="020F0502020204030204" pitchFamily="34" charset="0"/>
                <a:cs typeface="Calibri" panose="020F0502020204030204" pitchFamily="34" charset="0"/>
              </a:rPr>
              <a:t>De informatie </a:t>
            </a:r>
            <a:r>
              <a:rPr lang="nl-BE" sz="3500" b="1" dirty="0">
                <a:effectLst/>
                <a:latin typeface="Calibri" panose="020F0502020204030204" pitchFamily="34" charset="0"/>
                <a:ea typeface="Calibri" panose="020F0502020204030204" pitchFamily="34" charset="0"/>
                <a:cs typeface="Calibri" panose="020F0502020204030204" pitchFamily="34" charset="0"/>
              </a:rPr>
              <a:t>toegankelijker</a:t>
            </a:r>
            <a:r>
              <a:rPr lang="nl-BE" sz="3500" dirty="0">
                <a:effectLst/>
                <a:latin typeface="Calibri" panose="020F0502020204030204" pitchFamily="34" charset="0"/>
                <a:ea typeface="Calibri" panose="020F0502020204030204" pitchFamily="34" charset="0"/>
                <a:cs typeface="Calibri" panose="020F0502020204030204" pitchFamily="34" charset="0"/>
              </a:rPr>
              <a:t> en de prijzen </a:t>
            </a:r>
            <a:r>
              <a:rPr lang="nl-BE" sz="3500" b="1" dirty="0">
                <a:effectLst/>
                <a:latin typeface="Calibri" panose="020F0502020204030204" pitchFamily="34" charset="0"/>
                <a:ea typeface="Calibri" panose="020F0502020204030204" pitchFamily="34" charset="0"/>
                <a:cs typeface="Calibri" panose="020F0502020204030204" pitchFamily="34" charset="0"/>
              </a:rPr>
              <a:t>transparanter</a:t>
            </a:r>
            <a:r>
              <a:rPr lang="nl-BE" sz="3500" dirty="0">
                <a:effectLst/>
                <a:latin typeface="Calibri" panose="020F0502020204030204" pitchFamily="34" charset="0"/>
                <a:ea typeface="Calibri" panose="020F0502020204030204" pitchFamily="34" charset="0"/>
                <a:cs typeface="Calibri" panose="020F0502020204030204" pitchFamily="34" charset="0"/>
              </a:rPr>
              <a:t> maken</a:t>
            </a:r>
          </a:p>
          <a:p>
            <a:pPr lvl="1" algn="just">
              <a:buFont typeface="Wingdings" panose="05000000000000000000" pitchFamily="2" charset="2"/>
              <a:buChar char="Ø"/>
            </a:pPr>
            <a:endParaRPr lang="fr-BE" sz="2000" dirty="0">
              <a:solidFill>
                <a:srgbClr val="0A00BE"/>
              </a:solidFill>
              <a:latin typeface="Calibri" panose="020F0502020204030204" pitchFamily="34" charset="0"/>
              <a:cs typeface="Calibri" panose="020F0502020204030204" pitchFamily="34" charset="0"/>
            </a:endParaRPr>
          </a:p>
        </p:txBody>
      </p:sp>
      <p:sp>
        <p:nvSpPr>
          <p:cNvPr id="6" name="Titre 1">
            <a:extLst>
              <a:ext uri="{FF2B5EF4-FFF2-40B4-BE49-F238E27FC236}">
                <a16:creationId xmlns:a16="http://schemas.microsoft.com/office/drawing/2014/main" id="{3CC115DD-F9D9-430C-B6EE-E6B669B7B3B7}"/>
              </a:ext>
            </a:extLst>
          </p:cNvPr>
          <p:cNvSpPr txBox="1">
            <a:spLocks/>
          </p:cNvSpPr>
          <p:nvPr/>
        </p:nvSpPr>
        <p:spPr>
          <a:xfrm>
            <a:off x="0" y="-85402"/>
            <a:ext cx="9144000" cy="994122"/>
          </a:xfrm>
          <a:prstGeom prst="rect">
            <a:avLst/>
          </a:prstGeom>
          <a:solidFill>
            <a:srgbClr val="1E3B89"/>
          </a:solidFill>
          <a:ln w="12700" cap="flat" cmpd="sng" algn="ctr">
            <a:solidFill>
              <a:srgbClr val="1E3B89"/>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nl-BE" sz="2800" b="1">
                <a:solidFill>
                  <a:schemeClr val="bg1"/>
                </a:solidFill>
                <a:effectLst>
                  <a:outerShdw blurRad="38100" dist="38100" dir="2700000" algn="tl">
                    <a:srgbClr val="000000">
                      <a:alpha val="43137"/>
                    </a:srgbClr>
                  </a:outerShdw>
                </a:effectLst>
                <a:latin typeface="Calibri" panose="020F0502020204030204" pitchFamily="34" charset="0"/>
              </a:rPr>
              <a:t>1. De hervorming van de erkenningsnormen - Hoofdlijnen van de verandering</a:t>
            </a:r>
          </a:p>
        </p:txBody>
      </p:sp>
    </p:spTree>
    <p:extLst>
      <p:ext uri="{BB962C8B-B14F-4D97-AF65-F5344CB8AC3E}">
        <p14:creationId xmlns:p14="http://schemas.microsoft.com/office/powerpoint/2010/main" val="32679815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009B10D6-BA13-4C1F-9B74-CD70852AB558}"/>
              </a:ext>
            </a:extLst>
          </p:cNvPr>
          <p:cNvPicPr>
            <a:picLocks noChangeAspect="1"/>
          </p:cNvPicPr>
          <p:nvPr/>
        </p:nvPicPr>
        <p:blipFill rotWithShape="1">
          <a:blip r:embed="rId2"/>
          <a:srcRect r="4538"/>
          <a:stretch/>
        </p:blipFill>
        <p:spPr>
          <a:xfrm>
            <a:off x="107504" y="5719720"/>
            <a:ext cx="9036496" cy="1138280"/>
          </a:xfrm>
          <a:prstGeom prst="rect">
            <a:avLst/>
          </a:prstGeom>
        </p:spPr>
      </p:pic>
      <p:sp>
        <p:nvSpPr>
          <p:cNvPr id="8" name="Espace réservé du contenu 2">
            <a:extLst>
              <a:ext uri="{FF2B5EF4-FFF2-40B4-BE49-F238E27FC236}">
                <a16:creationId xmlns:a16="http://schemas.microsoft.com/office/drawing/2014/main" id="{34F48998-D60A-4C94-8DF1-9AAB3D1DEA27}"/>
              </a:ext>
            </a:extLst>
          </p:cNvPr>
          <p:cNvSpPr txBox="1">
            <a:spLocks/>
          </p:cNvSpPr>
          <p:nvPr/>
        </p:nvSpPr>
        <p:spPr>
          <a:xfrm>
            <a:off x="456279" y="1346114"/>
            <a:ext cx="8291264" cy="4387142"/>
          </a:xfrm>
          <a:prstGeom prst="rect">
            <a:avLst/>
          </a:prstGeom>
          <a:ln w="38100">
            <a:solidFill>
              <a:srgbClr val="1E3B89"/>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just">
              <a:buFont typeface="+mj-lt"/>
              <a:buAutoNum type="arabicPeriod"/>
            </a:pPr>
            <a:endParaRPr lang="fr-BE" sz="2000" dirty="0">
              <a:latin typeface="Calibri" panose="020F0502020204030204" pitchFamily="34" charset="0"/>
              <a:ea typeface="Calibri" panose="020F0502020204030204" pitchFamily="34" charset="0"/>
              <a:cs typeface="Times New Roman" panose="02020603050405020304" pitchFamily="18" charset="0"/>
            </a:endParaRPr>
          </a:p>
          <a:p>
            <a:pPr marL="342900" indent="-342900" algn="just">
              <a:buFont typeface="+mj-lt"/>
              <a:buAutoNum type="arabicPeriod"/>
            </a:pPr>
            <a:endParaRPr lang="fr-BE" sz="2000" dirty="0">
              <a:latin typeface="Calibri" panose="020F0502020204030204" pitchFamily="34" charset="0"/>
              <a:ea typeface="Calibri" panose="020F0502020204030204" pitchFamily="34" charset="0"/>
              <a:cs typeface="Times New Roman" panose="02020603050405020304" pitchFamily="18" charset="0"/>
            </a:endParaRPr>
          </a:p>
          <a:p>
            <a:pPr lvl="1" algn="just">
              <a:buFont typeface="Wingdings" panose="05000000000000000000" pitchFamily="2" charset="2"/>
              <a:buChar char="Ø"/>
            </a:pPr>
            <a:endParaRPr lang="fr-BE" sz="2000" dirty="0">
              <a:solidFill>
                <a:srgbClr val="0A00BE"/>
              </a:solidFill>
              <a:latin typeface="Calibri" panose="020F0502020204030204" pitchFamily="34" charset="0"/>
              <a:cs typeface="Calibri" panose="020F0502020204030204" pitchFamily="34" charset="0"/>
            </a:endParaRPr>
          </a:p>
        </p:txBody>
      </p:sp>
      <p:sp>
        <p:nvSpPr>
          <p:cNvPr id="9" name="Espace réservé du contenu 2">
            <a:extLst>
              <a:ext uri="{FF2B5EF4-FFF2-40B4-BE49-F238E27FC236}">
                <a16:creationId xmlns:a16="http://schemas.microsoft.com/office/drawing/2014/main" id="{FFD05FAF-6B89-4BD8-9C4E-932A7844139A}"/>
              </a:ext>
            </a:extLst>
          </p:cNvPr>
          <p:cNvSpPr>
            <a:spLocks noGrp="1"/>
          </p:cNvSpPr>
          <p:nvPr>
            <p:ph idx="1"/>
          </p:nvPr>
        </p:nvSpPr>
        <p:spPr>
          <a:xfrm>
            <a:off x="517943" y="1639341"/>
            <a:ext cx="8229600" cy="4669979"/>
          </a:xfrm>
        </p:spPr>
        <p:txBody>
          <a:bodyPr>
            <a:normAutofit/>
          </a:bodyPr>
          <a:lstStyle/>
          <a:p>
            <a:pPr algn="just">
              <a:buFont typeface="Wingdings" panose="05000000000000000000" pitchFamily="2" charset="2"/>
              <a:buChar char="§"/>
            </a:pPr>
            <a:r>
              <a:rPr lang="nl-BE" sz="2000" b="1" dirty="0">
                <a:latin typeface="Calibri" panose="020F0502020204030204" pitchFamily="34" charset="0"/>
                <a:cs typeface="Calibri" panose="020F0502020204030204" pitchFamily="34" charset="0"/>
              </a:rPr>
              <a:t>Twee verschillende wetgevingen: </a:t>
            </a:r>
            <a:r>
              <a:rPr lang="nl-BE" sz="2000" dirty="0">
                <a:latin typeface="Calibri" panose="020F0502020204030204" pitchFamily="34" charset="0"/>
                <a:cs typeface="Calibri" panose="020F0502020204030204" pitchFamily="34" charset="0"/>
              </a:rPr>
              <a:t>BVC van 3 december 2009 (RH) en koninklijk besluit van 21 september 2004 (RVT)</a:t>
            </a:r>
          </a:p>
          <a:p>
            <a:pPr algn="just">
              <a:buFont typeface="Wingdings" panose="05000000000000000000" pitchFamily="2" charset="2"/>
              <a:buChar char="§"/>
            </a:pPr>
            <a:r>
              <a:rPr lang="nl-BE" sz="2000" dirty="0">
                <a:latin typeface="Calibri" panose="020F0502020204030204" pitchFamily="34" charset="0"/>
                <a:cs typeface="Calibri" panose="020F0502020204030204" pitchFamily="34" charset="0"/>
              </a:rPr>
              <a:t>De meeste voorzieningen hebben een erkenning als rusthuis en rust- en verzorgingstehuis</a:t>
            </a:r>
          </a:p>
          <a:p>
            <a:pPr lvl="0" algn="just">
              <a:buFont typeface="Wingdings" panose="05000000000000000000" pitchFamily="2" charset="2"/>
              <a:buChar char="§"/>
            </a:pPr>
            <a:r>
              <a:rPr lang="nl-BE" sz="2000" dirty="0">
                <a:latin typeface="Calibri" panose="020F0502020204030204" pitchFamily="34" charset="0"/>
                <a:cs typeface="Calibri" panose="020F0502020204030204" pitchFamily="34" charset="0"/>
              </a:rPr>
              <a:t>Gebrek aan duidelijkheid van de normen en complexiteit van de invoering en controle</a:t>
            </a:r>
          </a:p>
          <a:p>
            <a:pPr marL="0" lvl="0" indent="0" algn="just">
              <a:buNone/>
            </a:pPr>
            <a:endParaRPr lang="fr-BE" sz="2000" dirty="0">
              <a:latin typeface="Calibri" panose="020F0502020204030204" pitchFamily="34" charset="0"/>
              <a:cs typeface="Calibri" panose="020F0502020204030204" pitchFamily="34" charset="0"/>
            </a:endParaRPr>
          </a:p>
          <a:p>
            <a:pPr marL="0" lvl="0" indent="0" algn="just">
              <a:buNone/>
            </a:pPr>
            <a:r>
              <a:rPr lang="nl-BE" sz="2000" dirty="0">
                <a:latin typeface="Calibri" panose="020F0502020204030204" pitchFamily="34" charset="0"/>
                <a:cs typeface="Calibri" panose="020F0502020204030204" pitchFamily="34" charset="0"/>
              </a:rPr>
              <a:t>     </a:t>
            </a:r>
          </a:p>
          <a:p>
            <a:pPr marL="0" lvl="0" indent="0" algn="just">
              <a:buNone/>
            </a:pPr>
            <a:endParaRPr lang="fr-BE" sz="500" dirty="0">
              <a:latin typeface="Calibri" panose="020F0502020204030204" pitchFamily="34" charset="0"/>
              <a:cs typeface="Calibri" panose="020F0502020204030204" pitchFamily="34" charset="0"/>
            </a:endParaRPr>
          </a:p>
          <a:p>
            <a:pPr marL="0" lvl="0" indent="0" algn="just">
              <a:buNone/>
            </a:pPr>
            <a:r>
              <a:rPr lang="nl-BE" sz="2000" dirty="0">
                <a:latin typeface="Calibri" panose="020F0502020204030204" pitchFamily="34" charset="0"/>
                <a:cs typeface="Calibri" panose="020F0502020204030204" pitchFamily="34" charset="0"/>
              </a:rPr>
              <a:t>RH-RVT-normen in </a:t>
            </a:r>
            <a:r>
              <a:rPr lang="nl-BE" sz="2000" b="1" dirty="0">
                <a:latin typeface="Calibri" panose="020F0502020204030204" pitchFamily="34" charset="0"/>
                <a:cs typeface="Calibri" panose="020F0502020204030204" pitchFamily="34" charset="0"/>
              </a:rPr>
              <a:t>eenzelfde besluit en harmonisatie van de normen</a:t>
            </a:r>
          </a:p>
          <a:p>
            <a:pPr marL="0" lvl="0" indent="0" algn="just">
              <a:buNone/>
            </a:pPr>
            <a:r>
              <a:rPr lang="nl-BE" sz="1800" b="1" i="1" dirty="0">
                <a:latin typeface="Calibri" panose="020F0502020204030204" pitchFamily="34" charset="0"/>
                <a:cs typeface="Calibri" panose="020F0502020204030204" pitchFamily="34" charset="0"/>
              </a:rPr>
              <a:t>Onderscheid behouden</a:t>
            </a:r>
            <a:r>
              <a:rPr lang="nl-BE" sz="1800" i="1" dirty="0">
                <a:latin typeface="Calibri" panose="020F0502020204030204" pitchFamily="34" charset="0"/>
                <a:cs typeface="Calibri" panose="020F0502020204030204" pitchFamily="34" charset="0"/>
              </a:rPr>
              <a:t>: normen waarvan de toepassing specifiek is voor een RH of RVT en die gekoppeld zijn aan een verschillende financiering</a:t>
            </a:r>
          </a:p>
        </p:txBody>
      </p:sp>
      <p:sp>
        <p:nvSpPr>
          <p:cNvPr id="12" name="Flèche : droite 11">
            <a:extLst>
              <a:ext uri="{FF2B5EF4-FFF2-40B4-BE49-F238E27FC236}">
                <a16:creationId xmlns:a16="http://schemas.microsoft.com/office/drawing/2014/main" id="{781C595F-2585-4B60-B0FE-0C6E28EE2265}"/>
              </a:ext>
            </a:extLst>
          </p:cNvPr>
          <p:cNvSpPr/>
          <p:nvPr/>
        </p:nvSpPr>
        <p:spPr>
          <a:xfrm rot="5400000">
            <a:off x="4170587" y="3294144"/>
            <a:ext cx="774404" cy="900100"/>
          </a:xfrm>
          <a:prstGeom prst="rightArrow">
            <a:avLst/>
          </a:prstGeom>
          <a:solidFill>
            <a:srgbClr val="1E3B8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2" name="Titre 1">
            <a:extLst>
              <a:ext uri="{FF2B5EF4-FFF2-40B4-BE49-F238E27FC236}">
                <a16:creationId xmlns:a16="http://schemas.microsoft.com/office/drawing/2014/main" id="{A1F93E89-64FC-4D83-B7B4-A2F2E96771C5}"/>
              </a:ext>
            </a:extLst>
          </p:cNvPr>
          <p:cNvSpPr txBox="1">
            <a:spLocks/>
          </p:cNvSpPr>
          <p:nvPr/>
        </p:nvSpPr>
        <p:spPr>
          <a:xfrm>
            <a:off x="0" y="-9772"/>
            <a:ext cx="9180512" cy="994122"/>
          </a:xfrm>
          <a:prstGeom prst="rect">
            <a:avLst/>
          </a:prstGeom>
          <a:solidFill>
            <a:srgbClr val="1E3B89"/>
          </a:solidFill>
          <a:ln w="12700" cap="flat" cmpd="sng" algn="ctr">
            <a:solidFill>
              <a:srgbClr val="1E3B89"/>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lvl="0" algn="just"/>
            <a:r>
              <a:rPr lang="nl-BE" sz="2400" dirty="0">
                <a:effectLst/>
                <a:latin typeface="Calibri" panose="020F0502020204030204" pitchFamily="34" charset="0"/>
                <a:ea typeface="Calibri" panose="020F0502020204030204" pitchFamily="34" charset="0"/>
                <a:cs typeface="Times New Roman" panose="02020603050405020304" pitchFamily="18" charset="0"/>
              </a:rPr>
              <a:t>1.1. De erkenningsnormen voor RH's en RVT's harmoniseren </a:t>
            </a:r>
          </a:p>
        </p:txBody>
      </p:sp>
    </p:spTree>
    <p:extLst>
      <p:ext uri="{BB962C8B-B14F-4D97-AF65-F5344CB8AC3E}">
        <p14:creationId xmlns:p14="http://schemas.microsoft.com/office/powerpoint/2010/main" val="15053267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contenu 2">
            <a:extLst>
              <a:ext uri="{FF2B5EF4-FFF2-40B4-BE49-F238E27FC236}">
                <a16:creationId xmlns:a16="http://schemas.microsoft.com/office/drawing/2014/main" id="{34F48998-D60A-4C94-8DF1-9AAB3D1DEA27}"/>
              </a:ext>
            </a:extLst>
          </p:cNvPr>
          <p:cNvSpPr txBox="1">
            <a:spLocks/>
          </p:cNvSpPr>
          <p:nvPr/>
        </p:nvSpPr>
        <p:spPr>
          <a:xfrm>
            <a:off x="456279" y="1196752"/>
            <a:ext cx="5411865" cy="5184576"/>
          </a:xfrm>
          <a:prstGeom prst="rect">
            <a:avLst/>
          </a:prstGeom>
          <a:ln w="38100">
            <a:solidFill>
              <a:srgbClr val="1E3B89"/>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just">
              <a:buFont typeface="+mj-lt"/>
              <a:buAutoNum type="arabicPeriod"/>
            </a:pPr>
            <a:endParaRPr lang="fr-BE" sz="2000" dirty="0">
              <a:latin typeface="Calibri" panose="020F0502020204030204" pitchFamily="34" charset="0"/>
              <a:ea typeface="Calibri" panose="020F0502020204030204" pitchFamily="34" charset="0"/>
              <a:cs typeface="Times New Roman" panose="02020603050405020304" pitchFamily="18" charset="0"/>
            </a:endParaRPr>
          </a:p>
          <a:p>
            <a:pPr marL="342900" indent="-342900" algn="just">
              <a:buFont typeface="+mj-lt"/>
              <a:buAutoNum type="arabicPeriod"/>
            </a:pPr>
            <a:endParaRPr lang="fr-BE" sz="2000" dirty="0">
              <a:latin typeface="Calibri" panose="020F0502020204030204" pitchFamily="34" charset="0"/>
              <a:ea typeface="Calibri" panose="020F0502020204030204" pitchFamily="34" charset="0"/>
              <a:cs typeface="Times New Roman" panose="02020603050405020304" pitchFamily="18" charset="0"/>
            </a:endParaRPr>
          </a:p>
          <a:p>
            <a:pPr lvl="1" algn="just">
              <a:buFont typeface="Wingdings" panose="05000000000000000000" pitchFamily="2" charset="2"/>
              <a:buChar char="Ø"/>
            </a:pPr>
            <a:endParaRPr lang="fr-BE" sz="2000" dirty="0">
              <a:solidFill>
                <a:srgbClr val="0A00BE"/>
              </a:solidFill>
              <a:latin typeface="Calibri" panose="020F0502020204030204" pitchFamily="34" charset="0"/>
              <a:cs typeface="Calibri" panose="020F0502020204030204" pitchFamily="34" charset="0"/>
            </a:endParaRPr>
          </a:p>
        </p:txBody>
      </p:sp>
      <p:sp>
        <p:nvSpPr>
          <p:cNvPr id="9" name="Espace réservé du contenu 2">
            <a:extLst>
              <a:ext uri="{FF2B5EF4-FFF2-40B4-BE49-F238E27FC236}">
                <a16:creationId xmlns:a16="http://schemas.microsoft.com/office/drawing/2014/main" id="{FFD05FAF-6B89-4BD8-9C4E-932A7844139A}"/>
              </a:ext>
            </a:extLst>
          </p:cNvPr>
          <p:cNvSpPr>
            <a:spLocks noGrp="1"/>
          </p:cNvSpPr>
          <p:nvPr>
            <p:ph idx="1"/>
          </p:nvPr>
        </p:nvSpPr>
        <p:spPr>
          <a:xfrm>
            <a:off x="456279" y="1257179"/>
            <a:ext cx="5411865" cy="5111342"/>
          </a:xfrm>
        </p:spPr>
        <p:txBody>
          <a:bodyPr>
            <a:normAutofit fontScale="92500" lnSpcReduction="20000"/>
          </a:bodyPr>
          <a:lstStyle/>
          <a:p>
            <a:pPr lvl="0" algn="just" fontAlgn="auto">
              <a:lnSpc>
                <a:spcPct val="120000"/>
              </a:lnSpc>
              <a:buFont typeface="Wingdings" panose="05000000000000000000" pitchFamily="2" charset="2"/>
              <a:buChar char="§"/>
            </a:pPr>
            <a:r>
              <a:rPr lang="nl-BE" sz="1800" dirty="0">
                <a:solidFill>
                  <a:srgbClr val="000000"/>
                </a:solidFill>
                <a:effectLst/>
                <a:latin typeface="Calibri" panose="020F0502020204030204" pitchFamily="34" charset="0"/>
                <a:ea typeface="Calibri" panose="020F0502020204030204" pitchFamily="34" charset="0"/>
                <a:cs typeface="Minion Pro"/>
              </a:rPr>
              <a:t>Terminologische wijzigingen (FR) : </a:t>
            </a:r>
            <a:r>
              <a:rPr lang="fr-FR" sz="1800" strike="sngStrike" dirty="0">
                <a:solidFill>
                  <a:srgbClr val="000000"/>
                </a:solidFill>
                <a:latin typeface="Calibri" panose="020F0502020204030204" pitchFamily="34" charset="0"/>
                <a:ea typeface="Calibri" panose="020F0502020204030204" pitchFamily="34" charset="0"/>
                <a:cs typeface="Minion Pro"/>
              </a:rPr>
              <a:t>R</a:t>
            </a:r>
            <a:r>
              <a:rPr lang="fr-FR" sz="1800" strike="sngStrike" dirty="0">
                <a:solidFill>
                  <a:srgbClr val="000000"/>
                </a:solidFill>
                <a:effectLst/>
                <a:latin typeface="Calibri" panose="020F0502020204030204" pitchFamily="34" charset="0"/>
                <a:ea typeface="Calibri" panose="020F0502020204030204" pitchFamily="34" charset="0"/>
                <a:cs typeface="Minion Pro"/>
              </a:rPr>
              <a:t>ésident</a:t>
            </a:r>
            <a:r>
              <a:rPr lang="fr-FR" sz="1800" dirty="0">
                <a:solidFill>
                  <a:srgbClr val="000000"/>
                </a:solidFill>
                <a:effectLst/>
                <a:latin typeface="Calibri" panose="020F0502020204030204" pitchFamily="34" charset="0"/>
                <a:ea typeface="Calibri" panose="020F0502020204030204" pitchFamily="34" charset="0"/>
                <a:cs typeface="Minion Pro"/>
              </a:rPr>
              <a:t>  </a:t>
            </a:r>
            <a:r>
              <a:rPr lang="fr-FR" sz="1800" b="1" dirty="0">
                <a:solidFill>
                  <a:srgbClr val="000000"/>
                </a:solidFill>
                <a:effectLst/>
                <a:latin typeface="Calibri" panose="020F0502020204030204" pitchFamily="34" charset="0"/>
                <a:ea typeface="Calibri" panose="020F0502020204030204" pitchFamily="34" charset="0"/>
                <a:cs typeface="Minion Pro"/>
              </a:rPr>
              <a:t>Habitant </a:t>
            </a:r>
            <a:endParaRPr lang="nl-BE" sz="1800" b="1" dirty="0">
              <a:solidFill>
                <a:srgbClr val="000000"/>
              </a:solidFill>
              <a:effectLst/>
              <a:latin typeface="Calibri" panose="020F0502020204030204" pitchFamily="34" charset="0"/>
              <a:ea typeface="Calibri" panose="020F0502020204030204" pitchFamily="34" charset="0"/>
              <a:cs typeface="Minion Pro"/>
            </a:endParaRPr>
          </a:p>
          <a:p>
            <a:pPr lvl="0" algn="just" fontAlgn="auto">
              <a:lnSpc>
                <a:spcPct val="120000"/>
              </a:lnSpc>
              <a:buFont typeface="Wingdings" panose="05000000000000000000" pitchFamily="2" charset="2"/>
              <a:buChar char="§"/>
            </a:pPr>
            <a:r>
              <a:rPr lang="nl-BE" sz="1800" b="1" dirty="0">
                <a:solidFill>
                  <a:srgbClr val="000000"/>
                </a:solidFill>
                <a:effectLst/>
                <a:latin typeface="Calibri" panose="020F0502020204030204" pitchFamily="34" charset="0"/>
                <a:ea typeface="Calibri" panose="020F0502020204030204" pitchFamily="34" charset="0"/>
                <a:cs typeface="Minion Pro"/>
              </a:rPr>
              <a:t>Leefproject van de voorziening : </a:t>
            </a:r>
            <a:r>
              <a:rPr lang="nl-BE" sz="1800" dirty="0">
                <a:solidFill>
                  <a:srgbClr val="000000"/>
                </a:solidFill>
                <a:effectLst/>
                <a:latin typeface="Calibri" panose="020F0502020204030204" pitchFamily="34" charset="0"/>
                <a:ea typeface="Calibri" panose="020F0502020204030204" pitchFamily="34" charset="0"/>
                <a:cs typeface="Minion Pro"/>
              </a:rPr>
              <a:t>bepalingen met betrekking tot het sociale en gemeenschapsleven van de bewoners (participatie, diversiteit, openheid voor het lokale leven) </a:t>
            </a:r>
          </a:p>
          <a:p>
            <a:pPr lvl="0" algn="just" fontAlgn="auto">
              <a:lnSpc>
                <a:spcPct val="120000"/>
              </a:lnSpc>
              <a:buFont typeface="Wingdings" panose="05000000000000000000" pitchFamily="2" charset="2"/>
              <a:buChar char="§"/>
            </a:pPr>
            <a:r>
              <a:rPr lang="nl-BE" sz="1800" dirty="0">
                <a:solidFill>
                  <a:srgbClr val="000000"/>
                </a:solidFill>
                <a:effectLst/>
                <a:latin typeface="Calibri" panose="020F0502020204030204" pitchFamily="34" charset="0"/>
                <a:ea typeface="Times New Roman" panose="02020603050405020304" pitchFamily="18" charset="0"/>
                <a:cs typeface="Minion Pro"/>
              </a:rPr>
              <a:t>Versterking van de rol van </a:t>
            </a:r>
            <a:r>
              <a:rPr lang="nl-BE" sz="1800" b="1" dirty="0">
                <a:solidFill>
                  <a:srgbClr val="000000"/>
                </a:solidFill>
                <a:effectLst/>
                <a:latin typeface="Calibri" panose="020F0502020204030204" pitchFamily="34" charset="0"/>
                <a:ea typeface="Times New Roman" panose="02020603050405020304" pitchFamily="18" charset="0"/>
                <a:cs typeface="Minion Pro"/>
              </a:rPr>
              <a:t>de participatieraad :</a:t>
            </a:r>
          </a:p>
          <a:p>
            <a:pPr lvl="1" algn="just">
              <a:lnSpc>
                <a:spcPct val="120000"/>
              </a:lnSpc>
              <a:buFont typeface="Wingdings" panose="05000000000000000000" pitchFamily="2" charset="2"/>
              <a:buChar char="ü"/>
            </a:pPr>
            <a:r>
              <a:rPr lang="nl-BE" sz="1800" dirty="0">
                <a:solidFill>
                  <a:srgbClr val="000000"/>
                </a:solidFill>
                <a:effectLst/>
                <a:latin typeface="Calibri" panose="020F0502020204030204" pitchFamily="34" charset="0"/>
                <a:ea typeface="Times New Roman" panose="02020603050405020304" pitchFamily="18" charset="0"/>
                <a:cs typeface="Minion Pro"/>
              </a:rPr>
              <a:t>Uitbreiding van de opdrachten: opvangbeleid voor ouderen, leefproject van de voorziening en operationele doelstellingen, activiteitenprogramma en maaltijden</a:t>
            </a:r>
          </a:p>
          <a:p>
            <a:pPr lvl="1" algn="just">
              <a:lnSpc>
                <a:spcPct val="120000"/>
              </a:lnSpc>
              <a:buFont typeface="Wingdings" panose="05000000000000000000" pitchFamily="2" charset="2"/>
              <a:buChar char="ü"/>
            </a:pPr>
            <a:r>
              <a:rPr lang="nl-BE" sz="1800" dirty="0">
                <a:solidFill>
                  <a:srgbClr val="000000"/>
                </a:solidFill>
                <a:effectLst/>
                <a:latin typeface="Calibri" panose="020F0502020204030204" pitchFamily="34" charset="0"/>
                <a:ea typeface="Times New Roman" panose="02020603050405020304" pitchFamily="18" charset="0"/>
                <a:cs typeface="Minion Pro"/>
              </a:rPr>
              <a:t>Verhoogde frequentie : om de twee maanden</a:t>
            </a:r>
          </a:p>
          <a:p>
            <a:pPr lvl="1" algn="just">
              <a:lnSpc>
                <a:spcPct val="120000"/>
              </a:lnSpc>
              <a:buFont typeface="Wingdings" panose="05000000000000000000" pitchFamily="2" charset="2"/>
              <a:buChar char="ü"/>
            </a:pPr>
            <a:r>
              <a:rPr lang="nl-BE" sz="1800" dirty="0">
                <a:solidFill>
                  <a:srgbClr val="000000"/>
                </a:solidFill>
                <a:latin typeface="Calibri" panose="020F0502020204030204" pitchFamily="34" charset="0"/>
                <a:ea typeface="Times New Roman" panose="02020603050405020304" pitchFamily="18" charset="0"/>
                <a:cs typeface="Minion Pro"/>
              </a:rPr>
              <a:t>De volgende personen </a:t>
            </a:r>
            <a:r>
              <a:rPr lang="nl-BE" sz="1800" dirty="0">
                <a:solidFill>
                  <a:srgbClr val="000000"/>
                </a:solidFill>
                <a:effectLst/>
                <a:latin typeface="Calibri" panose="020F0502020204030204" pitchFamily="34" charset="0"/>
                <a:ea typeface="Times New Roman" panose="02020603050405020304" pitchFamily="18" charset="0"/>
                <a:cs typeface="Minion Pro"/>
              </a:rPr>
              <a:t>kunnen worden uitgenodigd: persoon naar keuze van de oudere, beheerder, </a:t>
            </a:r>
            <a:r>
              <a:rPr lang="nl-BE" sz="1800" dirty="0">
                <a:solidFill>
                  <a:srgbClr val="000000"/>
                </a:solidFill>
                <a:latin typeface="Calibri" panose="020F0502020204030204" pitchFamily="34" charset="0"/>
                <a:ea typeface="Times New Roman" panose="02020603050405020304" pitchFamily="18" charset="0"/>
                <a:cs typeface="Minion Pro"/>
              </a:rPr>
              <a:t>directeur, </a:t>
            </a:r>
            <a:r>
              <a:rPr lang="nl-BE" sz="1800" dirty="0">
                <a:effectLst/>
                <a:latin typeface="Calibri" panose="020F0502020204030204" pitchFamily="34" charset="0"/>
                <a:ea typeface="Times New Roman" panose="02020603050405020304" pitchFamily="18" charset="0"/>
                <a:cs typeface="Minion Pro"/>
              </a:rPr>
              <a:t>personeelsleden</a:t>
            </a:r>
            <a:r>
              <a:rPr lang="nl-BE" sz="1800" dirty="0">
                <a:latin typeface="Calibri" panose="020F0502020204030204" pitchFamily="34" charset="0"/>
                <a:ea typeface="Times New Roman" panose="02020603050405020304" pitchFamily="18" charset="0"/>
                <a:cs typeface="Minion Pro"/>
              </a:rPr>
              <a:t>,</a:t>
            </a:r>
            <a:r>
              <a:rPr lang="nl-BE" sz="1800" dirty="0">
                <a:effectLst/>
                <a:latin typeface="Calibri" panose="020F0502020204030204" pitchFamily="34" charset="0"/>
                <a:ea typeface="Times New Roman" panose="02020603050405020304" pitchFamily="18" charset="0"/>
                <a:cs typeface="Minion Pro"/>
              </a:rPr>
              <a:t> CRA en referentiearts</a:t>
            </a:r>
          </a:p>
          <a:p>
            <a:pPr lvl="1" algn="just">
              <a:lnSpc>
                <a:spcPct val="120000"/>
              </a:lnSpc>
              <a:buFont typeface="Wingdings" panose="05000000000000000000" pitchFamily="2" charset="2"/>
              <a:buChar char="ü"/>
            </a:pPr>
            <a:r>
              <a:rPr lang="nl-BE" sz="1800" b="1" dirty="0">
                <a:solidFill>
                  <a:srgbClr val="00B050"/>
                </a:solidFill>
                <a:effectLst/>
                <a:latin typeface="Calibri" panose="020F0502020204030204" pitchFamily="34" charset="0"/>
                <a:ea typeface="Times New Roman" panose="02020603050405020304" pitchFamily="18" charset="0"/>
                <a:cs typeface="Minion Pro"/>
              </a:rPr>
              <a:t>Deelname of vertegenwoordiging van ouderen met cognitieve stoornissen/dementie</a:t>
            </a:r>
          </a:p>
          <a:p>
            <a:pPr marL="457200" lvl="1" indent="0" algn="just">
              <a:lnSpc>
                <a:spcPct val="120000"/>
              </a:lnSpc>
              <a:buNone/>
            </a:pPr>
            <a:r>
              <a:rPr lang="nl-BE" sz="1800" b="1" dirty="0">
                <a:solidFill>
                  <a:srgbClr val="000000"/>
                </a:solidFill>
                <a:latin typeface="Calibri" panose="020F0502020204030204" pitchFamily="34" charset="0"/>
                <a:ea typeface="Times New Roman" panose="02020603050405020304" pitchFamily="18" charset="0"/>
                <a:cs typeface="Minion Pro"/>
              </a:rPr>
              <a:t>+ thematische groepen </a:t>
            </a:r>
            <a:r>
              <a:rPr lang="nl-BE" sz="1800" dirty="0">
                <a:solidFill>
                  <a:srgbClr val="000000"/>
                </a:solidFill>
                <a:latin typeface="Calibri" panose="020F0502020204030204" pitchFamily="34" charset="0"/>
                <a:ea typeface="Times New Roman" panose="02020603050405020304" pitchFamily="18" charset="0"/>
                <a:cs typeface="Minion Pro"/>
              </a:rPr>
              <a:t>(idem CRA en referentiearts)</a:t>
            </a:r>
            <a:endParaRPr lang="nl-BE" sz="1800" dirty="0">
              <a:solidFill>
                <a:srgbClr val="000000"/>
              </a:solidFill>
              <a:effectLst/>
              <a:latin typeface="Calibri" panose="020F0502020204030204" pitchFamily="34" charset="0"/>
              <a:ea typeface="Times New Roman" panose="02020603050405020304" pitchFamily="18" charset="0"/>
              <a:cs typeface="Minion Pro"/>
            </a:endParaRPr>
          </a:p>
          <a:p>
            <a:pPr lvl="0" algn="just" fontAlgn="auto">
              <a:lnSpc>
                <a:spcPct val="120000"/>
              </a:lnSpc>
              <a:buFont typeface="Wingdings" panose="05000000000000000000" pitchFamily="2" charset="2"/>
              <a:buChar char="§"/>
            </a:pPr>
            <a:endParaRPr lang="fr-BE" sz="1800" dirty="0">
              <a:solidFill>
                <a:srgbClr val="000000"/>
              </a:solidFill>
              <a:effectLst/>
              <a:latin typeface="Minion Pro"/>
              <a:ea typeface="Times New Roman" panose="02020603050405020304" pitchFamily="18" charset="0"/>
              <a:cs typeface="Minion Pro"/>
            </a:endParaRPr>
          </a:p>
          <a:p>
            <a:pPr marL="457200" lvl="1" indent="0" algn="just">
              <a:lnSpc>
                <a:spcPct val="120000"/>
              </a:lnSpc>
              <a:buNone/>
            </a:pPr>
            <a:endParaRPr lang="nl-BE" sz="1800" b="1" dirty="0">
              <a:solidFill>
                <a:srgbClr val="000000"/>
              </a:solidFill>
              <a:latin typeface="Calibri" panose="020F0502020204030204" pitchFamily="34" charset="0"/>
              <a:ea typeface="Times New Roman" panose="02020603050405020304" pitchFamily="18" charset="0"/>
              <a:cs typeface="Minion Pro"/>
            </a:endParaRPr>
          </a:p>
          <a:p>
            <a:pPr marL="457200" lvl="1" indent="0" algn="just">
              <a:lnSpc>
                <a:spcPct val="120000"/>
              </a:lnSpc>
              <a:buNone/>
            </a:pPr>
            <a:endParaRPr lang="nl-BE" sz="1800" b="1" dirty="0">
              <a:solidFill>
                <a:srgbClr val="000000"/>
              </a:solidFill>
              <a:latin typeface="Calibri" panose="020F0502020204030204" pitchFamily="34" charset="0"/>
              <a:ea typeface="Times New Roman" panose="02020603050405020304" pitchFamily="18" charset="0"/>
              <a:cs typeface="Minion Pro"/>
            </a:endParaRPr>
          </a:p>
        </p:txBody>
      </p:sp>
      <p:sp>
        <p:nvSpPr>
          <p:cNvPr id="22" name="Titre 1">
            <a:extLst>
              <a:ext uri="{FF2B5EF4-FFF2-40B4-BE49-F238E27FC236}">
                <a16:creationId xmlns:a16="http://schemas.microsoft.com/office/drawing/2014/main" id="{A1F93E89-64FC-4D83-B7B4-A2F2E96771C5}"/>
              </a:ext>
            </a:extLst>
          </p:cNvPr>
          <p:cNvSpPr txBox="1">
            <a:spLocks/>
          </p:cNvSpPr>
          <p:nvPr/>
        </p:nvSpPr>
        <p:spPr>
          <a:xfrm>
            <a:off x="0" y="-11476"/>
            <a:ext cx="9144000" cy="994122"/>
          </a:xfrm>
          <a:prstGeom prst="rect">
            <a:avLst/>
          </a:prstGeom>
          <a:solidFill>
            <a:srgbClr val="1E3B89"/>
          </a:solidFill>
          <a:ln w="12700" cap="flat" cmpd="sng" algn="ctr">
            <a:solidFill>
              <a:srgbClr val="1E3B89"/>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lvl="0" algn="just"/>
            <a:r>
              <a:rPr lang="nl-BE" sz="2400">
                <a:effectLst/>
                <a:latin typeface="Calibri" panose="020F0502020204030204" pitchFamily="34" charset="0"/>
                <a:ea typeface="Calibri" panose="020F0502020204030204" pitchFamily="34" charset="0"/>
                <a:cs typeface="Times New Roman" panose="02020603050405020304" pitchFamily="18" charset="0"/>
              </a:rPr>
              <a:t>1.2. De omvorming van de rusthuizen en rust- en verzorgingstehuizen tot een echte leefomgeving ondersteunen </a:t>
            </a:r>
          </a:p>
        </p:txBody>
      </p:sp>
      <p:pic>
        <p:nvPicPr>
          <p:cNvPr id="23" name="Image 22" descr="Vieilles femmes qui passent du temps ensemble">
            <a:extLst>
              <a:ext uri="{FF2B5EF4-FFF2-40B4-BE49-F238E27FC236}">
                <a16:creationId xmlns:a16="http://schemas.microsoft.com/office/drawing/2014/main" id="{BAC28C92-0D81-4621-A1B6-77954374356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44339" y="2564905"/>
            <a:ext cx="2832702" cy="1944216"/>
          </a:xfrm>
          <a:prstGeom prst="rect">
            <a:avLst/>
          </a:prstGeom>
        </p:spPr>
      </p:pic>
      <p:pic>
        <p:nvPicPr>
          <p:cNvPr id="7" name="Image 6">
            <a:extLst>
              <a:ext uri="{FF2B5EF4-FFF2-40B4-BE49-F238E27FC236}">
                <a16:creationId xmlns:a16="http://schemas.microsoft.com/office/drawing/2014/main" id="{52F620DC-1421-47A3-B4B4-A4018B4B6924}"/>
              </a:ext>
            </a:extLst>
          </p:cNvPr>
          <p:cNvPicPr>
            <a:picLocks noChangeAspect="1"/>
          </p:cNvPicPr>
          <p:nvPr/>
        </p:nvPicPr>
        <p:blipFill>
          <a:blip r:embed="rId3"/>
          <a:stretch>
            <a:fillRect/>
          </a:stretch>
        </p:blipFill>
        <p:spPr>
          <a:xfrm>
            <a:off x="7972261" y="5924420"/>
            <a:ext cx="1171739" cy="933580"/>
          </a:xfrm>
          <a:prstGeom prst="rect">
            <a:avLst/>
          </a:prstGeom>
        </p:spPr>
      </p:pic>
    </p:spTree>
    <p:extLst>
      <p:ext uri="{BB962C8B-B14F-4D97-AF65-F5344CB8AC3E}">
        <p14:creationId xmlns:p14="http://schemas.microsoft.com/office/powerpoint/2010/main" val="2871561011"/>
      </p:ext>
    </p:extLst>
  </p:cSld>
  <p:clrMapOvr>
    <a:masterClrMapping/>
  </p:clrMapOvr>
</p:sld>
</file>

<file path=ppt/theme/theme1.xml><?xml version="1.0" encoding="utf-8"?>
<a:theme xmlns:a="http://schemas.openxmlformats.org/drawingml/2006/main" name="Office Theme">
  <a:themeElements>
    <a:clrScheme name="Thèm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hèm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4589</TotalTime>
  <Words>3401</Words>
  <Application>Microsoft Office PowerPoint</Application>
  <PresentationFormat>Affichage à l'écran (4:3)</PresentationFormat>
  <Paragraphs>335</Paragraphs>
  <Slides>36</Slides>
  <Notes>3</Notes>
  <HiddenSlides>0</HiddenSlides>
  <MMClips>0</MMClips>
  <ScaleCrop>false</ScaleCrop>
  <HeadingPairs>
    <vt:vector size="6" baseType="variant">
      <vt:variant>
        <vt:lpstr>Polices utilisées</vt:lpstr>
      </vt:variant>
      <vt:variant>
        <vt:i4>11</vt:i4>
      </vt:variant>
      <vt:variant>
        <vt:lpstr>Thème</vt:lpstr>
      </vt:variant>
      <vt:variant>
        <vt:i4>1</vt:i4>
      </vt:variant>
      <vt:variant>
        <vt:lpstr>Titres des diapositives</vt:lpstr>
      </vt:variant>
      <vt:variant>
        <vt:i4>36</vt:i4>
      </vt:variant>
    </vt:vector>
  </HeadingPairs>
  <TitlesOfParts>
    <vt:vector size="48" baseType="lpstr">
      <vt:lpstr>Arial</vt:lpstr>
      <vt:lpstr>Arial Black</vt:lpstr>
      <vt:lpstr>Calibri</vt:lpstr>
      <vt:lpstr>Calibri Light</vt:lpstr>
      <vt:lpstr>Courier New</vt:lpstr>
      <vt:lpstr>DejaVuSans</vt:lpstr>
      <vt:lpstr>Google Sans</vt:lpstr>
      <vt:lpstr>Minion Pro</vt:lpstr>
      <vt:lpstr>Montserrat Classic</vt:lpstr>
      <vt:lpstr>Montserrat Classic Bold</vt:lpstr>
      <vt:lpstr>Wingdings</vt:lpstr>
      <vt:lpstr>Office Theme</vt:lpstr>
      <vt:lpstr>HERVORMING VAN DE ERKENNINGSNORMEN  Presentatie voor de referentiepersonen « dementie »</vt:lpstr>
      <vt:lpstr>Agenda </vt:lpstr>
      <vt:lpstr>Présentation PowerPoint</vt:lpstr>
      <vt:lpstr>1. De hervorming van de erkenningsnormen - Doelstellingen</vt:lpstr>
      <vt:lpstr>1. De hervorming van de erkenningsnormen - Doelstellingen</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RKW-ONAFTS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TITRE - TITEL</dc:title>
  <dc:creator>Emilie Decamp</dc:creator>
  <cp:lastModifiedBy>Marine Planquart</cp:lastModifiedBy>
  <cp:revision>324</cp:revision>
  <cp:lastPrinted>2023-06-14T07:19:24Z</cp:lastPrinted>
  <dcterms:created xsi:type="dcterms:W3CDTF">2022-01-10T08:27:46Z</dcterms:created>
  <dcterms:modified xsi:type="dcterms:W3CDTF">2024-04-28T19:36:30Z</dcterms:modified>
</cp:coreProperties>
</file>