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5"/>
  </p:notesMasterIdLst>
  <p:sldIdLst>
    <p:sldId id="305" r:id="rId2"/>
    <p:sldId id="392" r:id="rId3"/>
    <p:sldId id="452" r:id="rId4"/>
    <p:sldId id="526" r:id="rId5"/>
    <p:sldId id="507" r:id="rId6"/>
    <p:sldId id="495" r:id="rId7"/>
    <p:sldId id="510" r:id="rId8"/>
    <p:sldId id="509" r:id="rId9"/>
    <p:sldId id="532" r:id="rId10"/>
    <p:sldId id="531" r:id="rId11"/>
    <p:sldId id="533" r:id="rId12"/>
    <p:sldId id="534" r:id="rId13"/>
    <p:sldId id="544" r:id="rId14"/>
    <p:sldId id="545" r:id="rId15"/>
    <p:sldId id="546" r:id="rId16"/>
    <p:sldId id="541" r:id="rId17"/>
    <p:sldId id="543" r:id="rId18"/>
    <p:sldId id="547" r:id="rId19"/>
    <p:sldId id="538" r:id="rId20"/>
    <p:sldId id="540" r:id="rId21"/>
    <p:sldId id="539" r:id="rId22"/>
    <p:sldId id="535" r:id="rId23"/>
    <p:sldId id="536" r:id="rId24"/>
    <p:sldId id="537" r:id="rId25"/>
    <p:sldId id="548" r:id="rId26"/>
    <p:sldId id="525" r:id="rId27"/>
    <p:sldId id="549" r:id="rId28"/>
    <p:sldId id="500" r:id="rId29"/>
    <p:sldId id="551" r:id="rId30"/>
    <p:sldId id="502" r:id="rId31"/>
    <p:sldId id="552" r:id="rId32"/>
    <p:sldId id="550" r:id="rId33"/>
    <p:sldId id="320" r:id="rId3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afdeling" id="{3DF1AE1C-D921-4A8D-A102-8A054237D223}">
          <p14:sldIdLst>
            <p14:sldId id="305"/>
            <p14:sldId id="392"/>
            <p14:sldId id="452"/>
            <p14:sldId id="526"/>
            <p14:sldId id="507"/>
            <p14:sldId id="495"/>
            <p14:sldId id="510"/>
            <p14:sldId id="509"/>
            <p14:sldId id="532"/>
            <p14:sldId id="531"/>
            <p14:sldId id="533"/>
            <p14:sldId id="534"/>
            <p14:sldId id="544"/>
            <p14:sldId id="545"/>
            <p14:sldId id="546"/>
            <p14:sldId id="541"/>
            <p14:sldId id="543"/>
            <p14:sldId id="547"/>
            <p14:sldId id="538"/>
            <p14:sldId id="540"/>
            <p14:sldId id="539"/>
            <p14:sldId id="535"/>
            <p14:sldId id="536"/>
            <p14:sldId id="537"/>
            <p14:sldId id="548"/>
            <p14:sldId id="525"/>
            <p14:sldId id="549"/>
            <p14:sldId id="500"/>
            <p14:sldId id="551"/>
            <p14:sldId id="502"/>
            <p14:sldId id="552"/>
            <p14:sldId id="550"/>
          </p14:sldIdLst>
        </p14:section>
        <p14:section name="Standaardafdeling" id="{40B54092-6AEA-4C5B-8C42-A57DE9C5A2D6}">
          <p14:sldIdLst>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nenna Sunday" initials="NS" lastIdx="3" clrIdx="0">
    <p:extLst>
      <p:ext uri="{19B8F6BF-5375-455C-9EA6-DF929625EA0E}">
        <p15:presenceInfo xmlns:p15="http://schemas.microsoft.com/office/powerpoint/2012/main" userId="S::nnenna.sunday@iriscare.brussels::a02dc188-0849-489f-8ceb-bb55666f6f03" providerId="AD"/>
      </p:ext>
    </p:extLst>
  </p:cmAuthor>
  <p:cmAuthor id="2" name="Marine Planquart" initials="MP" lastIdx="1" clrIdx="1">
    <p:extLst>
      <p:ext uri="{19B8F6BF-5375-455C-9EA6-DF929625EA0E}">
        <p15:presenceInfo xmlns:p15="http://schemas.microsoft.com/office/powerpoint/2012/main" userId="S::marine.planquart@iriscare.brussels::a789b5c6-3ac9-4c59-9c86-fa3079f804de" providerId="AD"/>
      </p:ext>
    </p:extLst>
  </p:cmAuthor>
  <p:cmAuthor id="3" name="00104616" initials="0" lastIdx="10" clrIdx="2">
    <p:extLst>
      <p:ext uri="{19B8F6BF-5375-455C-9EA6-DF929625EA0E}">
        <p15:presenceInfo xmlns:p15="http://schemas.microsoft.com/office/powerpoint/2012/main" userId="00104616" providerId="None"/>
      </p:ext>
    </p:extLst>
  </p:cmAuthor>
  <p:cmAuthor id="4" name="Marie Vangoidsenhoven" initials="MV" lastIdx="2" clrIdx="3">
    <p:extLst>
      <p:ext uri="{19B8F6BF-5375-455C-9EA6-DF929625EA0E}">
        <p15:presenceInfo xmlns:p15="http://schemas.microsoft.com/office/powerpoint/2012/main" userId="S::marie.vangoidsenhoven@iriscare.brussels::6223b31d-a598-4e02-a145-5cf812b490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3B89"/>
    <a:srgbClr val="0A00BE"/>
    <a:srgbClr val="C6D4EC"/>
    <a:srgbClr val="0000FF"/>
    <a:srgbClr val="44546A"/>
    <a:srgbClr val="582808"/>
    <a:srgbClr val="FC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E2B1DF-820D-49D3-BE61-094CFB62A288}" v="3" dt="2024-03-11T16:46:24.01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howGuides="1">
      <p:cViewPr>
        <p:scale>
          <a:sx n="66" d="100"/>
          <a:sy n="66" d="100"/>
        </p:scale>
        <p:origin x="192" y="2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Vangoidsenhoven" userId="6223b31d-a598-4e02-a145-5cf812b4909d" providerId="ADAL" clId="{C8E2B1DF-820D-49D3-BE61-094CFB62A288}"/>
    <pc:docChg chg="custSel modSld">
      <pc:chgData name="Marie Vangoidsenhoven" userId="6223b31d-a598-4e02-a145-5cf812b4909d" providerId="ADAL" clId="{C8E2B1DF-820D-49D3-BE61-094CFB62A288}" dt="2024-03-11T16:46:24.015" v="4"/>
      <pc:docMkLst>
        <pc:docMk/>
      </pc:docMkLst>
      <pc:sldChg chg="delCm modCm">
        <pc:chgData name="Marie Vangoidsenhoven" userId="6223b31d-a598-4e02-a145-5cf812b4909d" providerId="ADAL" clId="{C8E2B1DF-820D-49D3-BE61-094CFB62A288}" dt="2024-03-11T16:46:13.324" v="2"/>
        <pc:sldMkLst>
          <pc:docMk/>
          <pc:sldMk cId="3747045892" sldId="548"/>
        </pc:sldMkLst>
      </pc:sldChg>
      <pc:sldChg chg="addCm modCm">
        <pc:chgData name="Marie Vangoidsenhoven" userId="6223b31d-a598-4e02-a145-5cf812b4909d" providerId="ADAL" clId="{C8E2B1DF-820D-49D3-BE61-094CFB62A288}" dt="2024-03-11T16:46:24.015" v="4"/>
        <pc:sldMkLst>
          <pc:docMk/>
          <pc:sldMk cId="2523847940"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36650C-3567-44EA-8E92-DA5126C7015B}" type="datetimeFigureOut">
              <a:rPr lang="fr-BE" smtClean="0"/>
              <a:t>13/03/2024</a:t>
            </a:fld>
            <a:endParaRPr lang="fr-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F280C-3D68-4986-903E-B2F5BF11E92F}" type="slidenum">
              <a:rPr lang="fr-BE" smtClean="0"/>
              <a:t>‹N°›</a:t>
            </a:fld>
            <a:endParaRPr lang="fr-BE"/>
          </a:p>
        </p:txBody>
      </p:sp>
    </p:spTree>
    <p:extLst>
      <p:ext uri="{BB962C8B-B14F-4D97-AF65-F5344CB8AC3E}">
        <p14:creationId xmlns:p14="http://schemas.microsoft.com/office/powerpoint/2010/main" val="11522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13</a:t>
            </a:fld>
            <a:endParaRPr lang="fr-BE"/>
          </a:p>
        </p:txBody>
      </p:sp>
    </p:spTree>
    <p:extLst>
      <p:ext uri="{BB962C8B-B14F-4D97-AF65-F5344CB8AC3E}">
        <p14:creationId xmlns:p14="http://schemas.microsoft.com/office/powerpoint/2010/main" val="41488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17</a:t>
            </a:fld>
            <a:endParaRPr lang="fr-BE"/>
          </a:p>
        </p:txBody>
      </p:sp>
    </p:spTree>
    <p:extLst>
      <p:ext uri="{BB962C8B-B14F-4D97-AF65-F5344CB8AC3E}">
        <p14:creationId xmlns:p14="http://schemas.microsoft.com/office/powerpoint/2010/main" val="170425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18</a:t>
            </a:fld>
            <a:endParaRPr lang="fr-BE"/>
          </a:p>
        </p:txBody>
      </p:sp>
    </p:spTree>
    <p:extLst>
      <p:ext uri="{BB962C8B-B14F-4D97-AF65-F5344CB8AC3E}">
        <p14:creationId xmlns:p14="http://schemas.microsoft.com/office/powerpoint/2010/main" val="325288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41808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71298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000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Idée_Picto_Gris">
    <p:bg>
      <p:bgPr>
        <a:solidFill>
          <a:srgbClr val="1E3B8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46200"/>
            <a:ext cx="5105400" cy="1881413"/>
          </a:xfrm>
          <a:prstGeom prst="rect">
            <a:avLst/>
          </a:prstGeom>
        </p:spPr>
        <p:txBody>
          <a:bodyPr>
            <a:noAutofit/>
          </a:bodyPr>
          <a:lstStyle>
            <a:lvl1pPr algn="l">
              <a:defRPr sz="2700" cap="none">
                <a:solidFill>
                  <a:schemeClr val="bg1"/>
                </a:solidFill>
              </a:defRPr>
            </a:lvl1pPr>
          </a:lstStyle>
          <a:p>
            <a:r>
              <a:rPr lang="en-US" err="1"/>
              <a:t>Titre</a:t>
            </a:r>
            <a:r>
              <a:rPr lang="en-US"/>
              <a:t> du slide</a:t>
            </a:r>
          </a:p>
        </p:txBody>
      </p:sp>
      <p:sp>
        <p:nvSpPr>
          <p:cNvPr id="3" name="Subtitle 2"/>
          <p:cNvSpPr>
            <a:spLocks noGrp="1"/>
          </p:cNvSpPr>
          <p:nvPr>
            <p:ph type="subTitle" idx="1" hasCustomPrompt="1"/>
          </p:nvPr>
        </p:nvSpPr>
        <p:spPr>
          <a:xfrm>
            <a:off x="609600" y="3992939"/>
            <a:ext cx="5105400" cy="1828800"/>
          </a:xfrm>
          <a:prstGeom prst="rect">
            <a:avLst/>
          </a:prstGeom>
        </p:spPr>
        <p:txBody>
          <a:bodyPr/>
          <a:lstStyle>
            <a:lvl1pPr marL="0" indent="0" algn="l">
              <a:buNone/>
              <a:defRPr cap="none" baseline="0">
                <a:solidFill>
                  <a:schemeClr val="bg1"/>
                </a:solidFill>
                <a:latin typeface="Montserrat Classic" panose="020B060402020202020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err="1"/>
              <a:t>Texte</a:t>
            </a:r>
            <a:endParaRPr lang="en-US"/>
          </a:p>
        </p:txBody>
      </p:sp>
      <p:sp>
        <p:nvSpPr>
          <p:cNvPr id="8" name="Rectangle : coins arrondis 7">
            <a:extLst>
              <a:ext uri="{FF2B5EF4-FFF2-40B4-BE49-F238E27FC236}">
                <a16:creationId xmlns:a16="http://schemas.microsoft.com/office/drawing/2014/main" id="{8BE11737-17AE-470E-B4BE-3E42A029FB76}"/>
              </a:ext>
            </a:extLst>
          </p:cNvPr>
          <p:cNvSpPr/>
          <p:nvPr userDrawn="1"/>
        </p:nvSpPr>
        <p:spPr>
          <a:xfrm>
            <a:off x="609600" y="6275311"/>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9" name="Rectangle : coins arrondis 8">
            <a:extLst>
              <a:ext uri="{FF2B5EF4-FFF2-40B4-BE49-F238E27FC236}">
                <a16:creationId xmlns:a16="http://schemas.microsoft.com/office/drawing/2014/main" id="{054E63A6-435A-46FB-BF95-F11533E07F90}"/>
              </a:ext>
            </a:extLst>
          </p:cNvPr>
          <p:cNvSpPr/>
          <p:nvPr userDrawn="1"/>
        </p:nvSpPr>
        <p:spPr>
          <a:xfrm>
            <a:off x="609600" y="481089"/>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4" name="Ellipse 3">
            <a:extLst>
              <a:ext uri="{FF2B5EF4-FFF2-40B4-BE49-F238E27FC236}">
                <a16:creationId xmlns:a16="http://schemas.microsoft.com/office/drawing/2014/main" id="{090C72E3-03C9-4424-80D5-6F782261904C}"/>
              </a:ext>
            </a:extLst>
          </p:cNvPr>
          <p:cNvSpPr/>
          <p:nvPr userDrawn="1"/>
        </p:nvSpPr>
        <p:spPr>
          <a:xfrm>
            <a:off x="6554400" y="1907613"/>
            <a:ext cx="1980000" cy="26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6" name="Espace réservé du texte 5">
            <a:extLst>
              <a:ext uri="{FF2B5EF4-FFF2-40B4-BE49-F238E27FC236}">
                <a16:creationId xmlns:a16="http://schemas.microsoft.com/office/drawing/2014/main" id="{A73FA3AD-323E-4978-A718-F67E1C0E41B7}"/>
              </a:ext>
            </a:extLst>
          </p:cNvPr>
          <p:cNvSpPr>
            <a:spLocks noGrp="1"/>
          </p:cNvSpPr>
          <p:nvPr>
            <p:ph type="body" sz="quarter" idx="11" hasCustomPrompt="1"/>
          </p:nvPr>
        </p:nvSpPr>
        <p:spPr>
          <a:xfrm>
            <a:off x="609600" y="3327400"/>
            <a:ext cx="5105400" cy="620183"/>
          </a:xfrm>
        </p:spPr>
        <p:txBody>
          <a:bodyPr/>
          <a:lstStyle>
            <a:lvl1pPr>
              <a:defRPr>
                <a:solidFill>
                  <a:schemeClr val="bg1"/>
                </a:solidFill>
                <a:latin typeface="Montserrat Classic Bold" panose="020B0604020202020204" charset="0"/>
              </a:defRPr>
            </a:lvl1pPr>
          </a:lstStyle>
          <a:p>
            <a:pPr lvl="0"/>
            <a:r>
              <a:rPr lang="fr-FR"/>
              <a:t>Sous-titre</a:t>
            </a:r>
          </a:p>
        </p:txBody>
      </p:sp>
    </p:spTree>
    <p:extLst>
      <p:ext uri="{BB962C8B-B14F-4D97-AF65-F5344CB8AC3E}">
        <p14:creationId xmlns:p14="http://schemas.microsoft.com/office/powerpoint/2010/main" val="29003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2892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F2FF23-563A-460F-B53A-8893718B0F53}" type="datetimeFigureOut">
              <a:rPr lang="fr-FR" smtClean="0"/>
              <a:t>13/03/2024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3511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F2FF23-563A-460F-B53A-8893718B0F53}" type="datetimeFigureOut">
              <a:rPr lang="fr-FR" smtClean="0"/>
              <a:t>13/03/2024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80888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F2FF23-563A-460F-B53A-8893718B0F53}" type="datetimeFigureOut">
              <a:rPr lang="fr-FR" smtClean="0"/>
              <a:t>13/03/2024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9262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F2FF23-563A-460F-B53A-8893718B0F53}" type="datetimeFigureOut">
              <a:rPr lang="fr-FR" smtClean="0"/>
              <a:t>13/03/2024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144530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2FF23-563A-460F-B53A-8893718B0F53}" type="datetimeFigureOut">
              <a:rPr lang="fr-FR" smtClean="0"/>
              <a:t>13/03/2024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8060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0296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13/03/2024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424121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FF23-563A-460F-B53A-8893718B0F53}" type="datetimeFigureOut">
              <a:rPr lang="fr-FR" smtClean="0"/>
              <a:t>13/03/2024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D6BC-4B30-4548-B835-CA1D1A65407C}" type="slidenum">
              <a:rPr lang="fr-FR" smtClean="0"/>
              <a:t>‹N°›</a:t>
            </a:fld>
            <a:endParaRPr lang="fr-FR"/>
          </a:p>
        </p:txBody>
      </p:sp>
    </p:spTree>
    <p:extLst>
      <p:ext uri="{BB962C8B-B14F-4D97-AF65-F5344CB8AC3E}">
        <p14:creationId xmlns:p14="http://schemas.microsoft.com/office/powerpoint/2010/main" val="915901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professionnels@iriscare.brussels" TargetMode="Externa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hyperlink" Target="https://www.iriscare.brussels/nl/professionals/ouderen/rusthuizen/de-hervorming-van-de-erkenningsnormen/" TargetMode="External"/><Relationship Id="rId7" Type="http://schemas.openxmlformats.org/officeDocument/2006/relationships/image" Target="../media/image45.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mailto:professionelen@iriscare.brussels" TargetMode="External"/><Relationship Id="rId4" Type="http://schemas.openxmlformats.org/officeDocument/2006/relationships/hyperlink" Target="mailto:professionnels@iriscare.brussel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B2C79-FB9E-4BBB-BA8D-1E34FF7838C1}"/>
              </a:ext>
            </a:extLst>
          </p:cNvPr>
          <p:cNvSpPr/>
          <p:nvPr/>
        </p:nvSpPr>
        <p:spPr>
          <a:xfrm>
            <a:off x="-36512" y="0"/>
            <a:ext cx="9289032" cy="6858000"/>
          </a:xfrm>
          <a:prstGeom prst="rect">
            <a:avLst/>
          </a:prstGeom>
          <a:solidFill>
            <a:srgbClr val="1E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94" y="4732831"/>
            <a:ext cx="1409212" cy="1266386"/>
          </a:xfrm>
          <a:prstGeom prst="rect">
            <a:avLst/>
          </a:prstGeom>
        </p:spPr>
      </p:pic>
      <p:sp>
        <p:nvSpPr>
          <p:cNvPr id="13" name="Titre 1">
            <a:extLst>
              <a:ext uri="{FF2B5EF4-FFF2-40B4-BE49-F238E27FC236}">
                <a16:creationId xmlns:a16="http://schemas.microsoft.com/office/drawing/2014/main" id="{B0F28972-EA27-4F61-8148-05C67727F19A}"/>
              </a:ext>
            </a:extLst>
          </p:cNvPr>
          <p:cNvSpPr>
            <a:spLocks noGrp="1"/>
          </p:cNvSpPr>
          <p:nvPr>
            <p:ph type="ctrTitle"/>
          </p:nvPr>
        </p:nvSpPr>
        <p:spPr>
          <a:xfrm>
            <a:off x="789668" y="1377670"/>
            <a:ext cx="7564665" cy="2843418"/>
          </a:xfrm>
        </p:spPr>
        <p:txBody>
          <a:bodyPr>
            <a:noAutofit/>
          </a:bodyPr>
          <a:lstStyle/>
          <a:p>
            <a:r>
              <a:rPr lang="nl-BE" sz="3600" b="1" dirty="0">
                <a:solidFill>
                  <a:schemeClr val="bg1"/>
                </a:solidFill>
                <a:latin typeface="Arial Black" panose="020B0A04020102020204" pitchFamily="34" charset="0"/>
              </a:rPr>
              <a:t>HERVORMING VAN DE ERKENNINGSNORMEN</a:t>
            </a:r>
            <a:br>
              <a:rPr lang="nl-BE" sz="3600" b="1" dirty="0">
                <a:solidFill>
                  <a:schemeClr val="bg1"/>
                </a:solidFill>
                <a:latin typeface="Arial Black" panose="020B0A04020102020204" pitchFamily="34" charset="0"/>
              </a:rPr>
            </a:br>
            <a:br>
              <a:rPr lang="nl-BE" sz="3600" b="1" dirty="0">
                <a:solidFill>
                  <a:schemeClr val="bg1"/>
                </a:solidFill>
                <a:latin typeface="Arial Black" panose="020B0A04020102020204" pitchFamily="34" charset="0"/>
              </a:rPr>
            </a:br>
            <a:r>
              <a:rPr lang="nl-BE" sz="2800" b="1" dirty="0">
                <a:solidFill>
                  <a:schemeClr val="bg1"/>
                </a:solidFill>
                <a:latin typeface="Arial Black" panose="020B0A04020102020204" pitchFamily="34" charset="0"/>
              </a:rPr>
              <a:t>Presentatie aan beheerders en directeurs van RH's/RVT's</a:t>
            </a:r>
          </a:p>
        </p:txBody>
      </p:sp>
      <p:sp>
        <p:nvSpPr>
          <p:cNvPr id="14" name="Espace réservé du texte 3">
            <a:extLst>
              <a:ext uri="{FF2B5EF4-FFF2-40B4-BE49-F238E27FC236}">
                <a16:creationId xmlns:a16="http://schemas.microsoft.com/office/drawing/2014/main" id="{A8CA478C-DC40-4CBD-A34C-3DA972414284}"/>
              </a:ext>
            </a:extLst>
          </p:cNvPr>
          <p:cNvSpPr txBox="1">
            <a:spLocks/>
          </p:cNvSpPr>
          <p:nvPr/>
        </p:nvSpPr>
        <p:spPr>
          <a:xfrm>
            <a:off x="1572060" y="0"/>
            <a:ext cx="7564665" cy="518887"/>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600">
                <a:solidFill>
                  <a:schemeClr val="bg1"/>
                </a:solidFill>
                <a:latin typeface="+mj-lt"/>
              </a:rPr>
              <a:t>12 maart 2024</a:t>
            </a:r>
          </a:p>
        </p:txBody>
      </p:sp>
    </p:spTree>
    <p:extLst>
      <p:ext uri="{BB962C8B-B14F-4D97-AF65-F5344CB8AC3E}">
        <p14:creationId xmlns:p14="http://schemas.microsoft.com/office/powerpoint/2010/main" val="46473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196752"/>
            <a:ext cx="5411865" cy="518457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56279" y="1257179"/>
            <a:ext cx="5411865" cy="5111342"/>
          </a:xfrm>
        </p:spPr>
        <p:txBody>
          <a:bodyPr>
            <a:normAutofit fontScale="85000" lnSpcReduction="10000"/>
          </a:bodyPr>
          <a:lstStyle/>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Terminologische wijzigingen (FR) : </a:t>
            </a:r>
            <a:r>
              <a:rPr lang="fr-FR" sz="1800" strike="sngStrike" dirty="0">
                <a:solidFill>
                  <a:srgbClr val="000000"/>
                </a:solidFill>
                <a:latin typeface="Calibri" panose="020F0502020204030204" pitchFamily="34" charset="0"/>
                <a:ea typeface="Calibri" panose="020F0502020204030204" pitchFamily="34" charset="0"/>
                <a:cs typeface="Minion Pro"/>
              </a:rPr>
              <a:t>R</a:t>
            </a:r>
            <a:r>
              <a:rPr lang="fr-FR" sz="1800" strike="sngStrike" dirty="0">
                <a:solidFill>
                  <a:srgbClr val="000000"/>
                </a:solidFill>
                <a:effectLst/>
                <a:latin typeface="Calibri" panose="020F0502020204030204" pitchFamily="34" charset="0"/>
                <a:ea typeface="Calibri" panose="020F0502020204030204" pitchFamily="34" charset="0"/>
                <a:cs typeface="Minion Pro"/>
              </a:rPr>
              <a:t>ésident</a:t>
            </a:r>
            <a:r>
              <a:rPr lang="fr-FR" sz="1800" dirty="0">
                <a:solidFill>
                  <a:srgbClr val="000000"/>
                </a:solidFill>
                <a:effectLst/>
                <a:latin typeface="Calibri" panose="020F0502020204030204" pitchFamily="34" charset="0"/>
                <a:ea typeface="Calibri" panose="020F0502020204030204" pitchFamily="34" charset="0"/>
                <a:cs typeface="Minion Pro"/>
              </a:rPr>
              <a:t>  </a:t>
            </a:r>
            <a:r>
              <a:rPr lang="fr-FR" sz="1800" b="1" dirty="0">
                <a:solidFill>
                  <a:srgbClr val="000000"/>
                </a:solidFill>
                <a:effectLst/>
                <a:latin typeface="Calibri" panose="020F0502020204030204" pitchFamily="34" charset="0"/>
                <a:ea typeface="Calibri" panose="020F0502020204030204" pitchFamily="34" charset="0"/>
                <a:cs typeface="Minion Pro"/>
              </a:rPr>
              <a:t>Habitant </a:t>
            </a:r>
            <a:endParaRPr lang="nl-BE" sz="1800" b="1" dirty="0">
              <a:solidFill>
                <a:srgbClr val="000000"/>
              </a:solidFill>
              <a:effectLst/>
              <a:latin typeface="Calibri" panose="020F0502020204030204" pitchFamily="34" charset="0"/>
              <a:ea typeface="Calibri" panose="020F0502020204030204" pitchFamily="34" charset="0"/>
              <a:cs typeface="Minion Pro"/>
            </a:endParaRPr>
          </a:p>
          <a:p>
            <a:pPr lvl="0" algn="just" fontAlgn="auto">
              <a:lnSpc>
                <a:spcPct val="120000"/>
              </a:lnSpc>
              <a:buFont typeface="Wingdings" panose="05000000000000000000" pitchFamily="2" charset="2"/>
              <a:buChar char="§"/>
            </a:pPr>
            <a:r>
              <a:rPr lang="nl-BE" sz="1800" b="1" dirty="0">
                <a:solidFill>
                  <a:srgbClr val="000000"/>
                </a:solidFill>
                <a:effectLst/>
                <a:latin typeface="Calibri" panose="020F0502020204030204" pitchFamily="34" charset="0"/>
                <a:ea typeface="Calibri" panose="020F0502020204030204" pitchFamily="34" charset="0"/>
                <a:cs typeface="Minion Pro"/>
              </a:rPr>
              <a:t>Leefproject van de voorziening: </a:t>
            </a:r>
            <a:r>
              <a:rPr lang="nl-BE" sz="1800" dirty="0">
                <a:solidFill>
                  <a:srgbClr val="000000"/>
                </a:solidFill>
                <a:effectLst/>
                <a:latin typeface="Calibri" panose="020F0502020204030204" pitchFamily="34" charset="0"/>
                <a:ea typeface="Calibri" panose="020F0502020204030204" pitchFamily="34" charset="0"/>
                <a:cs typeface="Minion Pro"/>
              </a:rPr>
              <a:t>bepalingen met betrekking tot het sociale en gemeenschapsleven van de bewoners (participatie, diversiteit, openheid voor het lokale leven) </a:t>
            </a:r>
          </a:p>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Times New Roman" panose="02020603050405020304" pitchFamily="18" charset="0"/>
                <a:cs typeface="Minion Pro"/>
              </a:rPr>
              <a:t>Versterking van de rol van </a:t>
            </a:r>
            <a:r>
              <a:rPr lang="nl-BE" sz="1800" b="1" dirty="0">
                <a:solidFill>
                  <a:srgbClr val="000000"/>
                </a:solidFill>
                <a:effectLst/>
                <a:latin typeface="Calibri" panose="020F0502020204030204" pitchFamily="34" charset="0"/>
                <a:ea typeface="Times New Roman" panose="02020603050405020304" pitchFamily="18" charset="0"/>
                <a:cs typeface="Minion Pro"/>
              </a:rPr>
              <a:t>de participatieraad :</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Uitbreiding van de opdrachten: opvangbeleid voor ouderen, leefproject van de voorziening en operationele doelstellingen, activiteitenprogramma en maaltijden</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Verhoogde frequentie: om de twee maanden</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Uitnodiging van een persoon naar keuze van de oudere en het personeel </a:t>
            </a:r>
          </a:p>
          <a:p>
            <a:pPr lvl="1" algn="just">
              <a:lnSpc>
                <a:spcPct val="120000"/>
              </a:lnSpc>
              <a:buFont typeface="Wingdings" panose="05000000000000000000" pitchFamily="2" charset="2"/>
              <a:buChar char="ü"/>
            </a:pPr>
            <a:r>
              <a:rPr lang="nl-BE" sz="1800" dirty="0">
                <a:solidFill>
                  <a:srgbClr val="000000"/>
                </a:solidFill>
                <a:effectLst/>
                <a:latin typeface="Calibri" panose="020F0502020204030204" pitchFamily="34" charset="0"/>
                <a:ea typeface="Times New Roman" panose="02020603050405020304" pitchFamily="18" charset="0"/>
                <a:cs typeface="Minion Pro"/>
              </a:rPr>
              <a:t>Deelname of vertegenwoordiging van ouderen met cognitieve stoornissen/dementie</a:t>
            </a:r>
          </a:p>
          <a:p>
            <a:pPr marL="457200" lvl="1" indent="0" algn="just">
              <a:lnSpc>
                <a:spcPct val="120000"/>
              </a:lnSpc>
              <a:buNone/>
            </a:pPr>
            <a:r>
              <a:rPr lang="nl-BE" sz="1800" b="1" dirty="0">
                <a:solidFill>
                  <a:srgbClr val="000000"/>
                </a:solidFill>
                <a:latin typeface="Calibri" panose="020F0502020204030204" pitchFamily="34" charset="0"/>
                <a:ea typeface="Times New Roman" panose="02020603050405020304" pitchFamily="18" charset="0"/>
                <a:cs typeface="Minion Pro"/>
              </a:rPr>
              <a:t>+ thematische groepen</a:t>
            </a:r>
            <a:endParaRPr lang="nl-BE" sz="1800" b="1" dirty="0">
              <a:solidFill>
                <a:srgbClr val="000000"/>
              </a:solidFill>
              <a:effectLst/>
              <a:latin typeface="Calibri" panose="020F0502020204030204" pitchFamily="34" charset="0"/>
              <a:ea typeface="Times New Roman" panose="02020603050405020304" pitchFamily="18" charset="0"/>
              <a:cs typeface="Minion Pro"/>
            </a:endParaRPr>
          </a:p>
          <a:p>
            <a:pPr lvl="0" algn="just" fontAlgn="auto">
              <a:lnSpc>
                <a:spcPct val="120000"/>
              </a:lnSpc>
              <a:buFont typeface="Wingdings" panose="05000000000000000000" pitchFamily="2" charset="2"/>
              <a:buChar char="§"/>
            </a:pPr>
            <a:r>
              <a:rPr lang="nl-BE" sz="1800" dirty="0">
                <a:solidFill>
                  <a:srgbClr val="000000"/>
                </a:solidFill>
                <a:effectLst/>
                <a:latin typeface="Calibri" panose="020F0502020204030204" pitchFamily="34" charset="0"/>
                <a:ea typeface="Times New Roman" panose="02020603050405020304" pitchFamily="18" charset="0"/>
                <a:cs typeface="Minion Pro"/>
              </a:rPr>
              <a:t>Versterking van de concepten: </a:t>
            </a:r>
            <a:r>
              <a:rPr lang="nl-BE" sz="1800" b="1" dirty="0">
                <a:solidFill>
                  <a:srgbClr val="000000"/>
                </a:solidFill>
                <a:effectLst/>
                <a:latin typeface="Calibri" panose="020F0502020204030204" pitchFamily="34" charset="0"/>
                <a:ea typeface="Times New Roman" panose="02020603050405020304" pitchFamily="18" charset="0"/>
                <a:cs typeface="Minion Pro"/>
              </a:rPr>
              <a:t>respect voor </a:t>
            </a:r>
            <a:r>
              <a:rPr lang="nl-NL" sz="1800" b="1" dirty="0">
                <a:effectLst/>
                <a:latin typeface="Calibri" panose="020F0502020204030204" pitchFamily="34" charset="0"/>
                <a:ea typeface="Times New Roman" panose="02020603050405020304" pitchFamily="18" charset="0"/>
                <a:cs typeface="Times New Roman" panose="02020603050405020304" pitchFamily="18" charset="0"/>
              </a:rPr>
              <a:t>culturele / gender </a:t>
            </a:r>
            <a:r>
              <a:rPr lang="nl-BE" sz="1800" b="1" dirty="0">
                <a:solidFill>
                  <a:srgbClr val="000000"/>
                </a:solidFill>
                <a:effectLst/>
                <a:latin typeface="Calibri" panose="020F0502020204030204" pitchFamily="34" charset="0"/>
                <a:ea typeface="Times New Roman" panose="02020603050405020304" pitchFamily="18" charset="0"/>
                <a:cs typeface="Minion Pro"/>
              </a:rPr>
              <a:t>identiteit, seksuele geaardheid en de strijd tegen discriminatie</a:t>
            </a:r>
            <a:r>
              <a:rPr lang="nl-BE" sz="1800" dirty="0">
                <a:solidFill>
                  <a:srgbClr val="000000"/>
                </a:solidFill>
                <a:effectLst/>
                <a:latin typeface="Calibri" panose="020F0502020204030204" pitchFamily="34" charset="0"/>
                <a:ea typeface="Times New Roman" panose="02020603050405020304" pitchFamily="18" charset="0"/>
                <a:cs typeface="Minion Pro"/>
              </a:rPr>
              <a:t> (+ diversiteits- en inclusieplan)</a:t>
            </a:r>
          </a:p>
          <a:p>
            <a:pPr lvl="0" algn="just" fontAlgn="auto">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a:p>
            <a:pPr marL="457200" lvl="1" indent="0" algn="just">
              <a:lnSpc>
                <a:spcPct val="120000"/>
              </a:lnSpc>
              <a:buNone/>
            </a:pPr>
            <a:endParaRPr lang="nl-BE" sz="1800" b="1" dirty="0">
              <a:solidFill>
                <a:srgbClr val="000000"/>
              </a:solidFill>
              <a:latin typeface="Calibri" panose="020F0502020204030204" pitchFamily="34" charset="0"/>
              <a:ea typeface="Times New Roman" panose="02020603050405020304" pitchFamily="18" charset="0"/>
              <a:cs typeface="Minion Pro"/>
            </a:endParaRPr>
          </a:p>
          <a:p>
            <a:pPr marL="457200" lvl="1" indent="0" algn="just">
              <a:lnSpc>
                <a:spcPct val="120000"/>
              </a:lnSpc>
              <a:buNone/>
            </a:pPr>
            <a:endParaRPr lang="nl-BE" sz="1800" b="1" dirty="0">
              <a:solidFill>
                <a:srgbClr val="000000"/>
              </a:solidFill>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11476"/>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1.2. De omvorming van de rusthuizen en rust- en verzorgingstehuizen tot een echte leefomgeving ondersteunen </a:t>
            </a:r>
          </a:p>
        </p:txBody>
      </p:sp>
      <p:pic>
        <p:nvPicPr>
          <p:cNvPr id="23" name="Image 22" descr="Vieilles femmes qui passent du temps ensemble">
            <a:extLst>
              <a:ext uri="{FF2B5EF4-FFF2-40B4-BE49-F238E27FC236}">
                <a16:creationId xmlns:a16="http://schemas.microsoft.com/office/drawing/2014/main" id="{BAC28C92-0D81-4621-A1B6-779543743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339" y="2564905"/>
            <a:ext cx="2832702" cy="1944216"/>
          </a:xfrm>
          <a:prstGeom prst="rect">
            <a:avLst/>
          </a:prstGeom>
        </p:spPr>
      </p:pic>
      <p:pic>
        <p:nvPicPr>
          <p:cNvPr id="7" name="Image 6">
            <a:extLst>
              <a:ext uri="{FF2B5EF4-FFF2-40B4-BE49-F238E27FC236}">
                <a16:creationId xmlns:a16="http://schemas.microsoft.com/office/drawing/2014/main" id="{52F620DC-1421-47A3-B4B4-A4018B4B6924}"/>
              </a:ext>
            </a:extLst>
          </p:cNvPr>
          <p:cNvPicPr>
            <a:picLocks noChangeAspect="1"/>
          </p:cNvPicPr>
          <p:nvPr/>
        </p:nvPicPr>
        <p:blipFill>
          <a:blip r:embed="rId3"/>
          <a:stretch>
            <a:fillRect/>
          </a:stretch>
        </p:blipFill>
        <p:spPr>
          <a:xfrm>
            <a:off x="7972261" y="5924420"/>
            <a:ext cx="1171739" cy="933580"/>
          </a:xfrm>
          <a:prstGeom prst="rect">
            <a:avLst/>
          </a:prstGeom>
        </p:spPr>
      </p:pic>
    </p:spTree>
    <p:extLst>
      <p:ext uri="{BB962C8B-B14F-4D97-AF65-F5344CB8AC3E}">
        <p14:creationId xmlns:p14="http://schemas.microsoft.com/office/powerpoint/2010/main" val="287156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71700" y="1201993"/>
            <a:ext cx="5411865" cy="467528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71700" y="1278091"/>
            <a:ext cx="5411865" cy="4599181"/>
          </a:xfrm>
        </p:spPr>
        <p:txBody>
          <a:bodyPr>
            <a:normAutofit fontScale="85000" lnSpcReduction="20000"/>
          </a:bodyPr>
          <a:lstStyle/>
          <a:p>
            <a:pPr lvl="0"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Functie van </a:t>
            </a:r>
            <a:r>
              <a:rPr lang="nl-BE" sz="1800" b="1" dirty="0">
                <a:solidFill>
                  <a:srgbClr val="000000"/>
                </a:solidFill>
                <a:latin typeface="Calibri" panose="020F0502020204030204" pitchFamily="34" charset="0"/>
                <a:ea typeface="Times New Roman" panose="02020603050405020304" pitchFamily="18" charset="0"/>
                <a:cs typeface="Minion Pro"/>
              </a:rPr>
              <a:t>coördinator van het sociale en gemeenschapsleven</a:t>
            </a:r>
            <a:r>
              <a:rPr lang="nl-BE" sz="1800" b="1" dirty="0">
                <a:solidFill>
                  <a:srgbClr val="000000"/>
                </a:solidFill>
                <a:effectLst/>
                <a:latin typeface="Calibri" panose="020F0502020204030204" pitchFamily="34" charset="0"/>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1800" b="1" dirty="0">
                <a:solidFill>
                  <a:srgbClr val="000000"/>
                </a:solidFill>
                <a:effectLst/>
                <a:latin typeface="Calibri" panose="020F0502020204030204" pitchFamily="34" charset="0"/>
                <a:ea typeface="Times New Roman" panose="02020603050405020304" pitchFamily="18" charset="0"/>
                <a:cs typeface="Minion Pro"/>
              </a:rPr>
              <a:t>Activiteitenprogramma</a:t>
            </a:r>
            <a:r>
              <a:rPr lang="nl-BE" sz="18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nl-BE" sz="1500" dirty="0">
                <a:solidFill>
                  <a:srgbClr val="000000"/>
                </a:solidFill>
                <a:effectLst/>
                <a:latin typeface="Calibri" panose="020F0502020204030204" pitchFamily="34" charset="0"/>
                <a:ea typeface="Times New Roman" panose="02020603050405020304" pitchFamily="18" charset="0"/>
                <a:cs typeface="Minion Pro"/>
              </a:rPr>
              <a:t>Zinvolle activiteiten die het fysieke en psychologische welzijn bevorderen, deelname aan het sociale </a:t>
            </a:r>
            <a:r>
              <a:rPr lang="nl-BE" sz="1500" dirty="0">
                <a:solidFill>
                  <a:srgbClr val="000000"/>
                </a:solidFill>
                <a:latin typeface="Calibri" panose="020F0502020204030204" pitchFamily="34" charset="0"/>
                <a:ea typeface="Times New Roman" panose="02020603050405020304" pitchFamily="18" charset="0"/>
                <a:cs typeface="Minion Pro"/>
              </a:rPr>
              <a:t>en </a:t>
            </a:r>
            <a:r>
              <a:rPr lang="nl-BE" sz="1500" dirty="0">
                <a:solidFill>
                  <a:srgbClr val="000000"/>
                </a:solidFill>
                <a:effectLst/>
                <a:latin typeface="Calibri" panose="020F0502020204030204" pitchFamily="34" charset="0"/>
                <a:ea typeface="Times New Roman" panose="02020603050405020304" pitchFamily="18" charset="0"/>
                <a:cs typeface="Minion Pro"/>
              </a:rPr>
              <a:t>gemeenschapsleven en aan het lokale leven aanmoedigen, net als het delen van ervaringen en</a:t>
            </a:r>
            <a:r>
              <a:rPr lang="nl-BE" sz="1500" dirty="0">
                <a:solidFill>
                  <a:srgbClr val="000000"/>
                </a:solidFill>
                <a:latin typeface="Calibri" panose="020F0502020204030204" pitchFamily="34" charset="0"/>
                <a:ea typeface="Times New Roman" panose="02020603050405020304" pitchFamily="18" charset="0"/>
                <a:cs typeface="Minion Pro"/>
              </a:rPr>
              <a:t> persoonlijke hechting van de bewoners</a:t>
            </a:r>
          </a:p>
          <a:p>
            <a:pPr lvl="1" algn="just">
              <a:lnSpc>
                <a:spcPct val="120000"/>
              </a:lnSpc>
              <a:buFont typeface="Wingdings" panose="05000000000000000000" pitchFamily="2" charset="2"/>
              <a:buChar char="§"/>
            </a:pPr>
            <a:r>
              <a:rPr lang="nl-BE" sz="1500" dirty="0">
                <a:solidFill>
                  <a:srgbClr val="000000"/>
                </a:solidFill>
                <a:latin typeface="Calibri" panose="020F0502020204030204" pitchFamily="34" charset="0"/>
                <a:ea typeface="Times New Roman" panose="02020603050405020304" pitchFamily="18" charset="0"/>
                <a:cs typeface="Minion Pro"/>
              </a:rPr>
              <a:t>Activiteiten die een beroep doen op de behouden capaciteiten en die hun de mogelijkheid bieden hun kennis te delen en in te spelen op hun leerbehoeften of -wensen van de bewoners</a:t>
            </a:r>
            <a:r>
              <a:rPr lang="nl-BE" sz="15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nl-NL" sz="1500" dirty="0">
                <a:latin typeface="Calibri" panose="020F0502020204030204" pitchFamily="34" charset="0"/>
                <a:ea typeface="Times New Roman" panose="02020603050405020304" pitchFamily="18" charset="0"/>
                <a:cs typeface="Times New Roman" panose="02020603050405020304" pitchFamily="18" charset="0"/>
              </a:rPr>
              <a:t>T</a:t>
            </a: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en minste eenmaal per halfjaar geëvalueerd in de participatieraad en telkens als een bewoner dat wenst</a:t>
            </a:r>
            <a:endParaRPr lang="nl-BE" sz="1500" dirty="0">
              <a:solidFill>
                <a:srgbClr val="000000"/>
              </a:solidFill>
              <a:effectLst/>
              <a:latin typeface="Calibri" panose="020F0502020204030204" pitchFamily="34" charset="0"/>
              <a:ea typeface="Times New Roman" panose="02020603050405020304" pitchFamily="18" charset="0"/>
              <a:cs typeface="Minion Pro"/>
            </a:endParaRPr>
          </a:p>
          <a:p>
            <a:pPr algn="just">
              <a:lnSpc>
                <a:spcPct val="120000"/>
              </a:lnSpc>
              <a:buFont typeface="Wingdings" panose="05000000000000000000" pitchFamily="2" charset="2"/>
              <a:buChar char="§"/>
            </a:pPr>
            <a:r>
              <a:rPr lang="nl-BE" sz="1800" b="1" dirty="0">
                <a:solidFill>
                  <a:srgbClr val="000000"/>
                </a:solidFill>
                <a:effectLst/>
                <a:latin typeface="Calibri" panose="020F0502020204030204" pitchFamily="34" charset="0"/>
                <a:ea typeface="Times New Roman" panose="02020603050405020304" pitchFamily="18" charset="0"/>
                <a:cs typeface="Minion Pro"/>
              </a:rPr>
              <a:t>Individueel gezondheidsdossier: </a:t>
            </a:r>
            <a:r>
              <a:rPr lang="nl-BE" sz="1800" dirty="0">
                <a:solidFill>
                  <a:srgbClr val="000000"/>
                </a:solidFill>
                <a:latin typeface="Calibri" panose="020F0502020204030204" pitchFamily="34" charset="0"/>
                <a:ea typeface="Times New Roman" panose="02020603050405020304" pitchFamily="18" charset="0"/>
                <a:cs typeface="Minion Pro"/>
              </a:rPr>
              <a:t>de persoonlijke kenmerken, de gewoonten en de levensloop van de bewoner</a:t>
            </a:r>
            <a:r>
              <a:rPr lang="nl-BE" sz="1800" dirty="0">
                <a:solidFill>
                  <a:srgbClr val="000000"/>
                </a:solidFill>
                <a:effectLst/>
                <a:latin typeface="Calibri" panose="020F0502020204030204" pitchFamily="34" charset="0"/>
                <a:ea typeface="Times New Roman" panose="02020603050405020304" pitchFamily="18" charset="0"/>
                <a:cs typeface="Minion Pro"/>
              </a:rPr>
              <a:t>, smaak met betrekking tot voeding, behouden capaciteiten, wensen en verwachtingen</a:t>
            </a:r>
          </a:p>
          <a:p>
            <a:pPr algn="just">
              <a:lnSpc>
                <a:spcPct val="120000"/>
              </a:lnSpc>
              <a:buFont typeface="Wingdings" panose="05000000000000000000" pitchFamily="2" charset="2"/>
              <a:buChar char="§"/>
            </a:pPr>
            <a:r>
              <a:rPr lang="fr-BE" sz="1800" dirty="0">
                <a:solidFill>
                  <a:srgbClr val="000000"/>
                </a:solidFill>
                <a:effectLst/>
                <a:latin typeface="Calibri" panose="020F0502020204030204" pitchFamily="34" charset="0"/>
                <a:ea typeface="Calibri" panose="020F0502020204030204" pitchFamily="34" charset="0"/>
                <a:cs typeface="Minion Pro"/>
              </a:rPr>
              <a:t>Elementen mbt de wetgeving betreffende de </a:t>
            </a:r>
            <a:r>
              <a:rPr lang="fr-BE" sz="1800" b="1" dirty="0">
                <a:solidFill>
                  <a:srgbClr val="000000"/>
                </a:solidFill>
                <a:effectLst/>
                <a:latin typeface="Calibri" panose="020F0502020204030204" pitchFamily="34" charset="0"/>
                <a:ea typeface="Calibri" panose="020F0502020204030204" pitchFamily="34" charset="0"/>
                <a:cs typeface="Minion Pro"/>
              </a:rPr>
              <a:t>rechten van de </a:t>
            </a:r>
            <a:r>
              <a:rPr lang="nl-NL" sz="1800" b="1" dirty="0">
                <a:solidFill>
                  <a:srgbClr val="000000"/>
                </a:solidFill>
                <a:effectLst/>
                <a:latin typeface="Calibri" panose="020F0502020204030204" pitchFamily="34" charset="0"/>
                <a:ea typeface="Times New Roman" panose="02020603050405020304" pitchFamily="18" charset="0"/>
                <a:cs typeface="Minion Pro"/>
              </a:rPr>
              <a:t>patiënt </a:t>
            </a:r>
            <a:r>
              <a:rPr lang="nl-NL" sz="1800" dirty="0">
                <a:solidFill>
                  <a:srgbClr val="000000"/>
                </a:solidFill>
                <a:effectLst/>
                <a:latin typeface="Calibri" panose="020F0502020204030204" pitchFamily="34" charset="0"/>
                <a:ea typeface="Times New Roman" panose="02020603050405020304" pitchFamily="18" charset="0"/>
                <a:cs typeface="Minion Pro"/>
              </a:rPr>
              <a:t>(vertrouwenspersoon en noodzaak om de zorg en de begeleiding met de oudere te bespreken)</a:t>
            </a:r>
            <a:endParaRPr lang="fr-BE" sz="1800" dirty="0">
              <a:solidFill>
                <a:srgbClr val="000000"/>
              </a:solidFill>
              <a:effectLst/>
              <a:latin typeface="Calibri" panose="020F0502020204030204" pitchFamily="34" charset="0"/>
              <a:ea typeface="Calibri" panose="020F0502020204030204" pitchFamily="34" charset="0"/>
              <a:cs typeface="Minion Pro"/>
            </a:endParaRPr>
          </a:p>
          <a:p>
            <a:pPr algn="just">
              <a:lnSpc>
                <a:spcPct val="120000"/>
              </a:lnSpc>
              <a:buFont typeface="Wingdings" panose="05000000000000000000" pitchFamily="2" charset="2"/>
              <a:buChar char="§"/>
            </a:pPr>
            <a:endParaRPr lang="nl-BE" sz="1800" dirty="0">
              <a:solidFill>
                <a:srgbClr val="000000"/>
              </a:solidFill>
              <a:effectLst/>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1.2. De omvorming van de rusthuizen en rust- en verzorgingstehuizen tot een echte leefomgeving ondersteunen </a:t>
            </a:r>
          </a:p>
        </p:txBody>
      </p:sp>
      <p:pic>
        <p:nvPicPr>
          <p:cNvPr id="7" name="Image 6" descr="Enfant déployant de la pâte">
            <a:extLst>
              <a:ext uri="{FF2B5EF4-FFF2-40B4-BE49-F238E27FC236}">
                <a16:creationId xmlns:a16="http://schemas.microsoft.com/office/drawing/2014/main" id="{478BABB2-8E28-483D-B4F9-6C7C8345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9" r="2716"/>
          <a:stretch/>
        </p:blipFill>
        <p:spPr>
          <a:xfrm>
            <a:off x="342502" y="3068695"/>
            <a:ext cx="2592288" cy="2566746"/>
          </a:xfrm>
          <a:prstGeom prst="rect">
            <a:avLst/>
          </a:prstGeom>
        </p:spPr>
      </p:pic>
      <p:pic>
        <p:nvPicPr>
          <p:cNvPr id="10" name="Image 9" descr="Femmes âgées buvant du thé">
            <a:extLst>
              <a:ext uri="{FF2B5EF4-FFF2-40B4-BE49-F238E27FC236}">
                <a16:creationId xmlns:a16="http://schemas.microsoft.com/office/drawing/2014/main" id="{BA8A885B-3229-4AAF-B488-025A26E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5" r="10030"/>
          <a:stretch/>
        </p:blipFill>
        <p:spPr>
          <a:xfrm>
            <a:off x="342502" y="1201993"/>
            <a:ext cx="2592288" cy="2363824"/>
          </a:xfrm>
          <a:prstGeom prst="rect">
            <a:avLst/>
          </a:prstGeom>
        </p:spPr>
      </p:pic>
    </p:spTree>
    <p:extLst>
      <p:ext uri="{BB962C8B-B14F-4D97-AF65-F5344CB8AC3E}">
        <p14:creationId xmlns:p14="http://schemas.microsoft.com/office/powerpoint/2010/main" val="1540278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10948" y="1103982"/>
            <a:ext cx="6192688" cy="4701281"/>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30898" y="1165454"/>
            <a:ext cx="5936708" cy="4749669"/>
          </a:xfrm>
        </p:spPr>
        <p:txBody>
          <a:bodyPr>
            <a:normAutofit fontScale="70000" lnSpcReduction="20000"/>
          </a:bodyPr>
          <a:lstStyle/>
          <a:p>
            <a:pPr lvl="0" algn="just" fontAlgn="auto">
              <a:lnSpc>
                <a:spcPct val="120000"/>
              </a:lnSpc>
              <a:buFont typeface="Wingdings" panose="05000000000000000000" pitchFamily="2" charset="2"/>
              <a:buChar char="§"/>
            </a:pPr>
            <a:r>
              <a:rPr lang="nl-BE" sz="2000" dirty="0">
                <a:solidFill>
                  <a:srgbClr val="000000"/>
                </a:solidFill>
                <a:effectLst/>
                <a:ea typeface="Times New Roman" panose="02020603050405020304" pitchFamily="18" charset="0"/>
                <a:cs typeface="Minion Pro"/>
              </a:rPr>
              <a:t>Geïntegreerde definities:  </a:t>
            </a:r>
            <a:r>
              <a:rPr lang="nl-BE" sz="2000" dirty="0">
                <a:solidFill>
                  <a:srgbClr val="000000"/>
                </a:solidFill>
                <a:ea typeface="Times New Roman" panose="02020603050405020304" pitchFamily="18" charset="0"/>
                <a:cs typeface="Minion Pro"/>
              </a:rPr>
              <a:t>"</a:t>
            </a:r>
            <a:r>
              <a:rPr lang="nl-BE" sz="2000" b="1" dirty="0">
                <a:solidFill>
                  <a:srgbClr val="000000"/>
                </a:solidFill>
                <a:ea typeface="Times New Roman" panose="02020603050405020304" pitchFamily="18" charset="0"/>
                <a:cs typeface="Minion Pro"/>
              </a:rPr>
              <a:t>zelfredzaamheid</a:t>
            </a:r>
            <a:r>
              <a:rPr lang="nl-BE" sz="2000" dirty="0">
                <a:solidFill>
                  <a:srgbClr val="000000"/>
                </a:solidFill>
                <a:ea typeface="Times New Roman" panose="02020603050405020304" pitchFamily="18" charset="0"/>
                <a:cs typeface="Minion Pro"/>
              </a:rPr>
              <a:t>", "</a:t>
            </a:r>
            <a:r>
              <a:rPr lang="nl-BE" sz="2000" b="1" dirty="0">
                <a:solidFill>
                  <a:srgbClr val="000000"/>
                </a:solidFill>
                <a:ea typeface="Times New Roman" panose="02020603050405020304" pitchFamily="18" charset="0"/>
                <a:cs typeface="Minion Pro"/>
              </a:rPr>
              <a:t>onafhankelijkheid</a:t>
            </a:r>
            <a:r>
              <a:rPr lang="nl-BE" sz="2000" dirty="0">
                <a:solidFill>
                  <a:srgbClr val="000000"/>
                </a:solidFill>
                <a:ea typeface="Times New Roman" panose="02020603050405020304" pitchFamily="18" charset="0"/>
                <a:cs typeface="Minion Pro"/>
              </a:rPr>
              <a:t>", "</a:t>
            </a:r>
            <a:r>
              <a:rPr lang="nl-BE" sz="2000" b="1" dirty="0">
                <a:solidFill>
                  <a:srgbClr val="000000"/>
                </a:solidFill>
                <a:ea typeface="Times New Roman" panose="02020603050405020304" pitchFamily="18" charset="0"/>
                <a:cs typeface="Minion Pro"/>
              </a:rPr>
              <a:t>levenskwaliteit</a:t>
            </a:r>
            <a:r>
              <a:rPr lang="nl-BE" sz="2000" dirty="0">
                <a:solidFill>
                  <a:srgbClr val="000000"/>
                </a:solidFill>
                <a:ea typeface="Times New Roman" panose="02020603050405020304" pitchFamily="18" charset="0"/>
                <a:cs typeface="Minion Pro"/>
              </a:rPr>
              <a:t>" en "</a:t>
            </a:r>
            <a:r>
              <a:rPr lang="nl-BE" sz="2000" b="1" dirty="0">
                <a:solidFill>
                  <a:srgbClr val="000000"/>
                </a:solidFill>
                <a:ea typeface="Times New Roman" panose="02020603050405020304" pitchFamily="18" charset="0"/>
                <a:cs typeface="Minion Pro"/>
              </a:rPr>
              <a:t>behouden capaciteiten</a:t>
            </a:r>
            <a:r>
              <a:rPr lang="nl-BE" sz="2000" dirty="0">
                <a:solidFill>
                  <a:srgbClr val="000000"/>
                </a:solidFill>
                <a:ea typeface="Times New Roman" panose="02020603050405020304" pitchFamily="18" charset="0"/>
                <a:cs typeface="Minion Pro"/>
              </a:rPr>
              <a:t>"</a:t>
            </a:r>
          </a:p>
          <a:p>
            <a:pPr lvl="0" algn="just" fontAlgn="auto">
              <a:lnSpc>
                <a:spcPct val="120000"/>
              </a:lnSpc>
              <a:buFont typeface="Wingdings" panose="05000000000000000000" pitchFamily="2" charset="2"/>
              <a:buChar char="§"/>
            </a:pPr>
            <a:r>
              <a:rPr lang="nl-BE" sz="2000" dirty="0">
                <a:solidFill>
                  <a:srgbClr val="000000"/>
                </a:solidFill>
                <a:effectLst/>
                <a:ea typeface="Times New Roman" panose="02020603050405020304" pitchFamily="18" charset="0"/>
                <a:cs typeface="Minion Pro"/>
              </a:rPr>
              <a:t>Meer </a:t>
            </a:r>
            <a:r>
              <a:rPr lang="nl-BE" sz="2000" b="1" dirty="0">
                <a:solidFill>
                  <a:srgbClr val="000000"/>
                </a:solidFill>
                <a:effectLst/>
                <a:ea typeface="Times New Roman" panose="02020603050405020304" pitchFamily="18" charset="0"/>
                <a:cs typeface="Minion Pro"/>
              </a:rPr>
              <a:t>transparantie</a:t>
            </a:r>
            <a:r>
              <a:rPr lang="nl-BE" sz="2000" dirty="0">
                <a:solidFill>
                  <a:srgbClr val="000000"/>
                </a:solidFill>
                <a:ea typeface="Times New Roman" panose="02020603050405020304" pitchFamily="18" charset="0"/>
                <a:cs typeface="Minion Pro"/>
              </a:rPr>
              <a:t>: </a:t>
            </a:r>
            <a:r>
              <a:rPr lang="nl-BE" sz="2000" dirty="0">
                <a:solidFill>
                  <a:srgbClr val="000000"/>
                </a:solidFill>
                <a:effectLst/>
                <a:ea typeface="Times New Roman" panose="02020603050405020304" pitchFamily="18" charset="0"/>
                <a:cs typeface="Minion Pro"/>
              </a:rPr>
              <a:t>begrijpelijke communicatie, aangepast aan de mentale en fysieke capaciteiten van de ouderen, over hun rechten en toegang tot relevante informatie/documenten </a:t>
            </a:r>
          </a:p>
          <a:p>
            <a:pPr lvl="0" algn="just" fontAlgn="auto">
              <a:lnSpc>
                <a:spcPct val="120000"/>
              </a:lnSpc>
              <a:buFont typeface="Wingdings" panose="05000000000000000000" pitchFamily="2" charset="2"/>
              <a:buChar char="§"/>
            </a:pPr>
            <a:r>
              <a:rPr lang="nl-BE" sz="2000" b="1" dirty="0">
                <a:ea typeface="Times New Roman" panose="02020603050405020304" pitchFamily="18" charset="0"/>
              </a:rPr>
              <a:t>Hulp en zorg</a:t>
            </a:r>
            <a:r>
              <a:rPr lang="nl-BE" sz="2000" dirty="0">
                <a:ea typeface="Times New Roman" panose="02020603050405020304" pitchFamily="18" charset="0"/>
              </a:rPr>
              <a:t> die aangepast zijn aan het ritme van de bewoners, die de zelfredzaamheid, onafhankelijkheid en deelname aan het sociale en gemeenschapsleven van de ouderen bevorderen door een beroep te doen op hun behouden capaciteiten en de communicatie te vergemakkelijken</a:t>
            </a:r>
          </a:p>
          <a:p>
            <a:pPr lvl="0" algn="just" fontAlgn="auto">
              <a:lnSpc>
                <a:spcPct val="120000"/>
              </a:lnSpc>
              <a:buFont typeface="Wingdings" panose="05000000000000000000" pitchFamily="2" charset="2"/>
              <a:buChar char="§"/>
            </a:pPr>
            <a:r>
              <a:rPr lang="nl-BE" sz="2200" b="1" dirty="0">
                <a:solidFill>
                  <a:srgbClr val="000000"/>
                </a:solidFill>
                <a:effectLst/>
                <a:ea typeface="Times New Roman" panose="02020603050405020304" pitchFamily="18" charset="0"/>
                <a:cs typeface="Minion Pro"/>
              </a:rPr>
              <a:t>Architectonische normen</a:t>
            </a:r>
            <a:r>
              <a:rPr lang="nl-BE" sz="2200" dirty="0">
                <a:solidFill>
                  <a:srgbClr val="000000"/>
                </a:solidFill>
                <a:ea typeface="Times New Roman" panose="02020603050405020304" pitchFamily="18" charset="0"/>
                <a:cs typeface="Minion Pro"/>
              </a:rPr>
              <a:t>: een veilige omgeving die het psychische, fysieke en sociale welzijn van de ouderen waarborgt en aangepast is aan hun zelfredzaamheid en hun behouden capaciteiten </a:t>
            </a:r>
            <a:r>
              <a:rPr lang="nl-BE" sz="1600" dirty="0">
                <a:solidFill>
                  <a:srgbClr val="000000"/>
                </a:solidFill>
                <a:ea typeface="Times New Roman" panose="02020603050405020304" pitchFamily="18" charset="0"/>
                <a:cs typeface="Minion Pro"/>
              </a:rPr>
              <a:t>(voorziening en meubilair aangepast aan visuospatiële stoornissen en zodanig ingericht dat men zich niet opgesloten voelt)</a:t>
            </a:r>
          </a:p>
          <a:p>
            <a:pPr lvl="0" algn="just">
              <a:lnSpc>
                <a:spcPct val="120000"/>
              </a:lnSpc>
              <a:buFont typeface="Wingdings" panose="05000000000000000000" pitchFamily="2" charset="2"/>
              <a:buChar char="§"/>
            </a:pPr>
            <a:r>
              <a:rPr lang="nl-BE" sz="2000" b="1" dirty="0">
                <a:solidFill>
                  <a:srgbClr val="000000"/>
                </a:solidFill>
                <a:ea typeface="Times New Roman" panose="02020603050405020304" pitchFamily="18" charset="0"/>
                <a:cs typeface="Minion Pro"/>
              </a:rPr>
              <a:t>Inclusie en begeleiding van bewoners met </a:t>
            </a:r>
            <a:r>
              <a:rPr lang="nl-BE" sz="2000" b="1" dirty="0">
                <a:solidFill>
                  <a:srgbClr val="000000"/>
                </a:solidFill>
                <a:effectLst/>
                <a:ea typeface="Times New Roman" panose="02020603050405020304" pitchFamily="18" charset="0"/>
                <a:cs typeface="Minion Pro"/>
              </a:rPr>
              <a:t>cognitieve stoornissen/dementie: </a:t>
            </a:r>
            <a:r>
              <a:rPr lang="nl-BE" sz="2000" dirty="0">
                <a:solidFill>
                  <a:srgbClr val="000000"/>
                </a:solidFill>
                <a:effectLst/>
                <a:ea typeface="Times New Roman" panose="02020603050405020304" pitchFamily="18" charset="0"/>
                <a:cs typeface="Minion Pro"/>
              </a:rPr>
              <a:t>integratie in het leefproject en opleidingsplan van de voorziening, kwaliteitsbeleid </a:t>
            </a:r>
            <a:r>
              <a:rPr lang="nl-BE" sz="1600" dirty="0">
                <a:solidFill>
                  <a:srgbClr val="000000"/>
                </a:solidFill>
                <a:effectLst/>
                <a:ea typeface="Times New Roman" panose="02020603050405020304" pitchFamily="18" charset="0"/>
                <a:cs typeface="Minion Pro"/>
              </a:rPr>
              <a:t>(niet-medicamenteuze benadering en revalidatietechnieken), </a:t>
            </a:r>
            <a:r>
              <a:rPr lang="nl-BE" sz="2000" dirty="0">
                <a:solidFill>
                  <a:srgbClr val="000000"/>
                </a:solidFill>
                <a:effectLst/>
                <a:ea typeface="Times New Roman" panose="02020603050405020304" pitchFamily="18" charset="0"/>
                <a:cs typeface="Minion Pro"/>
              </a:rPr>
              <a:t>goede praktijken</a:t>
            </a:r>
            <a:r>
              <a:rPr lang="nl-BE" sz="1600" dirty="0">
                <a:solidFill>
                  <a:srgbClr val="000000"/>
                </a:solidFill>
                <a:effectLst/>
                <a:ea typeface="Times New Roman" panose="02020603050405020304" pitchFamily="18" charset="0"/>
                <a:cs typeface="Minion Pro"/>
              </a:rPr>
              <a:t> (zichzelf voorstellen, de zorg toelichten, </a:t>
            </a:r>
            <a:r>
              <a:rPr lang="nl-BE" sz="1600" dirty="0">
                <a:solidFill>
                  <a:srgbClr val="000000"/>
                </a:solidFill>
                <a:ea typeface="Times New Roman" panose="02020603050405020304" pitchFamily="18" charset="0"/>
                <a:cs typeface="Minion Pro"/>
              </a:rPr>
              <a:t>uitleg met de vertrouwenspersoon)</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1.3. De capaciteiten van de ouderen valoriseren en hun zelfredzaamheid en onafhankelijkheid stimuleren </a:t>
            </a:r>
          </a:p>
        </p:txBody>
      </p:sp>
      <p:pic>
        <p:nvPicPr>
          <p:cNvPr id="11" name="Image 10" descr="Infirmière qui aide une femme âgée">
            <a:extLst>
              <a:ext uri="{FF2B5EF4-FFF2-40B4-BE49-F238E27FC236}">
                <a16:creationId xmlns:a16="http://schemas.microsoft.com/office/drawing/2014/main" id="{A5102982-60C9-4BA4-838C-6FCFBF257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22" r="6191"/>
          <a:stretch/>
        </p:blipFill>
        <p:spPr>
          <a:xfrm>
            <a:off x="6650084" y="2420888"/>
            <a:ext cx="2339752" cy="2482068"/>
          </a:xfrm>
          <a:prstGeom prst="rect">
            <a:avLst/>
          </a:prstGeom>
        </p:spPr>
      </p:pic>
    </p:spTree>
    <p:extLst>
      <p:ext uri="{BB962C8B-B14F-4D97-AF65-F5344CB8AC3E}">
        <p14:creationId xmlns:p14="http://schemas.microsoft.com/office/powerpoint/2010/main" val="3659000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3"/>
          <a:srcRect r="4538"/>
          <a:stretch/>
        </p:blipFill>
        <p:spPr>
          <a:xfrm>
            <a:off x="107504" y="559797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67544" y="1372974"/>
            <a:ext cx="8208912" cy="14799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851514" y="1757640"/>
            <a:ext cx="7736908" cy="1104582"/>
          </a:xfrm>
        </p:spPr>
        <p:txBody>
          <a:bodyPr>
            <a:normAutofit/>
          </a:bodyPr>
          <a:lstStyle/>
          <a:p>
            <a:pPr marL="0" indent="0" algn="just">
              <a:lnSpc>
                <a:spcPct val="120000"/>
              </a:lnSpc>
              <a:buNone/>
            </a:pPr>
            <a:r>
              <a:rPr lang="nl-BE" sz="1800" dirty="0">
                <a:latin typeface="Calibri" panose="020F0502020204030204" pitchFamily="34" charset="0"/>
                <a:cs typeface="Calibri" panose="020F0502020204030204" pitchFamily="34" charset="0"/>
              </a:rPr>
              <a:t>Leefproject van de voorziening, kwaliteitsprogramma (RVT), indicatoren voor de opvolging van de veiligheid van de zorg, beleid en procedures voor de begeleiding en zorg, en individueel zorgdossier</a:t>
            </a:r>
          </a:p>
          <a:p>
            <a:pPr marL="0" indent="0" algn="just">
              <a:lnSpc>
                <a:spcPct val="120000"/>
              </a:lnSpc>
              <a:buNone/>
            </a:pPr>
            <a:endParaRPr lang="fr-BE" sz="14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94898243-D516-4558-94F9-14CD5444F069}"/>
              </a:ext>
            </a:extLst>
          </p:cNvPr>
          <p:cNvSpPr txBox="1"/>
          <p:nvPr/>
        </p:nvSpPr>
        <p:spPr>
          <a:xfrm>
            <a:off x="710396" y="4004193"/>
            <a:ext cx="8019144" cy="1754326"/>
          </a:xfrm>
          <a:prstGeom prst="rect">
            <a:avLst/>
          </a:prstGeom>
          <a:noFill/>
        </p:spPr>
        <p:txBody>
          <a:bodyPr wrap="square">
            <a:spAutoFit/>
          </a:bodyPr>
          <a:lstStyle/>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Gebrek aan overleg met bewoners en personeelsleden</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Gebrek aan coördinatie tussen </a:t>
            </a:r>
            <a:r>
              <a:rPr lang="nl-BE" b="0" i="0" dirty="0">
                <a:solidFill>
                  <a:srgbClr val="040C28"/>
                </a:solidFill>
                <a:effectLst/>
                <a:latin typeface="Google Sans"/>
              </a:rPr>
              <a:t>≠</a:t>
            </a:r>
            <a:r>
              <a:rPr lang="nl-BE" sz="1800" dirty="0">
                <a:latin typeface="Calibri" panose="020F0502020204030204" pitchFamily="34" charset="0"/>
                <a:cs typeface="Calibri" panose="020F0502020204030204" pitchFamily="34" charset="0"/>
              </a:rPr>
              <a:t> hulpmiddelen en gebrek aan precisie in bepaalde procedures </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Kloof tussen schriftelijke procedures en de praktijk</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COVID-19: tekortkomingen in het crisisbeheer </a:t>
            </a:r>
          </a:p>
          <a:p>
            <a:pPr marL="285750" indent="-285750" algn="just">
              <a:buFont typeface="Wingdings" panose="05000000000000000000" pitchFamily="2" charset="2"/>
              <a:buChar char="Ø"/>
            </a:pPr>
            <a:r>
              <a:rPr lang="nl-BE" sz="1800" dirty="0">
                <a:latin typeface="Calibri" panose="020F0502020204030204" pitchFamily="34" charset="0"/>
                <a:cs typeface="Calibri" panose="020F0502020204030204" pitchFamily="34" charset="0"/>
              </a:rPr>
              <a:t>Limieten in de toepassing van externe tweetaligheid </a:t>
            </a:r>
          </a:p>
          <a:p>
            <a:pPr marL="285750" indent="-285750" algn="just">
              <a:buFont typeface="Wingdings" panose="05000000000000000000" pitchFamily="2" charset="2"/>
              <a:buChar char="Ø"/>
            </a:pPr>
            <a:endParaRPr lang="fr-BE" sz="18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B97DAB85-B715-4430-A44E-F3BDAF493AFC}"/>
              </a:ext>
            </a:extLst>
          </p:cNvPr>
          <p:cNvSpPr txBox="1">
            <a:spLocks/>
          </p:cNvSpPr>
          <p:nvPr/>
        </p:nvSpPr>
        <p:spPr>
          <a:xfrm>
            <a:off x="467544" y="3535019"/>
            <a:ext cx="8208912" cy="225092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sp>
        <p:nvSpPr>
          <p:cNvPr id="13" name="Espace réservé du contenu 2">
            <a:extLst>
              <a:ext uri="{FF2B5EF4-FFF2-40B4-BE49-F238E27FC236}">
                <a16:creationId xmlns:a16="http://schemas.microsoft.com/office/drawing/2014/main" id="{6DAC13B8-D4EE-44A2-9C67-95855539780B}"/>
              </a:ext>
            </a:extLst>
          </p:cNvPr>
          <p:cNvSpPr txBox="1">
            <a:spLocks/>
          </p:cNvSpPr>
          <p:nvPr/>
        </p:nvSpPr>
        <p:spPr>
          <a:xfrm>
            <a:off x="3923928" y="1072056"/>
            <a:ext cx="1728192"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BE" sz="2000" b="1" dirty="0">
                <a:latin typeface="Calibri" panose="020F0502020204030204" pitchFamily="34" charset="0"/>
                <a:ea typeface="Calibri" panose="020F0502020204030204" pitchFamily="34" charset="0"/>
                <a:cs typeface="Times New Roman" panose="02020603050405020304" pitchFamily="18" charset="0"/>
              </a:rPr>
              <a:t>Hulpmiddelen</a:t>
            </a:r>
            <a:r>
              <a:rPr lang="nl-BE" sz="2000" dirty="0">
                <a:latin typeface="Calibri" panose="020F0502020204030204" pitchFamily="34" charset="0"/>
                <a:ea typeface="Calibri" panose="020F0502020204030204" pitchFamily="34" charset="0"/>
                <a:cs typeface="Times New Roman" panose="02020603050405020304" pitchFamily="18" charset="0"/>
              </a:rPr>
              <a:t>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4" name="Espace réservé du contenu 2">
            <a:extLst>
              <a:ext uri="{FF2B5EF4-FFF2-40B4-BE49-F238E27FC236}">
                <a16:creationId xmlns:a16="http://schemas.microsoft.com/office/drawing/2014/main" id="{3675D00A-701C-4DFC-95DE-E46E2947C49D}"/>
              </a:ext>
            </a:extLst>
          </p:cNvPr>
          <p:cNvSpPr txBox="1">
            <a:spLocks/>
          </p:cNvSpPr>
          <p:nvPr/>
        </p:nvSpPr>
        <p:spPr>
          <a:xfrm>
            <a:off x="3891876" y="3153854"/>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nl-BE" sz="2000" b="1">
                <a:latin typeface="Calibri" panose="020F0502020204030204" pitchFamily="34" charset="0"/>
                <a:ea typeface="Calibri" panose="020F0502020204030204" pitchFamily="34" charset="0"/>
                <a:cs typeface="Times New Roman" panose="02020603050405020304" pitchFamily="18" charset="0"/>
              </a:rPr>
              <a:t>Vaststellingen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5" name="Graphique 4" descr="Presse-papiers vérifié avec un remplissage uni">
            <a:extLst>
              <a:ext uri="{FF2B5EF4-FFF2-40B4-BE49-F238E27FC236}">
                <a16:creationId xmlns:a16="http://schemas.microsoft.com/office/drawing/2014/main" id="{74CB73D3-1CF9-4627-BE9C-F2E129383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88010">
            <a:off x="6841373" y="4901409"/>
            <a:ext cx="1161488" cy="1161488"/>
          </a:xfrm>
          <a:prstGeom prst="rect">
            <a:avLst/>
          </a:prstGeom>
        </p:spPr>
      </p:pic>
    </p:spTree>
    <p:extLst>
      <p:ext uri="{BB962C8B-B14F-4D97-AF65-F5344CB8AC3E}">
        <p14:creationId xmlns:p14="http://schemas.microsoft.com/office/powerpoint/2010/main" val="288840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45211" y="5700355"/>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2" y="1379422"/>
            <a:ext cx="5608099" cy="507391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435595" y="1448109"/>
            <a:ext cx="5274774" cy="4030468"/>
          </a:xfrm>
        </p:spPr>
        <p:txBody>
          <a:bodyPr>
            <a:noAutofit/>
          </a:bodyPr>
          <a:lstStyle/>
          <a:p>
            <a:pPr algn="just">
              <a:buFont typeface="Wingdings" panose="05000000000000000000" pitchFamily="2" charset="2"/>
              <a:buChar char="§"/>
            </a:pPr>
            <a:r>
              <a:rPr lang="nl-BE" sz="1600" dirty="0">
                <a:latin typeface="Calibri" panose="020F0502020204030204" pitchFamily="34" charset="0"/>
                <a:cs typeface="Calibri" panose="020F0502020204030204" pitchFamily="34" charset="0"/>
              </a:rPr>
              <a:t>Duidelijke inhoud van </a:t>
            </a:r>
            <a:r>
              <a:rPr lang="nl-BE" sz="1600" b="1" dirty="0">
                <a:latin typeface="Calibri" panose="020F0502020204030204" pitchFamily="34" charset="0"/>
                <a:cs typeface="Calibri" panose="020F0502020204030204" pitchFamily="34" charset="0"/>
              </a:rPr>
              <a:t>het leefproject van de voorziening </a:t>
            </a:r>
            <a:r>
              <a:rPr lang="nl-BE" sz="1600" dirty="0">
                <a:latin typeface="Calibri" panose="020F0502020204030204" pitchFamily="34" charset="0"/>
                <a:cs typeface="Calibri" panose="020F0502020204030204" pitchFamily="34" charset="0"/>
              </a:rPr>
              <a:t>(identiteitskaart om een kwaliteitsvolle aanpak te bouwen)</a:t>
            </a:r>
          </a:p>
          <a:p>
            <a:pPr algn="just">
              <a:buFont typeface="Wingdings" panose="05000000000000000000" pitchFamily="2" charset="2"/>
              <a:buChar char="§"/>
            </a:pPr>
            <a:r>
              <a:rPr lang="nl-BE" sz="1600" b="1" dirty="0">
                <a:latin typeface="Calibri" panose="020F0502020204030204" pitchFamily="34" charset="0"/>
                <a:cs typeface="Calibri" panose="020F0502020204030204" pitchFamily="34" charset="0"/>
              </a:rPr>
              <a:t>Actieplan om praktijken te verbeteren</a:t>
            </a:r>
            <a:r>
              <a:rPr lang="nl-BE" sz="1600" dirty="0">
                <a:latin typeface="Calibri" panose="020F0502020204030204" pitchFamily="34" charset="0"/>
                <a:cs typeface="Calibri" panose="020F0502020204030204" pitchFamily="34" charset="0"/>
              </a:rPr>
              <a:t>: operationele doelstellingen, evaluatie-indicatoren en acties gebaseerd op het leefproject </a:t>
            </a:r>
          </a:p>
          <a:p>
            <a:pPr algn="just">
              <a:buFont typeface="Wingdings" panose="05000000000000000000" pitchFamily="2" charset="2"/>
              <a:buChar char="§"/>
            </a:pPr>
            <a:r>
              <a:rPr lang="nl-BE" sz="1600" b="1" dirty="0">
                <a:latin typeface="Calibri" panose="020F0502020204030204" pitchFamily="34" charset="0"/>
                <a:cs typeface="Calibri" panose="020F0502020204030204" pitchFamily="34" charset="0"/>
              </a:rPr>
              <a:t>Kwaliteitshandboek </a:t>
            </a:r>
            <a:r>
              <a:rPr lang="nl-BE" sz="1600" dirty="0">
                <a:latin typeface="Calibri" panose="020F0502020204030204" pitchFamily="34" charset="0"/>
                <a:cs typeface="Calibri" panose="020F0502020204030204" pitchFamily="34" charset="0"/>
              </a:rPr>
              <a:t>voor RH's: (nieuwe) procedures en beleid</a:t>
            </a:r>
          </a:p>
          <a:p>
            <a:pPr algn="just">
              <a:buFont typeface="Wingdings" panose="05000000000000000000" pitchFamily="2" charset="2"/>
              <a:buChar char="§"/>
            </a:pPr>
            <a:r>
              <a:rPr lang="nl-BE" sz="1600" dirty="0">
                <a:latin typeface="Calibri" panose="020F0502020204030204" pitchFamily="34" charset="0"/>
                <a:cs typeface="Calibri" panose="020F0502020204030204" pitchFamily="34" charset="0"/>
              </a:rPr>
              <a:t>Nieuw beleid: </a:t>
            </a:r>
            <a:r>
              <a:rPr lang="nl-BE" sz="1600" b="1" dirty="0">
                <a:latin typeface="Calibri" panose="020F0502020204030204" pitchFamily="34" charset="0"/>
                <a:cs typeface="Calibri" panose="020F0502020204030204" pitchFamily="34" charset="0"/>
              </a:rPr>
              <a:t>crisisbeheer, onthaal en welzijn van het personeel </a:t>
            </a:r>
            <a:r>
              <a:rPr lang="nl-BE" sz="1600" dirty="0">
                <a:latin typeface="Calibri" panose="020F0502020204030204" pitchFamily="34" charset="0"/>
                <a:cs typeface="Calibri" panose="020F0502020204030204" pitchFamily="34" charset="0"/>
              </a:rPr>
              <a:t>en </a:t>
            </a:r>
            <a:r>
              <a:rPr lang="nl-BE" sz="1600" b="1" dirty="0">
                <a:latin typeface="Calibri" panose="020F0502020204030204" pitchFamily="34" charset="0"/>
                <a:cs typeface="Calibri" panose="020F0502020204030204" pitchFamily="34" charset="0"/>
              </a:rPr>
              <a:t>tweetaligheidsbeleid </a:t>
            </a:r>
            <a:r>
              <a:rPr lang="nl-BE" sz="1600" dirty="0">
                <a:latin typeface="Calibri" panose="020F0502020204030204" pitchFamily="34" charset="0"/>
                <a:cs typeface="Calibri" panose="020F0502020204030204" pitchFamily="34" charset="0"/>
              </a:rPr>
              <a:t>FR-NL</a:t>
            </a:r>
          </a:p>
          <a:p>
            <a:pPr algn="just">
              <a:buFont typeface="Wingdings" panose="05000000000000000000" pitchFamily="2" charset="2"/>
              <a:buChar char="§"/>
            </a:pPr>
            <a:r>
              <a:rPr lang="nl-BE" sz="1600" b="1" dirty="0">
                <a:solidFill>
                  <a:srgbClr val="000000"/>
                </a:solidFill>
                <a:effectLst/>
                <a:latin typeface="Calibri" panose="020F0502020204030204" pitchFamily="34" charset="0"/>
                <a:ea typeface="Times New Roman" panose="02020603050405020304" pitchFamily="18" charset="0"/>
                <a:cs typeface="Minion Pro"/>
              </a:rPr>
              <a:t>Levenseinde</a:t>
            </a:r>
            <a:r>
              <a:rPr lang="nl-BE" sz="1600" dirty="0">
                <a:solidFill>
                  <a:srgbClr val="000000"/>
                </a:solidFill>
                <a:effectLst/>
                <a:latin typeface="Calibri" panose="020F0502020204030204" pitchFamily="34" charset="0"/>
                <a:ea typeface="Times New Roman" panose="02020603050405020304" pitchFamily="18" charset="0"/>
                <a:cs typeface="Minion Pro"/>
              </a:rPr>
              <a:t>: beleid (kwaliteitshandboek) + verantwoordelijke voor de organisatie van palliatieve zorg en begeleiding van het levenseinde</a:t>
            </a:r>
          </a:p>
          <a:p>
            <a:pPr algn="just">
              <a:buFont typeface="Wingdings" panose="05000000000000000000" pitchFamily="2" charset="2"/>
              <a:buChar char="§"/>
            </a:pPr>
            <a:r>
              <a:rPr lang="nl-BE" sz="1600" dirty="0">
                <a:latin typeface="Calibri" panose="020F0502020204030204" pitchFamily="34" charset="0"/>
                <a:cs typeface="Calibri" panose="020F0502020204030204" pitchFamily="34" charset="0"/>
              </a:rPr>
              <a:t>Beperkingen en procedures voor het toepassen van</a:t>
            </a:r>
            <a:r>
              <a:rPr lang="nl-BE" sz="1600" b="1" dirty="0">
                <a:latin typeface="Calibri" panose="020F0502020204030204" pitchFamily="34" charset="0"/>
                <a:cs typeface="Calibri" panose="020F0502020204030204" pitchFamily="34" charset="0"/>
              </a:rPr>
              <a:t> immobilisatiemaatregelen</a:t>
            </a:r>
          </a:p>
          <a:p>
            <a:pPr algn="just">
              <a:buFont typeface="Wingdings" panose="05000000000000000000" pitchFamily="2" charset="2"/>
              <a:buChar char="§"/>
            </a:pPr>
            <a:r>
              <a:rPr lang="nl-BE" sz="1600" b="1" dirty="0">
                <a:effectLst/>
                <a:latin typeface="Calibri" panose="020F0502020204030204" pitchFamily="34" charset="0"/>
                <a:ea typeface="Times New Roman" panose="02020603050405020304" pitchFamily="18" charset="0"/>
                <a:cs typeface="Calibri" panose="020F0502020204030204" pitchFamily="34" charset="0"/>
              </a:rPr>
              <a:t>Individueel dossier</a:t>
            </a:r>
            <a:r>
              <a:rPr lang="nl-BE" sz="1600" dirty="0">
                <a:effectLst/>
                <a:latin typeface="Calibri" panose="020F0502020204030204" pitchFamily="34" charset="0"/>
                <a:ea typeface="Times New Roman" panose="02020603050405020304" pitchFamily="18" charset="0"/>
                <a:cs typeface="Calibri" panose="020F0502020204030204" pitchFamily="34" charset="0"/>
              </a:rPr>
              <a:t>: inhoud verduidelijkt + termijn van max. 15 dagen. </a:t>
            </a:r>
          </a:p>
          <a:p>
            <a:pPr algn="just">
              <a:buFont typeface="Wingdings" panose="05000000000000000000" pitchFamily="2" charset="2"/>
              <a:buChar char="§"/>
            </a:pPr>
            <a:r>
              <a:rPr lang="nl-BE" sz="1600" dirty="0">
                <a:latin typeface="Calibri" panose="020F0502020204030204" pitchFamily="34" charset="0"/>
                <a:ea typeface="Times New Roman" panose="02020603050405020304" pitchFamily="18" charset="0"/>
                <a:cs typeface="Calibri" panose="020F0502020204030204" pitchFamily="34" charset="0"/>
              </a:rPr>
              <a:t>Strategische voorraad persoonlijke beschermingsmiddelen + CO2-meter</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2" name="Accolade ouvrante 1">
            <a:extLst>
              <a:ext uri="{FF2B5EF4-FFF2-40B4-BE49-F238E27FC236}">
                <a16:creationId xmlns:a16="http://schemas.microsoft.com/office/drawing/2014/main" id="{3EA2EF80-DD32-4AF0-B635-7DDE502AE1F7}"/>
              </a:ext>
            </a:extLst>
          </p:cNvPr>
          <p:cNvSpPr/>
          <p:nvPr/>
        </p:nvSpPr>
        <p:spPr>
          <a:xfrm>
            <a:off x="2948358" y="1499330"/>
            <a:ext cx="183482" cy="1065573"/>
          </a:xfrm>
          <a:prstGeom prst="leftBrace">
            <a:avLst/>
          </a:prstGeom>
          <a:ln w="28575">
            <a:solidFill>
              <a:srgbClr val="1E3B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dirty="0">
              <a:ln w="0">
                <a:solidFill>
                  <a:srgbClr val="1E3B89"/>
                </a:solidFill>
              </a:ln>
              <a:effectLst>
                <a:outerShdw blurRad="38100" dist="19050" dir="2700000" algn="tl" rotWithShape="0">
                  <a:schemeClr val="dk1">
                    <a:alpha val="40000"/>
                  </a:schemeClr>
                </a:outerShdw>
              </a:effectLst>
            </a:endParaRP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4835" y="1565331"/>
            <a:ext cx="2593680"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BE" sz="1700" dirty="0">
                <a:latin typeface="Calibri" panose="020F0502020204030204" pitchFamily="34" charset="0"/>
                <a:cs typeface="Calibri" panose="020F0502020204030204" pitchFamily="34" charset="0"/>
              </a:rPr>
              <a:t>Participatie van het personeel en de bewoners bij de uitwerking en opvolging </a:t>
            </a:r>
          </a:p>
        </p:txBody>
      </p:sp>
      <p:pic>
        <p:nvPicPr>
          <p:cNvPr id="12" name="Image 11" descr="Consultation avec un patient âgé à domicile">
            <a:extLst>
              <a:ext uri="{FF2B5EF4-FFF2-40B4-BE49-F238E27FC236}">
                <a16:creationId xmlns:a16="http://schemas.microsoft.com/office/drawing/2014/main" id="{F650049B-949B-4B0B-9A2B-3B397E687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35" r="15672"/>
          <a:stretch/>
        </p:blipFill>
        <p:spPr>
          <a:xfrm>
            <a:off x="463202" y="3032719"/>
            <a:ext cx="2335313" cy="2076059"/>
          </a:xfrm>
          <a:prstGeom prst="rect">
            <a:avLst/>
          </a:prstGeom>
        </p:spPr>
      </p:pic>
    </p:spTree>
    <p:extLst>
      <p:ext uri="{BB962C8B-B14F-4D97-AF65-F5344CB8AC3E}">
        <p14:creationId xmlns:p14="http://schemas.microsoft.com/office/powerpoint/2010/main" val="223389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774469" y="1279508"/>
            <a:ext cx="5786387" cy="155249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910303" y="1282420"/>
            <a:ext cx="5622137" cy="1426500"/>
          </a:xfrm>
        </p:spPr>
        <p:txBody>
          <a:bodyPr>
            <a:normAutofit/>
          </a:bodyPr>
          <a:lstStyle/>
          <a:p>
            <a:pPr marL="0" indent="0" algn="just">
              <a:lnSpc>
                <a:spcPct val="120000"/>
              </a:lnSpc>
              <a:buNone/>
            </a:pPr>
            <a:r>
              <a:rPr lang="nl-BE" sz="1800" b="1">
                <a:solidFill>
                  <a:srgbClr val="000000"/>
                </a:solidFill>
                <a:latin typeface="Calibri" panose="020F0502020204030204" pitchFamily="34" charset="0"/>
                <a:ea typeface="Calibri" panose="020F0502020204030204" pitchFamily="34" charset="0"/>
                <a:cs typeface="Minion Pro"/>
              </a:rPr>
              <a:t>Directeur</a:t>
            </a:r>
            <a:r>
              <a:rPr lang="nl-BE" sz="1800">
                <a:solidFill>
                  <a:srgbClr val="000000"/>
                </a:solidFill>
                <a:latin typeface="Calibri" panose="020F0502020204030204" pitchFamily="34" charset="0"/>
                <a:ea typeface="Calibri" panose="020F0502020204030204" pitchFamily="34" charset="0"/>
                <a:cs typeface="Minion Pro"/>
              </a:rPr>
              <a:t>: </a:t>
            </a:r>
            <a:r>
              <a:rPr lang="nl-BE" sz="1800">
                <a:solidFill>
                  <a:srgbClr val="000000"/>
                </a:solidFill>
                <a:effectLst/>
                <a:latin typeface="Calibri" panose="020F0502020204030204" pitchFamily="34" charset="0"/>
                <a:ea typeface="Calibri" panose="020F0502020204030204" pitchFamily="34" charset="0"/>
                <a:cs typeface="Minion Pro"/>
              </a:rPr>
              <a:t>cruciale rol bij de uitwerking, uitvoering en opvolging van deze hulpmiddelen. Hij of zij kan niet worden </a:t>
            </a:r>
            <a:r>
              <a:rPr lang="nl-BE" sz="1800" b="1">
                <a:solidFill>
                  <a:srgbClr val="000000"/>
                </a:solidFill>
                <a:effectLst/>
                <a:latin typeface="Calibri" panose="020F0502020204030204" pitchFamily="34" charset="0"/>
                <a:ea typeface="Calibri" panose="020F0502020204030204" pitchFamily="34" charset="0"/>
                <a:cs typeface="Minion Pro"/>
              </a:rPr>
              <a:t>opgenomen in de personeelsnorm</a:t>
            </a:r>
            <a:r>
              <a:rPr lang="nl-BE" sz="1800">
                <a:solidFill>
                  <a:srgbClr val="000000"/>
                </a:solidFill>
                <a:effectLst/>
                <a:latin typeface="Calibri" panose="020F0502020204030204" pitchFamily="34" charset="0"/>
                <a:ea typeface="Calibri" panose="020F0502020204030204" pitchFamily="34" charset="0"/>
                <a:cs typeface="Minion Pro"/>
              </a:rPr>
              <a:t> (hetzelfde geldt voor voorzieningen met minder dan 60 bedden). </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1.4. </a:t>
            </a:r>
            <a:r>
              <a:rPr lang="nl-BE" sz="2400">
                <a:latin typeface="Calibri" panose="020F0502020204030204" pitchFamily="34" charset="0"/>
                <a:ea typeface="Calibri" panose="020F0502020204030204" pitchFamily="34" charset="0"/>
                <a:cs typeface="Times New Roman" panose="02020603050405020304" pitchFamily="18" charset="0"/>
              </a:rPr>
              <a:t>De kwaliteit van de begeleiding en zorgverlening ondersteunen en inzetten op continue verbetering</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2809339" y="3235923"/>
            <a:ext cx="5579085" cy="2462213"/>
          </a:xfrm>
          <a:prstGeom prst="rect">
            <a:avLst/>
          </a:prstGeom>
          <a:noFill/>
        </p:spPr>
        <p:txBody>
          <a:bodyPr wrap="square">
            <a:spAutoFit/>
          </a:bodyPr>
          <a:lstStyle/>
          <a:p>
            <a:pPr marL="0" indent="0" algn="just">
              <a:buNone/>
            </a:pPr>
            <a:r>
              <a:rPr lang="nl-BE" b="1">
                <a:latin typeface="Calibri" panose="020F0502020204030204" pitchFamily="34" charset="0"/>
                <a:cs typeface="Calibri" panose="020F0502020204030204" pitchFamily="34" charset="0"/>
              </a:rPr>
              <a:t>Doelgroep jonger dan 60 jaar </a:t>
            </a:r>
          </a:p>
          <a:p>
            <a:pPr marL="0" indent="0" algn="just">
              <a:buNone/>
            </a:pPr>
            <a:endParaRPr lang="fr-BE" sz="500" b="1" dirty="0">
              <a:latin typeface="Calibri" panose="020F0502020204030204" pitchFamily="34" charset="0"/>
              <a:cs typeface="Calibri" panose="020F0502020204030204" pitchFamily="34" charset="0"/>
            </a:endParaRPr>
          </a:p>
          <a:p>
            <a:pPr marL="0" indent="0" algn="just">
              <a:buNone/>
            </a:pPr>
            <a:endParaRPr lang="fr-BE" sz="5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nl-BE" b="1">
                <a:latin typeface="Calibri" panose="020F0502020204030204" pitchFamily="34" charset="0"/>
                <a:cs typeface="Calibri" panose="020F0502020204030204" pitchFamily="34" charset="0"/>
              </a:rPr>
              <a:t>10% </a:t>
            </a:r>
            <a:r>
              <a:rPr lang="nl-BE">
                <a:latin typeface="Calibri" panose="020F0502020204030204" pitchFamily="34" charset="0"/>
                <a:cs typeface="Calibri" panose="020F0502020204030204" pitchFamily="34" charset="0"/>
              </a:rPr>
              <a:t>van de totale capaciteit van de erkende bedden</a:t>
            </a:r>
          </a:p>
          <a:p>
            <a:pPr marL="285750" indent="-285750" algn="just">
              <a:buFont typeface="Wingdings" panose="05000000000000000000" pitchFamily="2" charset="2"/>
              <a:buChar char="§"/>
            </a:pPr>
            <a:r>
              <a:rPr lang="nl-BE" b="1">
                <a:latin typeface="Calibri" panose="020F0502020204030204" pitchFamily="34" charset="0"/>
                <a:cs typeface="Calibri" panose="020F0502020204030204" pitchFamily="34" charset="0"/>
              </a:rPr>
              <a:t>Criteria</a:t>
            </a:r>
            <a:r>
              <a:rPr lang="nl-BE">
                <a:latin typeface="Calibri" panose="020F0502020204030204" pitchFamily="34" charset="0"/>
                <a:cs typeface="Calibri" panose="020F0502020204030204" pitchFamily="34" charset="0"/>
              </a:rPr>
              <a:t> vastgesteld bij ministerieel besluit </a:t>
            </a:r>
          </a:p>
          <a:p>
            <a:pPr marL="285750" indent="-285750" algn="just">
              <a:buFont typeface="Wingdings" panose="05000000000000000000" pitchFamily="2" charset="2"/>
              <a:buChar char="§"/>
            </a:pPr>
            <a:r>
              <a:rPr lang="nl-BE" b="1">
                <a:latin typeface="Calibri" panose="020F0502020204030204" pitchFamily="34" charset="0"/>
                <a:cs typeface="Calibri" panose="020F0502020204030204" pitchFamily="34" charset="0"/>
              </a:rPr>
              <a:t>Doelstelling</a:t>
            </a:r>
            <a:r>
              <a:rPr lang="nl-BE">
                <a:latin typeface="Calibri" panose="020F0502020204030204" pitchFamily="34" charset="0"/>
                <a:cs typeface="Calibri" panose="020F0502020204030204" pitchFamily="34" charset="0"/>
              </a:rPr>
              <a:t>: jongere mensen opvangen die dezelfde begeleidingsbehoeften hebben als ouderen</a:t>
            </a:r>
          </a:p>
          <a:p>
            <a:pPr marL="285750" indent="-285750" algn="just">
              <a:buFont typeface="Wingdings" panose="05000000000000000000" pitchFamily="2" charset="2"/>
              <a:buChar char="§"/>
            </a:pPr>
            <a:r>
              <a:rPr lang="nl-BE">
                <a:latin typeface="Calibri" panose="020F0502020204030204" pitchFamily="34" charset="0"/>
                <a:cs typeface="Calibri" panose="020F0502020204030204" pitchFamily="34" charset="0"/>
              </a:rPr>
              <a:t>Mogelijkheid om </a:t>
            </a:r>
            <a:r>
              <a:rPr lang="nl-BE" b="1">
                <a:latin typeface="Calibri" panose="020F0502020204030204" pitchFamily="34" charset="0"/>
                <a:cs typeface="Calibri" panose="020F0502020204030204" pitchFamily="34" charset="0"/>
              </a:rPr>
              <a:t>andere doelgroepen</a:t>
            </a:r>
            <a:r>
              <a:rPr lang="nl-BE">
                <a:latin typeface="Calibri" panose="020F0502020204030204" pitchFamily="34" charset="0"/>
                <a:cs typeface="Calibri" panose="020F0502020204030204" pitchFamily="34" charset="0"/>
              </a:rPr>
              <a:t> op te vangen (bv. intergenerationele projecten) binnen de </a:t>
            </a:r>
            <a:r>
              <a:rPr lang="nl-BE" b="1">
                <a:latin typeface="Calibri" panose="020F0502020204030204" pitchFamily="34" charset="0"/>
                <a:cs typeface="Calibri" panose="020F0502020204030204" pitchFamily="34" charset="0"/>
              </a:rPr>
              <a:t>niet-erkende capaciteit</a:t>
            </a:r>
            <a:r>
              <a:rPr lang="nl-BE">
                <a:latin typeface="Calibri" panose="020F0502020204030204" pitchFamily="34" charset="0"/>
                <a:cs typeface="Calibri" panose="020F0502020204030204" pitchFamily="34" charset="0"/>
              </a:rPr>
              <a:t>, met toestemming van Iriscare</a:t>
            </a:r>
          </a:p>
        </p:txBody>
      </p:sp>
      <p:pic>
        <p:nvPicPr>
          <p:cNvPr id="13" name="Image 12" descr="Femmes d'affaires à l'écoute d'une réunion">
            <a:extLst>
              <a:ext uri="{FF2B5EF4-FFF2-40B4-BE49-F238E27FC236}">
                <a16:creationId xmlns:a16="http://schemas.microsoft.com/office/drawing/2014/main" id="{1494AA83-BA12-476A-8C44-78FF1F8E4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8"/>
          <a:stretch/>
        </p:blipFill>
        <p:spPr>
          <a:xfrm>
            <a:off x="270399" y="2390970"/>
            <a:ext cx="2130914" cy="2076060"/>
          </a:xfrm>
          <a:prstGeom prst="rect">
            <a:avLst/>
          </a:prstGeom>
        </p:spPr>
      </p:pic>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2780605" y="3182656"/>
            <a:ext cx="5786387" cy="267447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942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504399" y="2492896"/>
            <a:ext cx="5411865" cy="295232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90051" y="2780928"/>
            <a:ext cx="5040560" cy="2592288"/>
          </a:xfrm>
        </p:spPr>
        <p:txBody>
          <a:bodyPr>
            <a:normAutofit lnSpcReduction="10000"/>
          </a:bodyPr>
          <a:lstStyle/>
          <a:p>
            <a:pPr algn="just">
              <a:buFont typeface="Wingdings" panose="05000000000000000000" pitchFamily="2" charset="2"/>
              <a:buChar char="§"/>
            </a:pPr>
            <a:r>
              <a:rPr lang="nl-BE" sz="1800" b="1" dirty="0">
                <a:latin typeface="Calibri" panose="020F0502020204030204" pitchFamily="34" charset="0"/>
                <a:cs typeface="Calibri" panose="020F0502020204030204" pitchFamily="34" charset="0"/>
              </a:rPr>
              <a:t>Wifi</a:t>
            </a:r>
            <a:r>
              <a:rPr lang="nl-BE" sz="1800" dirty="0">
                <a:latin typeface="Calibri" panose="020F0502020204030204" pitchFamily="34" charset="0"/>
                <a:cs typeface="Calibri" panose="020F0502020204030204" pitchFamily="34" charset="0"/>
              </a:rPr>
              <a:t> in kamers en gemeenschappelijke activiteitenplaatsen </a:t>
            </a:r>
            <a:r>
              <a:rPr lang="nl-BE" sz="1800" i="1" dirty="0">
                <a:latin typeface="Calibri" panose="020F0502020204030204" pitchFamily="34" charset="0"/>
                <a:cs typeface="Calibri" panose="020F0502020204030204" pitchFamily="34" charset="0"/>
              </a:rPr>
              <a:t>(geldig vanaf 1 januari 2026</a:t>
            </a:r>
            <a:r>
              <a:rPr lang="nl-BE" sz="1800" dirty="0">
                <a:latin typeface="Calibri" panose="020F0502020204030204" pitchFamily="34" charset="0"/>
                <a:cs typeface="Calibri" panose="020F0502020204030204" pitchFamily="34" charset="0"/>
              </a:rPr>
              <a:t>)</a:t>
            </a:r>
          </a:p>
          <a:p>
            <a:pPr algn="just">
              <a:buFont typeface="Wingdings" panose="05000000000000000000" pitchFamily="2" charset="2"/>
              <a:buChar char="§"/>
            </a:pPr>
            <a:r>
              <a:rPr lang="nl-BE" sz="1800" b="1" dirty="0">
                <a:latin typeface="Calibri" panose="020F0502020204030204" pitchFamily="34" charset="0"/>
                <a:cs typeface="Calibri" panose="020F0502020204030204" pitchFamily="34" charset="0"/>
              </a:rPr>
              <a:t>Aangepast materiaal </a:t>
            </a:r>
            <a:r>
              <a:rPr lang="nl-BE" sz="1800" dirty="0">
                <a:latin typeface="Calibri" panose="020F0502020204030204" pitchFamily="34" charset="0"/>
                <a:cs typeface="Calibri" panose="020F0502020204030204" pitchFamily="34" charset="0"/>
              </a:rPr>
              <a:t>zonder bijkomende kosten en </a:t>
            </a:r>
            <a:r>
              <a:rPr lang="nl-BE" sz="1800" b="1" dirty="0">
                <a:latin typeface="Calibri" panose="020F0502020204030204" pitchFamily="34" charset="0"/>
                <a:cs typeface="Calibri" panose="020F0502020204030204" pitchFamily="34" charset="0"/>
              </a:rPr>
              <a:t>in de hoogte</a:t>
            </a:r>
            <a:r>
              <a:rPr lang="nl-BE" sz="1800" dirty="0">
                <a:latin typeface="Calibri" panose="020F0502020204030204" pitchFamily="34" charset="0"/>
                <a:cs typeface="Calibri" panose="020F0502020204030204" pitchFamily="34" charset="0"/>
              </a:rPr>
              <a:t> </a:t>
            </a:r>
            <a:r>
              <a:rPr lang="nl-BE" sz="1800" b="1" dirty="0">
                <a:latin typeface="Calibri" panose="020F0502020204030204" pitchFamily="34" charset="0"/>
                <a:cs typeface="Calibri" panose="020F0502020204030204" pitchFamily="34" charset="0"/>
              </a:rPr>
              <a:t>verstelbare bedden </a:t>
            </a:r>
            <a:r>
              <a:rPr lang="nl-BE" sz="1800" dirty="0">
                <a:latin typeface="Calibri" panose="020F0502020204030204" pitchFamily="34" charset="0"/>
                <a:cs typeface="Calibri" panose="020F0502020204030204" pitchFamily="34" charset="0"/>
              </a:rPr>
              <a:t>in alle kamers </a:t>
            </a:r>
            <a:r>
              <a:rPr lang="nl-BE" sz="1800" i="1" dirty="0">
                <a:latin typeface="Calibri" panose="020F0502020204030204" pitchFamily="34" charset="0"/>
                <a:cs typeface="Calibri" panose="020F0502020204030204" pitchFamily="34" charset="0"/>
              </a:rPr>
              <a:t>(1 januari 2029)</a:t>
            </a:r>
          </a:p>
          <a:p>
            <a:pPr algn="just">
              <a:buFont typeface="Wingdings" panose="05000000000000000000" pitchFamily="2" charset="2"/>
              <a:buChar char="§"/>
            </a:pPr>
            <a:r>
              <a:rPr lang="nl-BE" sz="1800" b="1" dirty="0">
                <a:latin typeface="Calibri" panose="020F0502020204030204" pitchFamily="34" charset="0"/>
                <a:cs typeface="Calibri" panose="020F0502020204030204" pitchFamily="34" charset="0"/>
              </a:rPr>
              <a:t>Bescherming tegen zonnestralen </a:t>
            </a:r>
            <a:r>
              <a:rPr lang="nl-BE" sz="1800" dirty="0">
                <a:latin typeface="Calibri" panose="020F0502020204030204" pitchFamily="34" charset="0"/>
                <a:cs typeface="Calibri" panose="020F0502020204030204" pitchFamily="34" charset="0"/>
              </a:rPr>
              <a:t>(behalve noord-, noord- en noordwestgevel) </a:t>
            </a:r>
            <a:r>
              <a:rPr lang="nl-BE" sz="1800" i="1" dirty="0">
                <a:latin typeface="Calibri" panose="020F0502020204030204" pitchFamily="34" charset="0"/>
                <a:cs typeface="Calibri" panose="020F0502020204030204" pitchFamily="34" charset="0"/>
              </a:rPr>
              <a:t>(1 januari 2034)</a:t>
            </a:r>
          </a:p>
          <a:p>
            <a:pPr algn="just">
              <a:buFont typeface="Wingdings" panose="05000000000000000000" pitchFamily="2" charset="2"/>
              <a:buChar char="§"/>
            </a:pPr>
            <a:r>
              <a:rPr lang="nl-BE" sz="1800" b="1" dirty="0">
                <a:latin typeface="Calibri" panose="020F0502020204030204" pitchFamily="34" charset="0"/>
                <a:cs typeface="Calibri" panose="020F0502020204030204" pitchFamily="34" charset="0"/>
              </a:rPr>
              <a:t>Televisie en koelkast </a:t>
            </a:r>
            <a:r>
              <a:rPr lang="nl-BE" sz="1800" dirty="0">
                <a:latin typeface="Calibri" panose="020F0502020204030204" pitchFamily="34" charset="0"/>
                <a:cs typeface="Calibri" panose="020F0502020204030204" pitchFamily="34" charset="0"/>
              </a:rPr>
              <a:t>in alle kamers </a:t>
            </a:r>
            <a:r>
              <a:rPr lang="nl-BE" sz="1800" i="1" dirty="0">
                <a:latin typeface="Calibri" panose="020F0502020204030204" pitchFamily="34" charset="0"/>
                <a:cs typeface="Calibri" panose="020F0502020204030204" pitchFamily="34" charset="0"/>
              </a:rPr>
              <a:t>(1 januari 2026</a:t>
            </a:r>
            <a:r>
              <a:rPr lang="nl-BE" sz="1800" dirty="0">
                <a:latin typeface="Calibri" panose="020F0502020204030204" pitchFamily="34" charset="0"/>
                <a:cs typeface="Calibri" panose="020F0502020204030204" pitchFamily="34" charset="0"/>
              </a:rPr>
              <a:t>)</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1.5. De kwaliteit van de infrastructuur verbeteren </a:t>
            </a:r>
          </a:p>
        </p:txBody>
      </p:sp>
      <p:sp>
        <p:nvSpPr>
          <p:cNvPr id="11" name="ZoneTexte 10">
            <a:extLst>
              <a:ext uri="{FF2B5EF4-FFF2-40B4-BE49-F238E27FC236}">
                <a16:creationId xmlns:a16="http://schemas.microsoft.com/office/drawing/2014/main" id="{59C45949-232C-4DBD-A58B-9D43381FE15A}"/>
              </a:ext>
            </a:extLst>
          </p:cNvPr>
          <p:cNvSpPr txBox="1"/>
          <p:nvPr/>
        </p:nvSpPr>
        <p:spPr>
          <a:xfrm>
            <a:off x="339105" y="1043638"/>
            <a:ext cx="8573294" cy="1399742"/>
          </a:xfrm>
          <a:prstGeom prst="rect">
            <a:avLst/>
          </a:prstGeom>
          <a:noFill/>
        </p:spPr>
        <p:txBody>
          <a:bodyPr wrap="square">
            <a:spAutoFit/>
          </a:bodyPr>
          <a:lstStyle/>
          <a:p>
            <a:pPr algn="just">
              <a:lnSpc>
                <a:spcPct val="120000"/>
              </a:lnSpc>
            </a:pPr>
            <a:r>
              <a:rPr lang="nl-BE" sz="1800" b="1" dirty="0">
                <a:solidFill>
                  <a:srgbClr val="000000"/>
                </a:solidFill>
                <a:effectLst/>
                <a:latin typeface="Calibri" panose="020F0502020204030204" pitchFamily="34" charset="0"/>
                <a:ea typeface="Calibri" panose="020F0502020204030204" pitchFamily="34" charset="0"/>
                <a:cs typeface="Minion Pro"/>
              </a:rPr>
              <a:t>Doelstellingen</a:t>
            </a:r>
            <a:r>
              <a:rPr lang="nl-BE" sz="1800" dirty="0">
                <a:solidFill>
                  <a:srgbClr val="000000"/>
                </a:solidFill>
                <a:effectLst/>
                <a:latin typeface="Calibri" panose="020F0502020204030204" pitchFamily="34" charset="0"/>
                <a:ea typeface="Calibri" panose="020F0502020204030204" pitchFamily="34" charset="0"/>
                <a:cs typeface="Minion Pro"/>
              </a:rPr>
              <a:t>: de toegankelijkheid van gebouwen voor personen met beperkte mobiliteit verbeteren, gebouwen aanpassen aan toekomstige klimaatomstandigheden, de zorg voor sterk afhankelijke personen vergemakkelijken en rekening houden met recente technologische ontwikkelingen</a:t>
            </a:r>
          </a:p>
        </p:txBody>
      </p:sp>
      <p:pic>
        <p:nvPicPr>
          <p:cNvPr id="12" name="Image 11" descr="Personnes âgées en fauteuil roulant">
            <a:extLst>
              <a:ext uri="{FF2B5EF4-FFF2-40B4-BE49-F238E27FC236}">
                <a16:creationId xmlns:a16="http://schemas.microsoft.com/office/drawing/2014/main" id="{E40BAF6C-2E24-4745-8450-4B31A97E5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4087" y="2994428"/>
            <a:ext cx="2808312" cy="1872208"/>
          </a:xfrm>
          <a:prstGeom prst="rect">
            <a:avLst/>
          </a:prstGeom>
        </p:spPr>
      </p:pic>
      <p:pic>
        <p:nvPicPr>
          <p:cNvPr id="10" name="Image 9">
            <a:extLst>
              <a:ext uri="{FF2B5EF4-FFF2-40B4-BE49-F238E27FC236}">
                <a16:creationId xmlns:a16="http://schemas.microsoft.com/office/drawing/2014/main" id="{CFDDEFA2-FBC2-43D1-A2EB-33483CCA835A}"/>
              </a:ext>
            </a:extLst>
          </p:cNvPr>
          <p:cNvPicPr>
            <a:picLocks noChangeAspect="1"/>
          </p:cNvPicPr>
          <p:nvPr/>
        </p:nvPicPr>
        <p:blipFill rotWithShape="1">
          <a:blip r:embed="rId3"/>
          <a:srcRect r="4538"/>
          <a:stretch/>
        </p:blipFill>
        <p:spPr>
          <a:xfrm>
            <a:off x="72008" y="5682569"/>
            <a:ext cx="9071992" cy="1138280"/>
          </a:xfrm>
          <a:prstGeom prst="rect">
            <a:avLst/>
          </a:prstGeom>
        </p:spPr>
      </p:pic>
    </p:spTree>
    <p:extLst>
      <p:ext uri="{BB962C8B-B14F-4D97-AF65-F5344CB8AC3E}">
        <p14:creationId xmlns:p14="http://schemas.microsoft.com/office/powerpoint/2010/main" val="298597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504399" y="1397266"/>
            <a:ext cx="7949551" cy="433599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90050" y="1628800"/>
            <a:ext cx="7554358" cy="4032448"/>
          </a:xfrm>
        </p:spPr>
        <p:txBody>
          <a:bodyPr>
            <a:normAutofit fontScale="62500" lnSpcReduction="20000"/>
          </a:bodyPr>
          <a:lstStyle/>
          <a:p>
            <a:pPr lvl="0" algn="just">
              <a:lnSpc>
                <a:spcPct val="120000"/>
              </a:lnSpc>
              <a:buFont typeface="Wingdings" panose="05000000000000000000" pitchFamily="2" charset="2"/>
              <a:buChar char="§"/>
            </a:pPr>
            <a:r>
              <a:rPr lang="nl-BE" sz="2400" b="1" dirty="0">
                <a:solidFill>
                  <a:srgbClr val="000000"/>
                </a:solidFill>
                <a:ea typeface="Times New Roman" panose="02020603050405020304" pitchFamily="18" charset="0"/>
                <a:cs typeface="Minion Pro"/>
              </a:rPr>
              <a:t>Voor de voorzieningen die na 1 januari 2010 in gebruik werden genomen en voor de voorzieningen die voor 1 januari 2010 in gebruik werden genomen en renovatie- of uitbreidingswerken uitvoeren</a:t>
            </a:r>
            <a:r>
              <a:rPr lang="nl-BE" sz="2400" dirty="0">
                <a:solidFill>
                  <a:srgbClr val="000000"/>
                </a:solidFill>
                <a:ea typeface="Times New Roman" panose="02020603050405020304" pitchFamily="18" charset="0"/>
                <a:cs typeface="Minion Pro"/>
              </a:rPr>
              <a:t>: elke kamer moet minstens een sanitaire installatie bevatten die gescheiden is van de kamer en toegankelijk is voor personen met een beperkte mobiliteit, met een toilet, een wastafel, een spiegel en een douche of bad</a:t>
            </a:r>
          </a:p>
          <a:p>
            <a:pPr lvl="0" algn="just">
              <a:lnSpc>
                <a:spcPct val="120000"/>
              </a:lnSpc>
              <a:buFont typeface="Wingdings" panose="05000000000000000000" pitchFamily="2" charset="2"/>
              <a:buChar char="§"/>
            </a:pPr>
            <a:endParaRPr lang="fr-FR" sz="800" b="1" dirty="0">
              <a:solidFill>
                <a:srgbClr val="000000"/>
              </a:solidFill>
              <a:ea typeface="Times New Roman" panose="02020603050405020304" pitchFamily="18" charset="0"/>
              <a:cs typeface="Minion Pro"/>
            </a:endParaRPr>
          </a:p>
          <a:p>
            <a:pPr lvl="0" algn="just">
              <a:lnSpc>
                <a:spcPct val="120000"/>
              </a:lnSpc>
              <a:buFont typeface="Wingdings" panose="05000000000000000000" pitchFamily="2" charset="2"/>
              <a:buChar char="§"/>
            </a:pPr>
            <a:r>
              <a:rPr lang="nl-BE" sz="2400" b="1" dirty="0">
                <a:solidFill>
                  <a:srgbClr val="000000"/>
                </a:solidFill>
                <a:ea typeface="Times New Roman" panose="02020603050405020304" pitchFamily="18" charset="0"/>
                <a:cs typeface="Minion Pro"/>
              </a:rPr>
              <a:t>Voor de voorzieningen die voor 1 januari 2010 in gebruik werden genomen: </a:t>
            </a:r>
          </a:p>
          <a:p>
            <a:pPr lvl="1" algn="just">
              <a:lnSpc>
                <a:spcPct val="120000"/>
              </a:lnSpc>
              <a:buFont typeface="Wingdings" panose="05000000000000000000" pitchFamily="2" charset="2"/>
              <a:buChar char="Ø"/>
            </a:pPr>
            <a:r>
              <a:rPr lang="nl-BE" dirty="0">
                <a:solidFill>
                  <a:srgbClr val="000000"/>
                </a:solidFill>
                <a:ea typeface="Times New Roman" panose="02020603050405020304" pitchFamily="18" charset="0"/>
                <a:cs typeface="Minion Pro"/>
              </a:rPr>
              <a:t>E</a:t>
            </a:r>
            <a:r>
              <a:rPr lang="nl-BE" dirty="0">
                <a:solidFill>
                  <a:srgbClr val="000000"/>
                </a:solidFill>
                <a:effectLst/>
                <a:ea typeface="Times New Roman" panose="02020603050405020304" pitchFamily="18" charset="0"/>
                <a:cs typeface="Minion Pro"/>
              </a:rPr>
              <a:t>lke kamer moet beschikken over een wastafel met warm en koud stromend drinkwater, een spiegel, alsmede over een scheidingswand tussen wastafel en bed </a:t>
            </a:r>
          </a:p>
          <a:p>
            <a:pPr lvl="1" algn="just">
              <a:lnSpc>
                <a:spcPct val="120000"/>
              </a:lnSpc>
              <a:buFont typeface="Wingdings" panose="05000000000000000000" pitchFamily="2" charset="2"/>
              <a:buChar char="Ø"/>
            </a:pPr>
            <a:r>
              <a:rPr lang="nl-BE" dirty="0">
                <a:solidFill>
                  <a:srgbClr val="000000"/>
                </a:solidFill>
                <a:ea typeface="Calibri" panose="020F0502020204030204" pitchFamily="34" charset="0"/>
                <a:cs typeface="Minion Pro"/>
              </a:rPr>
              <a:t>Ee</a:t>
            </a:r>
            <a:r>
              <a:rPr lang="nl-BE" dirty="0">
                <a:solidFill>
                  <a:srgbClr val="000000"/>
                </a:solidFill>
                <a:effectLst/>
                <a:ea typeface="Calibri" panose="020F0502020204030204" pitchFamily="34" charset="0"/>
                <a:cs typeface="Minion Pro"/>
              </a:rPr>
              <a:t>n wc per acht bewoners, waarvan er minimaal één per verdieping toegankelijk is voor personen met een beperkte mobiliteit </a:t>
            </a:r>
          </a:p>
          <a:p>
            <a:pPr lvl="1" algn="just">
              <a:lnSpc>
                <a:spcPct val="120000"/>
              </a:lnSpc>
              <a:buFont typeface="Wingdings" panose="05000000000000000000" pitchFamily="2" charset="2"/>
              <a:buChar char="Ø"/>
            </a:pPr>
            <a:r>
              <a:rPr lang="nl-BE" dirty="0">
                <a:solidFill>
                  <a:srgbClr val="000000"/>
                </a:solidFill>
                <a:ea typeface="Calibri" panose="020F0502020204030204" pitchFamily="34" charset="0"/>
                <a:cs typeface="Minion Pro"/>
              </a:rPr>
              <a:t>E</a:t>
            </a:r>
            <a:r>
              <a:rPr lang="nl-BE" dirty="0">
                <a:solidFill>
                  <a:srgbClr val="000000"/>
                </a:solidFill>
                <a:effectLst/>
                <a:ea typeface="Calibri" panose="020F0502020204030204" pitchFamily="34" charset="0"/>
                <a:cs typeface="Minion Pro"/>
              </a:rPr>
              <a:t>en douche of een bad, plus een extra douche of bad wanneer de voorziening de helft van elke nieuwe schijf van 30 bewoners overschrijdt. Deze installaties zijn toegankelijk voor personen met een beperkte mobiliteit  </a:t>
            </a:r>
          </a:p>
          <a:p>
            <a:pPr algn="just">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1.5. De kwaliteit van de infrastructuur verbeteren </a:t>
            </a:r>
          </a:p>
        </p:txBody>
      </p:sp>
      <p:pic>
        <p:nvPicPr>
          <p:cNvPr id="13" name="Image 12">
            <a:extLst>
              <a:ext uri="{FF2B5EF4-FFF2-40B4-BE49-F238E27FC236}">
                <a16:creationId xmlns:a16="http://schemas.microsoft.com/office/drawing/2014/main" id="{690F81F3-7CAD-483C-A3CC-B93F5D33EA6A}"/>
              </a:ext>
            </a:extLst>
          </p:cNvPr>
          <p:cNvPicPr>
            <a:picLocks noChangeAspect="1"/>
          </p:cNvPicPr>
          <p:nvPr/>
        </p:nvPicPr>
        <p:blipFill>
          <a:blip r:embed="rId3"/>
          <a:stretch>
            <a:fillRect/>
          </a:stretch>
        </p:blipFill>
        <p:spPr>
          <a:xfrm>
            <a:off x="7972261" y="5924420"/>
            <a:ext cx="1171739" cy="933580"/>
          </a:xfrm>
          <a:prstGeom prst="rect">
            <a:avLst/>
          </a:prstGeom>
        </p:spPr>
      </p:pic>
      <p:pic>
        <p:nvPicPr>
          <p:cNvPr id="3" name="Graphique 2" descr="Travail avec un remplissage uni">
            <a:extLst>
              <a:ext uri="{FF2B5EF4-FFF2-40B4-BE49-F238E27FC236}">
                <a16:creationId xmlns:a16="http://schemas.microsoft.com/office/drawing/2014/main" id="{B2C35172-A71C-421A-8052-B63C62C38B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2497" y="5226888"/>
            <a:ext cx="914400" cy="914400"/>
          </a:xfrm>
          <a:prstGeom prst="rect">
            <a:avLst/>
          </a:prstGeom>
        </p:spPr>
      </p:pic>
    </p:spTree>
    <p:extLst>
      <p:ext uri="{BB962C8B-B14F-4D97-AF65-F5344CB8AC3E}">
        <p14:creationId xmlns:p14="http://schemas.microsoft.com/office/powerpoint/2010/main" val="206223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504399" y="1556792"/>
            <a:ext cx="7235953" cy="417646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90050" y="1666240"/>
            <a:ext cx="6762269" cy="3995008"/>
          </a:xfrm>
        </p:spPr>
        <p:txBody>
          <a:bodyPr>
            <a:noAutofit/>
          </a:bodyPr>
          <a:lstStyle/>
          <a:p>
            <a:pPr marL="0" lvl="0" indent="0" algn="just">
              <a:lnSpc>
                <a:spcPct val="120000"/>
              </a:lnSpc>
              <a:buNone/>
            </a:pPr>
            <a:r>
              <a:rPr lang="nl-BE" sz="1500" dirty="0">
                <a:effectLst/>
                <a:ea typeface="Times New Roman" panose="02020603050405020304" pitchFamily="18" charset="0"/>
              </a:rPr>
              <a:t>Afwijkingen van de architectonische normen die voor 1 september 2024 zijn toegekend, blijven geldig tot en met </a:t>
            </a:r>
            <a:r>
              <a:rPr lang="nl-BE" sz="1500" b="1" dirty="0">
                <a:effectLst/>
                <a:ea typeface="Times New Roman" panose="02020603050405020304" pitchFamily="18" charset="0"/>
              </a:rPr>
              <a:t>1 september 2029</a:t>
            </a:r>
            <a:r>
              <a:rPr lang="nl-BE" sz="1500" dirty="0">
                <a:ea typeface="Times New Roman" panose="02020603050405020304" pitchFamily="18" charset="0"/>
              </a:rPr>
              <a:t>.</a:t>
            </a:r>
            <a:r>
              <a:rPr lang="nl-BE" sz="1500" b="1" dirty="0">
                <a:effectLst/>
                <a:ea typeface="Times New Roman" panose="02020603050405020304" pitchFamily="18" charset="0"/>
              </a:rPr>
              <a:t> </a:t>
            </a:r>
          </a:p>
          <a:p>
            <a:pPr marL="0" lvl="0" indent="0" algn="just">
              <a:lnSpc>
                <a:spcPct val="120000"/>
              </a:lnSpc>
              <a:buNone/>
            </a:pPr>
            <a:endParaRPr lang="fr-BE" sz="1500" b="1" dirty="0">
              <a:solidFill>
                <a:srgbClr val="000000"/>
              </a:solidFill>
              <a:ea typeface="Times New Roman" panose="02020603050405020304" pitchFamily="18" charset="0"/>
              <a:cs typeface="Minion Pro"/>
            </a:endParaRPr>
          </a:p>
          <a:p>
            <a:pPr marL="0" lvl="0" indent="0" algn="just">
              <a:lnSpc>
                <a:spcPct val="120000"/>
              </a:lnSpc>
              <a:buNone/>
            </a:pPr>
            <a:r>
              <a:rPr lang="nl-BE" sz="1500" b="1" dirty="0">
                <a:solidFill>
                  <a:srgbClr val="000000"/>
                </a:solidFill>
                <a:ea typeface="Times New Roman" panose="02020603050405020304" pitchFamily="18" charset="0"/>
                <a:cs typeface="Minion Pro"/>
              </a:rPr>
              <a:t>Redenen voor </a:t>
            </a:r>
            <a:r>
              <a:rPr lang="nl-BE" sz="1500" b="1" dirty="0">
                <a:solidFill>
                  <a:srgbClr val="FF0000"/>
                </a:solidFill>
                <a:ea typeface="Times New Roman" panose="02020603050405020304" pitchFamily="18" charset="0"/>
                <a:cs typeface="Minion Pro"/>
              </a:rPr>
              <a:t>afwijking</a:t>
            </a:r>
            <a:r>
              <a:rPr lang="nl-BE" sz="1500" b="1" dirty="0">
                <a:solidFill>
                  <a:srgbClr val="000000"/>
                </a:solidFill>
                <a:ea typeface="Times New Roman" panose="02020603050405020304" pitchFamily="18" charset="0"/>
                <a:cs typeface="Minion Pro"/>
              </a:rPr>
              <a:t> </a:t>
            </a:r>
            <a:r>
              <a:rPr lang="nl-BE" sz="1500" dirty="0">
                <a:solidFill>
                  <a:srgbClr val="000000"/>
                </a:solidFill>
                <a:ea typeface="Times New Roman" panose="02020603050405020304" pitchFamily="18" charset="0"/>
                <a:cs typeface="Minion Pro"/>
              </a:rPr>
              <a:t>van </a:t>
            </a:r>
            <a:r>
              <a:rPr lang="nl-BE" sz="1500" u="sng" dirty="0">
                <a:solidFill>
                  <a:srgbClr val="000000"/>
                </a:solidFill>
                <a:effectLst>
                  <a:outerShdw blurRad="38100" dist="38100" dir="2700000" algn="tl">
                    <a:srgbClr val="000000">
                      <a:alpha val="43137"/>
                    </a:srgbClr>
                  </a:outerShdw>
                </a:effectLst>
                <a:ea typeface="Times New Roman" panose="02020603050405020304" pitchFamily="18" charset="0"/>
                <a:cs typeface="Minion Pro"/>
              </a:rPr>
              <a:t>bepaalde normen</a:t>
            </a:r>
            <a:r>
              <a:rPr lang="nl-BE" sz="1500" dirty="0">
                <a:solidFill>
                  <a:srgbClr val="000000"/>
                </a:solidFill>
                <a:effectLst>
                  <a:outerShdw blurRad="38100" dist="38100" dir="2700000" algn="tl">
                    <a:srgbClr val="000000">
                      <a:alpha val="43137"/>
                    </a:srgbClr>
                  </a:outerShdw>
                </a:effectLst>
                <a:ea typeface="Times New Roman" panose="02020603050405020304" pitchFamily="18" charset="0"/>
                <a:cs typeface="Minion Pro"/>
              </a:rPr>
              <a:t> (</a:t>
            </a:r>
            <a:r>
              <a:rPr lang="nl-BE" sz="1500" dirty="0">
                <a:effectLst/>
                <a:ea typeface="Calibri" panose="020F0502020204030204" pitchFamily="34" charset="0"/>
                <a:cs typeface="Minion Pro"/>
              </a:rPr>
              <a:t>artikelen 45, 48, 59, 170, 177, 179</a:t>
            </a:r>
            <a:r>
              <a:rPr lang="nl-BE" sz="1500" dirty="0">
                <a:ea typeface="Calibri" panose="020F0502020204030204" pitchFamily="34" charset="0"/>
                <a:cs typeface="Minion Pro"/>
              </a:rPr>
              <a:t> </a:t>
            </a:r>
            <a:r>
              <a:rPr lang="nl-BE" sz="1500" dirty="0">
                <a:effectLst/>
                <a:ea typeface="Calibri" panose="020F0502020204030204" pitchFamily="34" charset="0"/>
                <a:cs typeface="Minion Pro"/>
              </a:rPr>
              <a:t>§1 en 183 )</a:t>
            </a:r>
            <a:r>
              <a:rPr lang="nl-BE" sz="1500" dirty="0">
                <a:solidFill>
                  <a:srgbClr val="000000"/>
                </a:solidFill>
                <a:ea typeface="Times New Roman" panose="02020603050405020304" pitchFamily="18" charset="0"/>
                <a:cs typeface="Minion Pro"/>
              </a:rPr>
              <a:t>:</a:t>
            </a:r>
          </a:p>
          <a:p>
            <a:pPr marL="0" lvl="0" indent="0" algn="just">
              <a:lnSpc>
                <a:spcPct val="120000"/>
              </a:lnSpc>
              <a:buNone/>
            </a:pPr>
            <a:endParaRPr lang="fr-FR" sz="100" b="1" dirty="0">
              <a:solidFill>
                <a:srgbClr val="000000"/>
              </a:solidFill>
              <a:ea typeface="Times New Roman" panose="02020603050405020304" pitchFamily="18" charset="0"/>
              <a:cs typeface="Minion Pro"/>
            </a:endParaRPr>
          </a:p>
          <a:p>
            <a:pPr lvl="0" algn="just">
              <a:lnSpc>
                <a:spcPct val="120000"/>
              </a:lnSpc>
              <a:buFont typeface="Wingdings" panose="05000000000000000000" pitchFamily="2" charset="2"/>
              <a:buChar char="ü"/>
            </a:pPr>
            <a:r>
              <a:rPr lang="nl-BE" sz="1500" dirty="0">
                <a:solidFill>
                  <a:srgbClr val="000000"/>
                </a:solidFill>
                <a:ea typeface="Times New Roman" panose="02020603050405020304" pitchFamily="18" charset="0"/>
                <a:cs typeface="Minion Pro"/>
              </a:rPr>
              <a:t>Vereiste van een naar behoren aangetoonde </a:t>
            </a:r>
            <a:r>
              <a:rPr lang="nl-BE" sz="1500" b="1" dirty="0">
                <a:solidFill>
                  <a:srgbClr val="000000"/>
                </a:solidFill>
                <a:ea typeface="Times New Roman" panose="02020603050405020304" pitchFamily="18" charset="0"/>
                <a:cs typeface="Minion Pro"/>
              </a:rPr>
              <a:t>stedenbouwkundige beperking</a:t>
            </a:r>
            <a:r>
              <a:rPr lang="nl-BE" sz="1500" dirty="0">
                <a:solidFill>
                  <a:srgbClr val="000000"/>
                </a:solidFill>
                <a:ea typeface="Times New Roman" panose="02020603050405020304" pitchFamily="18" charset="0"/>
                <a:cs typeface="Minion Pro"/>
              </a:rPr>
              <a:t> met betrekking tot het gebouw waarin de voorziening is gevestigd</a:t>
            </a:r>
          </a:p>
          <a:p>
            <a:pPr lvl="0" algn="just">
              <a:lnSpc>
                <a:spcPct val="120000"/>
              </a:lnSpc>
              <a:buFont typeface="Wingdings" panose="05000000000000000000" pitchFamily="2" charset="2"/>
              <a:buChar char="ü"/>
            </a:pPr>
            <a:r>
              <a:rPr lang="nl-BE" sz="1500" dirty="0">
                <a:solidFill>
                  <a:srgbClr val="000000"/>
                </a:solidFill>
                <a:ea typeface="Times New Roman" panose="02020603050405020304" pitchFamily="18" charset="0"/>
                <a:cs typeface="Minion Pro"/>
              </a:rPr>
              <a:t>Onverenigbaarheid van de norm met het bestaan, in het gebouw, van structurele elementen </a:t>
            </a:r>
            <a:r>
              <a:rPr lang="nl-BE" sz="1500" b="1" dirty="0">
                <a:solidFill>
                  <a:srgbClr val="000000"/>
                </a:solidFill>
                <a:ea typeface="Times New Roman" panose="02020603050405020304" pitchFamily="18" charset="0"/>
                <a:cs typeface="Minion Pro"/>
              </a:rPr>
              <a:t>die niet kunnen worden verplaatst</a:t>
            </a:r>
          </a:p>
          <a:p>
            <a:pPr lvl="0" algn="just">
              <a:lnSpc>
                <a:spcPct val="120000"/>
              </a:lnSpc>
              <a:buFont typeface="Wingdings" panose="05000000000000000000" pitchFamily="2" charset="2"/>
              <a:buChar char="ü"/>
            </a:pPr>
            <a:r>
              <a:rPr lang="nl-BE" sz="1500" dirty="0">
                <a:solidFill>
                  <a:srgbClr val="000000"/>
                </a:solidFill>
                <a:ea typeface="Times New Roman" panose="02020603050405020304" pitchFamily="18" charset="0"/>
                <a:cs typeface="Minion Pro"/>
              </a:rPr>
              <a:t>Bewijs dat het door de architectonische norm in kwestie nagestreefde doel wordt bereikt met een </a:t>
            </a:r>
            <a:r>
              <a:rPr lang="nl-BE" sz="1500" b="1" dirty="0">
                <a:solidFill>
                  <a:srgbClr val="000000"/>
                </a:solidFill>
                <a:ea typeface="Times New Roman" panose="02020603050405020304" pitchFamily="18" charset="0"/>
                <a:cs typeface="Minion Pro"/>
              </a:rPr>
              <a:t>ander middel </a:t>
            </a:r>
            <a:r>
              <a:rPr lang="nl-BE" sz="1500" dirty="0">
                <a:solidFill>
                  <a:srgbClr val="000000"/>
                </a:solidFill>
                <a:ea typeface="Times New Roman" panose="02020603050405020304" pitchFamily="18" charset="0"/>
                <a:cs typeface="Minion Pro"/>
              </a:rPr>
              <a:t>dan dat waarin de norm voorziet</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1.5. De kwaliteit van de infrastructuur verbeteren </a:t>
            </a:r>
          </a:p>
        </p:txBody>
      </p:sp>
      <p:pic>
        <p:nvPicPr>
          <p:cNvPr id="13" name="Image 12">
            <a:extLst>
              <a:ext uri="{FF2B5EF4-FFF2-40B4-BE49-F238E27FC236}">
                <a16:creationId xmlns:a16="http://schemas.microsoft.com/office/drawing/2014/main" id="{690F81F3-7CAD-483C-A3CC-B93F5D33EA6A}"/>
              </a:ext>
            </a:extLst>
          </p:cNvPr>
          <p:cNvPicPr>
            <a:picLocks noChangeAspect="1"/>
          </p:cNvPicPr>
          <p:nvPr/>
        </p:nvPicPr>
        <p:blipFill>
          <a:blip r:embed="rId3"/>
          <a:stretch>
            <a:fillRect/>
          </a:stretch>
        </p:blipFill>
        <p:spPr>
          <a:xfrm>
            <a:off x="7972261" y="5863878"/>
            <a:ext cx="1171739" cy="933580"/>
          </a:xfrm>
          <a:prstGeom prst="rect">
            <a:avLst/>
          </a:prstGeom>
        </p:spPr>
      </p:pic>
      <p:pic>
        <p:nvPicPr>
          <p:cNvPr id="5" name="Graphique 4" descr="Homme tenant un panneau">
            <a:extLst>
              <a:ext uri="{FF2B5EF4-FFF2-40B4-BE49-F238E27FC236}">
                <a16:creationId xmlns:a16="http://schemas.microsoft.com/office/drawing/2014/main" id="{5330A819-5DD4-44A1-B457-3D39778FC7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4990" y="2112094"/>
            <a:ext cx="1796405" cy="3751784"/>
          </a:xfrm>
          <a:prstGeom prst="rect">
            <a:avLst/>
          </a:prstGeom>
        </p:spPr>
      </p:pic>
      <p:cxnSp>
        <p:nvCxnSpPr>
          <p:cNvPr id="7" name="Connecteur : en angle 6">
            <a:extLst>
              <a:ext uri="{FF2B5EF4-FFF2-40B4-BE49-F238E27FC236}">
                <a16:creationId xmlns:a16="http://schemas.microsoft.com/office/drawing/2014/main" id="{8AA9F2B4-9178-4EBD-8549-445915D87E12}"/>
              </a:ext>
            </a:extLst>
          </p:cNvPr>
          <p:cNvCxnSpPr>
            <a:cxnSpLocks/>
          </p:cNvCxnSpPr>
          <p:nvPr/>
        </p:nvCxnSpPr>
        <p:spPr>
          <a:xfrm>
            <a:off x="7775657" y="3389729"/>
            <a:ext cx="782473" cy="203211"/>
          </a:xfrm>
          <a:prstGeom prst="bentConnector3">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37133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252522" y="1207975"/>
            <a:ext cx="7063893"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593870" y="1106482"/>
            <a:ext cx="6768752" cy="2268864"/>
          </a:xfrm>
        </p:spPr>
        <p:txBody>
          <a:bodyPr>
            <a:normAutofit fontScale="92500" lnSpcReduction="10000"/>
          </a:bodyPr>
          <a:lstStyle/>
          <a:p>
            <a:pPr marL="0" indent="0">
              <a:buNone/>
            </a:pPr>
            <a:endParaRPr lang="fr-BE" sz="1400" dirty="0">
              <a:latin typeface="Calibri" panose="020F0502020204030204" pitchFamily="34" charset="0"/>
              <a:cs typeface="Calibri" panose="020F0502020204030204" pitchFamily="34" charset="0"/>
            </a:endParaRPr>
          </a:p>
          <a:p>
            <a:pPr marL="0" indent="0" algn="ctr">
              <a:buNone/>
            </a:pPr>
            <a:r>
              <a:rPr lang="nl-BE" sz="1600" b="1" dirty="0">
                <a:latin typeface="Calibri" panose="020F0502020204030204" pitchFamily="34" charset="0"/>
                <a:cs typeface="Calibri" panose="020F0502020204030204" pitchFamily="34" charset="0"/>
              </a:rPr>
              <a:t>Vaststellingen</a:t>
            </a:r>
          </a:p>
          <a:p>
            <a:pPr marL="0" indent="0" algn="ctr">
              <a:buNone/>
            </a:pPr>
            <a:endParaRPr lang="fr-BE" sz="800" b="1" dirty="0">
              <a:latin typeface="Calibri" panose="020F0502020204030204" pitchFamily="34" charset="0"/>
              <a:cs typeface="Calibri" panose="020F0502020204030204" pitchFamily="34" charset="0"/>
            </a:endParaRP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COVID-19-crisis</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Het aantal uren voortgezette opleiding is slecht afgestemd op de behoeften van de verschillende personeelscategorieën</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Gebrek aan flexibiliteit (deeltijdse betrekkingen)</a:t>
            </a:r>
          </a:p>
          <a:p>
            <a:pPr>
              <a:buFont typeface="Wingdings" panose="05000000000000000000" pitchFamily="2" charset="2"/>
              <a:buChar char="§"/>
            </a:pPr>
            <a:r>
              <a:rPr lang="nl-BE" sz="1600" dirty="0">
                <a:latin typeface="Calibri" panose="020F0502020204030204" pitchFamily="34" charset="0"/>
                <a:cs typeface="Calibri" panose="020F0502020204030204" pitchFamily="34" charset="0"/>
              </a:rPr>
              <a:t>Administratieve rompslomp (controle van de opleidingsplannen)</a:t>
            </a:r>
          </a:p>
          <a:p>
            <a:pPr lvl="0" algn="just" fontAlgn="auto">
              <a:lnSpc>
                <a:spcPct val="120000"/>
              </a:lnSpc>
              <a:buFont typeface="Wingdings" panose="05000000000000000000" pitchFamily="2" charset="2"/>
              <a:buChar char="§"/>
            </a:pP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versterken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1259630" y="3562464"/>
            <a:ext cx="7056785" cy="267484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9CE623B2-D290-46E7-A2BE-DDACEC97DE40}"/>
              </a:ext>
            </a:extLst>
          </p:cNvPr>
          <p:cNvSpPr txBox="1"/>
          <p:nvPr/>
        </p:nvSpPr>
        <p:spPr>
          <a:xfrm>
            <a:off x="1400092" y="3664142"/>
            <a:ext cx="6768752" cy="2437590"/>
          </a:xfrm>
          <a:prstGeom prst="rect">
            <a:avLst/>
          </a:prstGeom>
          <a:noFill/>
        </p:spPr>
        <p:txBody>
          <a:bodyPr wrap="square">
            <a:spAutoFit/>
          </a:bodyPr>
          <a:lstStyle/>
          <a:p>
            <a:pPr lvl="0" algn="just">
              <a:lnSpc>
                <a:spcPct val="120000"/>
              </a:lnSpc>
            </a:pPr>
            <a:r>
              <a:rPr lang="nl-BE" sz="1500" b="1" dirty="0">
                <a:solidFill>
                  <a:srgbClr val="000000"/>
                </a:solidFill>
                <a:effectLst/>
                <a:ea typeface="Times New Roman" panose="02020603050405020304" pitchFamily="18" charset="0"/>
                <a:cs typeface="Minion Pro"/>
              </a:rPr>
              <a:t>Wijziging van het verplichte minimumaantal uren voortgezette opleiding:</a:t>
            </a:r>
          </a:p>
          <a:p>
            <a:pPr lvl="0" algn="just">
              <a:lnSpc>
                <a:spcPct val="120000"/>
              </a:lnSpc>
            </a:pPr>
            <a:endParaRPr lang="fr-FR" sz="800" dirty="0">
              <a:solidFill>
                <a:srgbClr val="000000"/>
              </a:solidFill>
              <a:effectLst/>
              <a:ea typeface="Times New Roman" panose="02020603050405020304" pitchFamily="18" charset="0"/>
              <a:cs typeface="Minion Pro"/>
            </a:endParaRP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Voor alle personeelsleden: 16 uur per 2 jaar met een minimum van 4 uur per jaar </a:t>
            </a: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Uitzondering voor het verzorgend personeel en personeel voor reactivering: 40 uur per 2 jaar met een minimum van 8 uur per jaar </a:t>
            </a:r>
          </a:p>
          <a:p>
            <a:pPr marL="742950" lvl="1" indent="-285750" algn="just">
              <a:lnSpc>
                <a:spcPct val="120000"/>
              </a:lnSpc>
              <a:buFont typeface="Wingdings" panose="05000000000000000000" pitchFamily="2" charset="2"/>
              <a:buChar char="§"/>
            </a:pPr>
            <a:r>
              <a:rPr lang="nl-BE" sz="1500" dirty="0">
                <a:solidFill>
                  <a:srgbClr val="000000"/>
                </a:solidFill>
                <a:effectLst/>
                <a:ea typeface="Calibri" panose="020F0502020204030204" pitchFamily="34" charset="0"/>
                <a:cs typeface="Minion Pro"/>
              </a:rPr>
              <a:t>Voor personeelsleden die minder dan 3/4-tijds werken, wordt het aantal uren verplichte opleiding verminderd in verhouding tot de werkelijke arbeidstijd </a:t>
            </a:r>
          </a:p>
        </p:txBody>
      </p:sp>
      <p:pic>
        <p:nvPicPr>
          <p:cNvPr id="19" name="Graphique 18" descr="Loupe avec un remplissage uni">
            <a:extLst>
              <a:ext uri="{FF2B5EF4-FFF2-40B4-BE49-F238E27FC236}">
                <a16:creationId xmlns:a16="http://schemas.microsoft.com/office/drawing/2014/main" id="{5ACCE7C1-CEFE-4D18-8184-D9879162A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0484">
            <a:off x="4102032" y="488037"/>
            <a:ext cx="2325101" cy="2325101"/>
          </a:xfrm>
          <a:prstGeom prst="rect">
            <a:avLst/>
          </a:prstGeom>
        </p:spPr>
      </p:pic>
    </p:spTree>
    <p:extLst>
      <p:ext uri="{BB962C8B-B14F-4D97-AF65-F5344CB8AC3E}">
        <p14:creationId xmlns:p14="http://schemas.microsoft.com/office/powerpoint/2010/main" val="2797455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C557-6339-4974-BE64-FE0A9395A219}"/>
              </a:ext>
            </a:extLst>
          </p:cNvPr>
          <p:cNvSpPr>
            <a:spLocks noGrp="1"/>
          </p:cNvSpPr>
          <p:nvPr>
            <p:ph type="ctrTitle"/>
          </p:nvPr>
        </p:nvSpPr>
        <p:spPr>
          <a:xfrm>
            <a:off x="971600" y="476672"/>
            <a:ext cx="5105400" cy="1097950"/>
          </a:xfrm>
        </p:spPr>
        <p:txBody>
          <a:bodyPr/>
          <a:lstStyle/>
          <a:p>
            <a:r>
              <a:rPr lang="nl-BE" sz="3600" b="1"/>
              <a:t>Agenda </a:t>
            </a:r>
          </a:p>
        </p:txBody>
      </p:sp>
      <p:sp>
        <p:nvSpPr>
          <p:cNvPr id="5" name="ZoneTexte 4">
            <a:extLst>
              <a:ext uri="{FF2B5EF4-FFF2-40B4-BE49-F238E27FC236}">
                <a16:creationId xmlns:a16="http://schemas.microsoft.com/office/drawing/2014/main" id="{A72E2CA7-9288-43C5-835A-D4F7B2E32E65}"/>
              </a:ext>
            </a:extLst>
          </p:cNvPr>
          <p:cNvSpPr txBox="1"/>
          <p:nvPr/>
        </p:nvSpPr>
        <p:spPr>
          <a:xfrm>
            <a:off x="683568" y="1365153"/>
            <a:ext cx="8146163" cy="3323987"/>
          </a:xfrm>
          <a:prstGeom prst="rect">
            <a:avLst/>
          </a:prstGeom>
          <a:noFill/>
        </p:spPr>
        <p:txBody>
          <a:bodyPr wrap="square" rtlCol="0">
            <a:spAutoFit/>
          </a:bodyPr>
          <a:lstStyle/>
          <a:p>
            <a:pPr marL="342900" indent="-342900">
              <a:buFont typeface="+mj-lt"/>
              <a:buAutoNum type="arabicPeriod"/>
            </a:pPr>
            <a:endParaRPr lang="fr-BE" sz="2400" u="sng" dirty="0">
              <a:solidFill>
                <a:schemeClr val="bg1"/>
              </a:solidFill>
            </a:endParaRPr>
          </a:p>
          <a:p>
            <a:endParaRPr lang="fr-BE" sz="2400" dirty="0">
              <a:solidFill>
                <a:schemeClr val="bg1"/>
              </a:solidFill>
            </a:endParaRPr>
          </a:p>
          <a:p>
            <a:pPr marL="342900" indent="-342900">
              <a:buFont typeface="+mj-lt"/>
              <a:buAutoNum type="arabicPeriod"/>
            </a:pPr>
            <a:r>
              <a:rPr lang="nl-BE" sz="2400" dirty="0">
                <a:solidFill>
                  <a:schemeClr val="bg1"/>
                </a:solidFill>
              </a:rPr>
              <a:t>De hervorming van de erkenningsnormen</a:t>
            </a:r>
          </a:p>
          <a:p>
            <a:pPr marL="342900" indent="-342900">
              <a:buFont typeface="+mj-lt"/>
              <a:buAutoNum type="arabicPeriod"/>
            </a:pPr>
            <a:endParaRPr lang="fr-BE" sz="2400" dirty="0">
              <a:solidFill>
                <a:schemeClr val="bg1"/>
              </a:solidFill>
            </a:endParaRPr>
          </a:p>
          <a:p>
            <a:pPr marL="342900" indent="-342900">
              <a:buFont typeface="+mj-lt"/>
              <a:buAutoNum type="arabicPeriod"/>
            </a:pPr>
            <a:r>
              <a:rPr lang="nl-BE" sz="2400" dirty="0">
                <a:solidFill>
                  <a:schemeClr val="bg1"/>
                </a:solidFill>
              </a:rPr>
              <a:t>Ondersteuning bij de cultuuromslag in </a:t>
            </a:r>
          </a:p>
          <a:p>
            <a:r>
              <a:rPr lang="nl-BE" sz="2400" dirty="0">
                <a:solidFill>
                  <a:schemeClr val="bg1"/>
                </a:solidFill>
              </a:rPr>
              <a:t>     de RH's/RVT's  </a:t>
            </a:r>
          </a:p>
          <a:p>
            <a:endParaRPr lang="fr-BE" sz="2400" dirty="0">
              <a:solidFill>
                <a:schemeClr val="bg1"/>
              </a:solidFill>
            </a:endParaRPr>
          </a:p>
          <a:p>
            <a:r>
              <a:rPr lang="nl-BE" sz="2400" dirty="0">
                <a:solidFill>
                  <a:schemeClr val="bg1"/>
                </a:solidFill>
              </a:rPr>
              <a:t>3. Vragen en antwoorden </a:t>
            </a:r>
            <a:br>
              <a:rPr lang="nl-BE" dirty="0">
                <a:solidFill>
                  <a:schemeClr val="bg1"/>
                </a:solidFill>
              </a:rPr>
            </a:br>
            <a:endParaRPr lang="nl-BE" dirty="0">
              <a:solidFill>
                <a:schemeClr val="bg1"/>
              </a:solidFill>
            </a:endParaRPr>
          </a:p>
        </p:txBody>
      </p:sp>
      <p:pic>
        <p:nvPicPr>
          <p:cNvPr id="8" name="Afbeelding 5">
            <a:extLst>
              <a:ext uri="{FF2B5EF4-FFF2-40B4-BE49-F238E27FC236}">
                <a16:creationId xmlns:a16="http://schemas.microsoft.com/office/drawing/2014/main" id="{EC1347A8-44F9-4E1A-8F7A-5D3A8DDD4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810" y="5373216"/>
            <a:ext cx="842638" cy="757235"/>
          </a:xfrm>
          <a:prstGeom prst="rect">
            <a:avLst/>
          </a:prstGeom>
        </p:spPr>
      </p:pic>
      <p:pic>
        <p:nvPicPr>
          <p:cNvPr id="10" name="Graphique 9" descr="Geste de maintien avec un remplissage uni">
            <a:extLst>
              <a:ext uri="{FF2B5EF4-FFF2-40B4-BE49-F238E27FC236}">
                <a16:creationId xmlns:a16="http://schemas.microsoft.com/office/drawing/2014/main" id="{C092A439-572B-4D99-BD6E-63B9EC8F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2564904"/>
            <a:ext cx="1440160" cy="1440160"/>
          </a:xfrm>
          <a:prstGeom prst="rect">
            <a:avLst/>
          </a:prstGeom>
        </p:spPr>
      </p:pic>
    </p:spTree>
    <p:extLst>
      <p:ext uri="{BB962C8B-B14F-4D97-AF65-F5344CB8AC3E}">
        <p14:creationId xmlns:p14="http://schemas.microsoft.com/office/powerpoint/2010/main" val="37239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83362" y="1336673"/>
            <a:ext cx="5328592" cy="407723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70012" y="1484194"/>
            <a:ext cx="5112568" cy="3785652"/>
          </a:xfrm>
          <a:prstGeom prst="rect">
            <a:avLst/>
          </a:prstGeom>
          <a:noFill/>
        </p:spPr>
        <p:txBody>
          <a:bodyPr wrap="square">
            <a:spAutoFit/>
          </a:bodyPr>
          <a:lstStyle/>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Deelname</a:t>
            </a:r>
            <a:r>
              <a:rPr lang="nl-BE" sz="1800" dirty="0">
                <a:latin typeface="Calibri" panose="020F0502020204030204" pitchFamily="34" charset="0"/>
                <a:cs typeface="Calibri" panose="020F0502020204030204" pitchFamily="34" charset="0"/>
              </a:rPr>
              <a:t> van de </a:t>
            </a:r>
            <a:r>
              <a:rPr lang="nl-BE" sz="1800" b="1" dirty="0">
                <a:latin typeface="Calibri" panose="020F0502020204030204" pitchFamily="34" charset="0"/>
                <a:cs typeface="Calibri" panose="020F0502020204030204" pitchFamily="34" charset="0"/>
              </a:rPr>
              <a:t>personeelsleden</a:t>
            </a:r>
            <a:r>
              <a:rPr lang="nl-BE" sz="1800" dirty="0">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Thema's </a:t>
            </a:r>
            <a:r>
              <a:rPr lang="nl-BE" sz="1800" dirty="0">
                <a:latin typeface="Calibri" panose="020F0502020204030204" pitchFamily="34" charset="0"/>
                <a:cs typeface="Calibri" panose="020F0502020204030204" pitchFamily="34" charset="0"/>
              </a:rPr>
              <a:t>die regelmatig aan bod moeten komen : </a:t>
            </a:r>
            <a:r>
              <a:rPr lang="nl-BE" sz="1600" dirty="0">
                <a:latin typeface="Calibri" panose="020F0502020204030204" pitchFamily="34" charset="0"/>
                <a:cs typeface="Calibri" panose="020F0502020204030204" pitchFamily="34" charset="0"/>
              </a:rPr>
              <a:t>goede behandeling van ouderen en de betrekkingen met de ouderen, diversiteit, zorgkwaliteit en voortdurende verbetering, begeleiding en participatie van ouderen, interne betrekkingen binnen de teams/het management, cognitieve stoornissen of dementie, geriatrie, levenseinde</a:t>
            </a:r>
          </a:p>
          <a:p>
            <a:pPr marL="285750" indent="-285750">
              <a:buFont typeface="Wingdings" panose="05000000000000000000" pitchFamily="2" charset="2"/>
              <a:buChar char="§"/>
            </a:pPr>
            <a:r>
              <a:rPr lang="nl-BE" sz="1800" dirty="0">
                <a:latin typeface="Calibri" panose="020F0502020204030204" pitchFamily="34" charset="0"/>
                <a:cs typeface="Calibri" panose="020F0502020204030204" pitchFamily="34" charset="0"/>
              </a:rPr>
              <a:t>Ministerieel besluit: </a:t>
            </a:r>
            <a:r>
              <a:rPr lang="nl-BE" sz="1800" b="1" dirty="0">
                <a:latin typeface="Calibri" panose="020F0502020204030204" pitchFamily="34" charset="0"/>
                <a:cs typeface="Calibri" panose="020F0502020204030204" pitchFamily="34" charset="0"/>
              </a:rPr>
              <a:t>inhoud per personeelscategorie </a:t>
            </a:r>
          </a:p>
          <a:p>
            <a:pPr marL="285750" indent="-285750">
              <a:buFont typeface="Wingdings" panose="05000000000000000000" pitchFamily="2" charset="2"/>
              <a:buChar char="§"/>
            </a:pPr>
            <a:r>
              <a:rPr lang="nl-BE" sz="1800" dirty="0">
                <a:latin typeface="Calibri" panose="020F0502020204030204" pitchFamily="34" charset="0"/>
                <a:cs typeface="Calibri" panose="020F0502020204030204" pitchFamily="34" charset="0"/>
              </a:rPr>
              <a:t>Bijgewerkt overzicht van het aantal gevolgde uren door een personeelslid</a:t>
            </a:r>
          </a:p>
          <a:p>
            <a:pPr marL="285750" indent="-285750">
              <a:buFont typeface="Wingdings" panose="05000000000000000000" pitchFamily="2" charset="2"/>
              <a:buChar char="§"/>
            </a:pPr>
            <a:r>
              <a:rPr lang="nl-NL" dirty="0">
                <a:latin typeface="Calibri" panose="020F0502020204030204" pitchFamily="34" charset="0"/>
                <a:ea typeface="Times New Roman" panose="02020603050405020304" pitchFamily="18" charset="0"/>
                <a:cs typeface="Times New Roman" panose="02020603050405020304" pitchFamily="18" charset="0"/>
              </a:rPr>
              <a:t>O</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m de twee jaar bij Iriscare ingediend (te bepalen datum + template)</a:t>
            </a:r>
            <a:endParaRPr lang="nl-BE" sz="1800"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0E34AE4-4FB2-4CB7-9144-383F6736F87D}"/>
              </a:ext>
            </a:extLst>
          </p:cNvPr>
          <p:cNvSpPr txBox="1"/>
          <p:nvPr/>
        </p:nvSpPr>
        <p:spPr>
          <a:xfrm>
            <a:off x="461420" y="1235461"/>
            <a:ext cx="2634924" cy="1200329"/>
          </a:xfrm>
          <a:prstGeom prst="rect">
            <a:avLst/>
          </a:prstGeom>
          <a:noFill/>
        </p:spPr>
        <p:txBody>
          <a:bodyPr wrap="square">
            <a:spAutoFit/>
          </a:bodyPr>
          <a:lstStyle/>
          <a:p>
            <a:r>
              <a:rPr lang="nl-BE" sz="2400" b="1" dirty="0">
                <a:latin typeface="Calibri" panose="020F0502020204030204" pitchFamily="34" charset="0"/>
                <a:cs typeface="Calibri" panose="020F0502020204030204" pitchFamily="34" charset="0"/>
              </a:rPr>
              <a:t>Plan voor voortgezette opleiding :</a:t>
            </a:r>
          </a:p>
        </p:txBody>
      </p:sp>
      <p:pic>
        <p:nvPicPr>
          <p:cNvPr id="8" name="Image 7" descr="Femmes designers d’intérieur explorant des échantillons de tissu">
            <a:extLst>
              <a:ext uri="{FF2B5EF4-FFF2-40B4-BE49-F238E27FC236}">
                <a16:creationId xmlns:a16="http://schemas.microsoft.com/office/drawing/2014/main" id="{2AF62123-A71F-49CC-8358-97C6B40887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25" r="11417"/>
          <a:stretch/>
        </p:blipFill>
        <p:spPr>
          <a:xfrm>
            <a:off x="351417" y="2558561"/>
            <a:ext cx="2744927" cy="2333332"/>
          </a:xfrm>
          <a:prstGeom prst="rect">
            <a:avLst/>
          </a:prstGeom>
        </p:spPr>
      </p:pic>
      <p:sp>
        <p:nvSpPr>
          <p:cNvPr id="9" name="ZoneTexte 8">
            <a:extLst>
              <a:ext uri="{FF2B5EF4-FFF2-40B4-BE49-F238E27FC236}">
                <a16:creationId xmlns:a16="http://schemas.microsoft.com/office/drawing/2014/main" id="{3396620C-5790-4710-9167-D8E4E0BA3396}"/>
              </a:ext>
            </a:extLst>
          </p:cNvPr>
          <p:cNvSpPr txBox="1"/>
          <p:nvPr/>
        </p:nvSpPr>
        <p:spPr>
          <a:xfrm>
            <a:off x="611560" y="5622539"/>
            <a:ext cx="7796020" cy="553998"/>
          </a:xfrm>
          <a:prstGeom prst="rect">
            <a:avLst/>
          </a:prstGeom>
          <a:noFill/>
        </p:spPr>
        <p:txBody>
          <a:bodyPr wrap="square">
            <a:spAutoFit/>
          </a:bodyPr>
          <a:lstStyle/>
          <a:p>
            <a:r>
              <a:rPr lang="nl-BE" sz="1500" dirty="0">
                <a:effectLst/>
                <a:latin typeface="Calibri" panose="020F0502020204030204" pitchFamily="34" charset="0"/>
                <a:ea typeface="Times New Roman" panose="02020603050405020304" pitchFamily="18" charset="0"/>
              </a:rPr>
              <a:t>1 januari 2026</a:t>
            </a:r>
            <a:r>
              <a:rPr lang="nl-BE" sz="1500" dirty="0">
                <a:latin typeface="Calibri" panose="020F0502020204030204" pitchFamily="34" charset="0"/>
                <a:ea typeface="Times New Roman" panose="02020603050405020304" pitchFamily="18" charset="0"/>
              </a:rPr>
              <a:t> : </a:t>
            </a:r>
            <a:r>
              <a:rPr lang="nl-BE" sz="1500" dirty="0">
                <a:effectLst/>
                <a:latin typeface="Calibri" panose="020F0502020204030204" pitchFamily="34" charset="0"/>
                <a:ea typeface="Times New Roman" panose="02020603050405020304" pitchFamily="18" charset="0"/>
              </a:rPr>
              <a:t>ten minste 24 uur voortgezette opleiding op het gebied van teammanagement, efficiëntie en welzijn op het werk voor </a:t>
            </a:r>
            <a:r>
              <a:rPr lang="nl-BE" sz="1500" b="1" dirty="0">
                <a:effectLst/>
                <a:latin typeface="Calibri" panose="020F0502020204030204" pitchFamily="34" charset="0"/>
                <a:ea typeface="Times New Roman" panose="02020603050405020304" pitchFamily="18" charset="0"/>
              </a:rPr>
              <a:t>hoofdverpleegkundigen</a:t>
            </a:r>
          </a:p>
        </p:txBody>
      </p:sp>
      <p:pic>
        <p:nvPicPr>
          <p:cNvPr id="13" name="Image 12">
            <a:extLst>
              <a:ext uri="{FF2B5EF4-FFF2-40B4-BE49-F238E27FC236}">
                <a16:creationId xmlns:a16="http://schemas.microsoft.com/office/drawing/2014/main" id="{7FEAF7C5-57C1-45B6-A936-2DCCDD08DA7F}"/>
              </a:ext>
            </a:extLst>
          </p:cNvPr>
          <p:cNvPicPr>
            <a:picLocks noChangeAspect="1"/>
          </p:cNvPicPr>
          <p:nvPr/>
        </p:nvPicPr>
        <p:blipFill>
          <a:blip r:embed="rId3"/>
          <a:stretch>
            <a:fillRect/>
          </a:stretch>
        </p:blipFill>
        <p:spPr>
          <a:xfrm>
            <a:off x="7956376" y="5877272"/>
            <a:ext cx="1171739" cy="933580"/>
          </a:xfrm>
          <a:prstGeom prst="rect">
            <a:avLst/>
          </a:prstGeom>
        </p:spPr>
      </p:pic>
      <p:pic>
        <p:nvPicPr>
          <p:cNvPr id="5" name="Graphique 4" descr="Point d’exclamation avec un remplissage uni">
            <a:extLst>
              <a:ext uri="{FF2B5EF4-FFF2-40B4-BE49-F238E27FC236}">
                <a16:creationId xmlns:a16="http://schemas.microsoft.com/office/drawing/2014/main" id="{17B4F387-8226-47CB-8F82-4ED3E0B63B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384" y="5570948"/>
            <a:ext cx="648072" cy="648072"/>
          </a:xfrm>
          <a:prstGeom prst="rect">
            <a:avLst/>
          </a:prstGeom>
        </p:spPr>
      </p:pic>
    </p:spTree>
    <p:extLst>
      <p:ext uri="{BB962C8B-B14F-4D97-AF65-F5344CB8AC3E}">
        <p14:creationId xmlns:p14="http://schemas.microsoft.com/office/powerpoint/2010/main" val="260249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0" y="5686021"/>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1.6. Meer inzetten op opleiding van de personeelsleden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47864" y="1124745"/>
            <a:ext cx="5328592" cy="484341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84156" y="889843"/>
            <a:ext cx="5092300" cy="5078313"/>
          </a:xfrm>
          <a:prstGeom prst="rect">
            <a:avLst/>
          </a:prstGeom>
          <a:noFill/>
        </p:spPr>
        <p:txBody>
          <a:bodyPr wrap="square">
            <a:spAutoFit/>
          </a:bodyPr>
          <a:lstStyle/>
          <a:p>
            <a:pPr marL="285750" indent="-285750">
              <a:buFont typeface="Wingdings" panose="05000000000000000000" pitchFamily="2" charset="2"/>
              <a:buChar char="§"/>
            </a:pPr>
            <a:endParaRPr lang="fr-BE"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nl-BE" dirty="0">
                <a:latin typeface="Calibri" panose="020F0502020204030204" pitchFamily="34" charset="0"/>
                <a:ea typeface="Times New Roman" panose="02020603050405020304" pitchFamily="18" charset="0"/>
                <a:cs typeface="Calibri" panose="020F0502020204030204" pitchFamily="34" charset="0"/>
              </a:rPr>
              <a:t>Opleidingen </a:t>
            </a:r>
            <a:r>
              <a:rPr lang="nl-BE" b="1" dirty="0">
                <a:latin typeface="Calibri" panose="020F0502020204030204" pitchFamily="34" charset="0"/>
                <a:ea typeface="Times New Roman" panose="02020603050405020304" pitchFamily="18" charset="0"/>
                <a:cs typeface="Calibri" panose="020F0502020204030204" pitchFamily="34" charset="0"/>
              </a:rPr>
              <a:t>die worden geacht te zijn erkend</a:t>
            </a:r>
            <a:r>
              <a:rPr lang="nl-BE" dirty="0">
                <a:latin typeface="Calibri" panose="020F0502020204030204" pitchFamily="34" charset="0"/>
                <a:ea typeface="Times New Roman" panose="02020603050405020304" pitchFamily="18" charset="0"/>
                <a:cs typeface="Calibri" panose="020F0502020204030204" pitchFamily="34" charset="0"/>
              </a:rPr>
              <a:t>:</a:t>
            </a:r>
            <a:r>
              <a:rPr lang="nl-BE" sz="1800" dirty="0">
                <a:effectLst/>
                <a:latin typeface="Calibri" panose="020F0502020204030204" pitchFamily="34" charset="0"/>
                <a:ea typeface="Times New Roman" panose="02020603050405020304" pitchFamily="18" charset="0"/>
                <a:cs typeface="Calibri" panose="020F0502020204030204" pitchFamily="34" charset="0"/>
              </a:rPr>
              <a:t> erkende instellingen, fondsen voor bestaanszekerheid, ziekenhuisdiensten, platformen voor palliatieve zorg en het federaal platform voor ziekenhuishygiëne, de Brusselse Vereniging voor welzijn op het werk, het Platform voor continue Verbetering van Zorgkwaliteit en Patiëntveiligheid (PAQS), federaties, personeelslid dat in het thema is gespecialiseerd</a:t>
            </a:r>
          </a:p>
          <a:p>
            <a:pPr marL="285750" indent="-285750">
              <a:buFont typeface="Wingdings" panose="05000000000000000000" pitchFamily="2" charset="2"/>
              <a:buChar char="§"/>
            </a:pPr>
            <a:r>
              <a:rPr lang="nl-BE" dirty="0">
                <a:latin typeface="Calibri" panose="020F0502020204030204" pitchFamily="34" charset="0"/>
                <a:ea typeface="Times New Roman" panose="02020603050405020304" pitchFamily="18" charset="0"/>
                <a:cs typeface="Calibri" panose="020F0502020204030204" pitchFamily="34" charset="0"/>
              </a:rPr>
              <a:t>Mogelijkheid om een instelling te erkennen voor een reeks opleidingen</a:t>
            </a:r>
          </a:p>
          <a:p>
            <a:pPr marL="285750" indent="-285750">
              <a:buFont typeface="Wingdings" panose="05000000000000000000" pitchFamily="2" charset="2"/>
              <a:buChar char="§"/>
            </a:pPr>
            <a:r>
              <a:rPr lang="nl-BE" sz="1800" b="1" dirty="0">
                <a:latin typeface="Calibri" panose="020F0502020204030204" pitchFamily="34" charset="0"/>
                <a:cs typeface="Calibri" panose="020F0502020204030204" pitchFamily="34" charset="0"/>
              </a:rPr>
              <a:t>Multidisciplinaire vergaderingen </a:t>
            </a:r>
            <a:r>
              <a:rPr lang="nl-BE" sz="1800" dirty="0">
                <a:latin typeface="Calibri" panose="020F0502020204030204" pitchFamily="34" charset="0"/>
                <a:cs typeface="Calibri" panose="020F0502020204030204" pitchFamily="34" charset="0"/>
              </a:rPr>
              <a:t>worden niet meer erkend </a:t>
            </a:r>
          </a:p>
          <a:p>
            <a:pPr marL="285750" indent="-285750">
              <a:buFont typeface="Wingdings" panose="05000000000000000000" pitchFamily="2" charset="2"/>
              <a:buChar char="§"/>
            </a:pPr>
            <a:r>
              <a:rPr lang="nl-BE" sz="1800" dirty="0">
                <a:latin typeface="Calibri" panose="020F0502020204030204" pitchFamily="34" charset="0"/>
                <a:cs typeface="Calibri" panose="020F0502020204030204" pitchFamily="34" charset="0"/>
              </a:rPr>
              <a:t>Erkenning van </a:t>
            </a:r>
            <a:r>
              <a:rPr lang="nl-BE" sz="1800" b="1" dirty="0">
                <a:latin typeface="Calibri" panose="020F0502020204030204" pitchFamily="34" charset="0"/>
                <a:cs typeface="Calibri" panose="020F0502020204030204" pitchFamily="34" charset="0"/>
              </a:rPr>
              <a:t>taalopleidingen, online opleidingen</a:t>
            </a:r>
            <a:r>
              <a:rPr lang="nl-BE" sz="1800" dirty="0">
                <a:latin typeface="Calibri" panose="020F0502020204030204" pitchFamily="34" charset="0"/>
                <a:cs typeface="Calibri" panose="020F0502020204030204" pitchFamily="34" charset="0"/>
              </a:rPr>
              <a:t> (max. ½ van het totale aantal verplichte uren), en georganiseerd door een interne </a:t>
            </a:r>
            <a:r>
              <a:rPr lang="nl-BE" sz="1800" b="1" dirty="0">
                <a:latin typeface="Calibri" panose="020F0502020204030204" pitchFamily="34" charset="0"/>
                <a:cs typeface="Calibri" panose="020F0502020204030204" pitchFamily="34" charset="0"/>
              </a:rPr>
              <a:t>medewerker</a:t>
            </a:r>
            <a:r>
              <a:rPr lang="nl-BE" sz="1800" dirty="0">
                <a:latin typeface="Calibri" panose="020F0502020204030204" pitchFamily="34" charset="0"/>
                <a:cs typeface="Calibri" panose="020F0502020204030204" pitchFamily="34" charset="0"/>
              </a:rPr>
              <a:t> (max. 1/3)</a:t>
            </a:r>
          </a:p>
        </p:txBody>
      </p:sp>
      <p:pic>
        <p:nvPicPr>
          <p:cNvPr id="7" name="Image 6" descr="Femme d'affaires au tableau blanc dirigeant une réunion dans la salle de conférence">
            <a:extLst>
              <a:ext uri="{FF2B5EF4-FFF2-40B4-BE49-F238E27FC236}">
                <a16:creationId xmlns:a16="http://schemas.microsoft.com/office/drawing/2014/main" id="{62EA7215-09C1-495D-90E9-EB37C4196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4" r="14719"/>
          <a:stretch/>
        </p:blipFill>
        <p:spPr>
          <a:xfrm>
            <a:off x="247631" y="2230881"/>
            <a:ext cx="2808312" cy="2787521"/>
          </a:xfrm>
          <a:prstGeom prst="rect">
            <a:avLst/>
          </a:prstGeom>
        </p:spPr>
      </p:pic>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358231" cy="461665"/>
          </a:xfrm>
          <a:prstGeom prst="rect">
            <a:avLst/>
          </a:prstGeom>
          <a:noFill/>
        </p:spPr>
        <p:txBody>
          <a:bodyPr wrap="square">
            <a:spAutoFit/>
          </a:bodyPr>
          <a:lstStyle/>
          <a:p>
            <a:r>
              <a:rPr lang="nl-BE" sz="2400" b="1" dirty="0">
                <a:latin typeface="Calibri" panose="020F0502020204030204" pitchFamily="34" charset="0"/>
                <a:cs typeface="Calibri" panose="020F0502020204030204" pitchFamily="34" charset="0"/>
              </a:rPr>
              <a:t>Erkenning :</a:t>
            </a:r>
          </a:p>
        </p:txBody>
      </p:sp>
    </p:spTree>
    <p:extLst>
      <p:ext uri="{BB962C8B-B14F-4D97-AF65-F5344CB8AC3E}">
        <p14:creationId xmlns:p14="http://schemas.microsoft.com/office/powerpoint/2010/main" val="7392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74156" y="2332350"/>
            <a:ext cx="5538004" cy="419299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54176" y="2404970"/>
            <a:ext cx="5177964" cy="4392488"/>
          </a:xfrm>
        </p:spPr>
        <p:txBody>
          <a:bodyPr>
            <a:normAutofit fontScale="77500" lnSpcReduction="20000"/>
          </a:bodyPr>
          <a:lstStyle/>
          <a:p>
            <a:pPr algn="just">
              <a:lnSpc>
                <a:spcPct val="120000"/>
              </a:lnSpc>
              <a:buFont typeface="Wingdings" panose="05000000000000000000" pitchFamily="2" charset="2"/>
              <a:buChar char="§"/>
            </a:pPr>
            <a:r>
              <a:rPr lang="nl-BE" sz="1800" dirty="0">
                <a:solidFill>
                  <a:srgbClr val="000000"/>
                </a:solidFill>
                <a:ea typeface="Times New Roman" panose="02020603050405020304" pitchFamily="18" charset="0"/>
                <a:cs typeface="Minion Pro"/>
              </a:rPr>
              <a:t>De maaltijden </a:t>
            </a:r>
            <a:r>
              <a:rPr lang="nl-BE" sz="1800" b="1" dirty="0">
                <a:solidFill>
                  <a:srgbClr val="000000"/>
                </a:solidFill>
                <a:ea typeface="Times New Roman" panose="02020603050405020304" pitchFamily="18" charset="0"/>
                <a:cs typeface="Minion Pro"/>
              </a:rPr>
              <a:t>aanpassen aan de behoeften en de toestand</a:t>
            </a:r>
            <a:r>
              <a:rPr lang="nl-BE" sz="1800" dirty="0">
                <a:solidFill>
                  <a:srgbClr val="000000"/>
                </a:solidFill>
                <a:ea typeface="Times New Roman" panose="02020603050405020304" pitchFamily="18" charset="0"/>
                <a:cs typeface="Minion Pro"/>
              </a:rPr>
              <a:t> van de bewoners en organiseren op een wijze die hun onafhankelijkheid bevordert</a:t>
            </a:r>
            <a:r>
              <a:rPr lang="nl-BE" sz="1800" dirty="0">
                <a:solidFill>
                  <a:srgbClr val="000000"/>
                </a:solidFill>
                <a:effectLst/>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Rekening houden met </a:t>
            </a:r>
            <a:r>
              <a:rPr lang="nl-BE" sz="1800" b="1" dirty="0">
                <a:solidFill>
                  <a:srgbClr val="000000"/>
                </a:solidFill>
                <a:effectLst/>
                <a:ea typeface="Times New Roman" panose="02020603050405020304" pitchFamily="18" charset="0"/>
                <a:cs typeface="Minion Pro"/>
              </a:rPr>
              <a:t>de</a:t>
            </a:r>
            <a:r>
              <a:rPr lang="nl-BE" sz="1800" dirty="0">
                <a:solidFill>
                  <a:srgbClr val="000000"/>
                </a:solidFill>
                <a:effectLst/>
                <a:ea typeface="Times New Roman" panose="02020603050405020304" pitchFamily="18" charset="0"/>
                <a:cs typeface="Minion Pro"/>
              </a:rPr>
              <a:t> </a:t>
            </a:r>
            <a:r>
              <a:rPr lang="nl-BE" sz="1800" b="1" dirty="0">
                <a:solidFill>
                  <a:srgbClr val="000000"/>
                </a:solidFill>
                <a:effectLst/>
                <a:ea typeface="Times New Roman" panose="02020603050405020304" pitchFamily="18" charset="0"/>
                <a:cs typeface="Minion Pro"/>
              </a:rPr>
              <a:t>suggesties en de voorkeuren </a:t>
            </a:r>
            <a:r>
              <a:rPr lang="nl-BE" sz="1800" dirty="0">
                <a:solidFill>
                  <a:srgbClr val="000000"/>
                </a:solidFill>
                <a:effectLst/>
                <a:ea typeface="Times New Roman" panose="02020603050405020304" pitchFamily="18" charset="0"/>
                <a:cs typeface="Minion Pro"/>
              </a:rPr>
              <a:t>van bewoners (samenstelling en frequentie op elke</a:t>
            </a:r>
            <a:r>
              <a:rPr lang="nl-BE" sz="1800" dirty="0">
                <a:solidFill>
                  <a:srgbClr val="000000"/>
                </a:solidFill>
                <a:ea typeface="Times New Roman" panose="02020603050405020304" pitchFamily="18" charset="0"/>
                <a:cs typeface="Minion Pro"/>
              </a:rPr>
              <a:t> </a:t>
            </a:r>
            <a:r>
              <a:rPr lang="nl-BE" sz="1800" dirty="0">
                <a:solidFill>
                  <a:srgbClr val="000000"/>
                </a:solidFill>
                <a:effectLst/>
                <a:ea typeface="Times New Roman" panose="02020603050405020304" pitchFamily="18" charset="0"/>
                <a:cs typeface="Minion Pro"/>
              </a:rPr>
              <a:t>participatieraad)</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Maaltijden bereid met </a:t>
            </a:r>
            <a:r>
              <a:rPr lang="nl-BE" sz="1800" b="1" dirty="0">
                <a:solidFill>
                  <a:srgbClr val="000000"/>
                </a:solidFill>
                <a:effectLst/>
                <a:ea typeface="Times New Roman" panose="02020603050405020304" pitchFamily="18" charset="0"/>
                <a:cs typeface="Minion Pro"/>
              </a:rPr>
              <a:t>verse groenten en vers fruit </a:t>
            </a:r>
            <a:r>
              <a:rPr lang="nl-BE" sz="1800" dirty="0">
                <a:solidFill>
                  <a:srgbClr val="000000"/>
                </a:solidFill>
                <a:effectLst/>
                <a:ea typeface="Times New Roman" panose="02020603050405020304" pitchFamily="18" charset="0"/>
                <a:cs typeface="Minion Pro"/>
              </a:rPr>
              <a:t>of met een gelijkwaardige voedingswaarde</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Beleid voor redelijke aanpassingen: </a:t>
            </a:r>
            <a:r>
              <a:rPr lang="nl-BE" sz="1800" b="1" dirty="0">
                <a:solidFill>
                  <a:srgbClr val="000000"/>
                </a:solidFill>
                <a:effectLst/>
                <a:ea typeface="Times New Roman" panose="02020603050405020304" pitchFamily="18" charset="0"/>
                <a:cs typeface="Minion Pro"/>
              </a:rPr>
              <a:t>filosofische en religieuze overtuigingen</a:t>
            </a:r>
            <a:r>
              <a:rPr lang="nl-BE" sz="1800" dirty="0">
                <a:solidFill>
                  <a:srgbClr val="000000"/>
                </a:solidFill>
                <a:effectLst/>
                <a:ea typeface="Times New Roman" panose="02020603050405020304" pitchFamily="18" charset="0"/>
                <a:cs typeface="Minion Pro"/>
              </a:rPr>
              <a:t> (zonder bijkomende kosten) </a:t>
            </a:r>
          </a:p>
          <a:p>
            <a:pPr algn="just">
              <a:lnSpc>
                <a:spcPct val="120000"/>
              </a:lnSpc>
              <a:buFont typeface="Wingdings" panose="05000000000000000000" pitchFamily="2" charset="2"/>
              <a:buChar char="§"/>
            </a:pPr>
            <a:r>
              <a:rPr lang="nl-BE" sz="1800" b="1" dirty="0">
                <a:solidFill>
                  <a:srgbClr val="000000"/>
                </a:solidFill>
                <a:ea typeface="Times New Roman" panose="02020603050405020304" pitchFamily="18" charset="0"/>
                <a:cs typeface="Minion Pro"/>
              </a:rPr>
              <a:t>Voedingsbeleid</a:t>
            </a:r>
            <a:r>
              <a:rPr lang="nl-BE" sz="1800" dirty="0">
                <a:solidFill>
                  <a:srgbClr val="000000"/>
                </a:solidFill>
                <a:ea typeface="Times New Roman" panose="02020603050405020304" pitchFamily="18" charset="0"/>
                <a:cs typeface="Minion Pro"/>
              </a:rPr>
              <a:t>: inhoud en uitwerkingsproces</a:t>
            </a:r>
          </a:p>
          <a:p>
            <a:pPr algn="just">
              <a:lnSpc>
                <a:spcPct val="120000"/>
              </a:lnSpc>
              <a:buFont typeface="Wingdings" panose="05000000000000000000" pitchFamily="2" charset="2"/>
              <a:buChar char="§"/>
            </a:pPr>
            <a:r>
              <a:rPr lang="nl-BE" sz="1800" dirty="0">
                <a:solidFill>
                  <a:srgbClr val="000000"/>
                </a:solidFill>
                <a:ea typeface="Times New Roman" panose="02020603050405020304" pitchFamily="18" charset="0"/>
                <a:cs typeface="Minion Pro"/>
              </a:rPr>
              <a:t> Duur van de </a:t>
            </a:r>
            <a:r>
              <a:rPr lang="nl-BE" sz="1800" b="1" dirty="0">
                <a:solidFill>
                  <a:srgbClr val="000000"/>
                </a:solidFill>
                <a:ea typeface="Times New Roman" panose="02020603050405020304" pitchFamily="18" charset="0"/>
                <a:cs typeface="Minion Pro"/>
              </a:rPr>
              <a:t>nachtelijke periode zonder voeding</a:t>
            </a:r>
            <a:r>
              <a:rPr lang="nl-BE" sz="1800" b="1" dirty="0">
                <a:solidFill>
                  <a:srgbClr val="000000"/>
                </a:solidFill>
                <a:effectLst/>
                <a:ea typeface="Times New Roman" panose="02020603050405020304" pitchFamily="18" charset="0"/>
                <a:cs typeface="Minion Pro"/>
              </a:rPr>
              <a:t> </a:t>
            </a:r>
            <a:r>
              <a:rPr lang="nl-BE" sz="1800" dirty="0">
                <a:solidFill>
                  <a:srgbClr val="000000"/>
                </a:solidFill>
                <a:effectLst/>
                <a:ea typeface="Times New Roman" panose="02020603050405020304" pitchFamily="18" charset="0"/>
                <a:cs typeface="Minion Pro"/>
              </a:rPr>
              <a:t>(max. 12 uur - tussendoortje) </a:t>
            </a:r>
          </a:p>
          <a:p>
            <a:pPr algn="just">
              <a:lnSpc>
                <a:spcPct val="120000"/>
              </a:lnSpc>
              <a:buFont typeface="Wingdings" panose="05000000000000000000" pitchFamily="2" charset="2"/>
              <a:buChar char="§"/>
            </a:pPr>
            <a:r>
              <a:rPr lang="nl-BE" sz="1800" dirty="0">
                <a:solidFill>
                  <a:srgbClr val="000000"/>
                </a:solidFill>
                <a:effectLst/>
                <a:ea typeface="Times New Roman" panose="02020603050405020304" pitchFamily="18" charset="0"/>
                <a:cs typeface="Minion Pro"/>
              </a:rPr>
              <a:t>Maaltijden nuttigen in een gemeenschappelijke ruimte heeft de voorkeur, maar recht om maaltijden te nuttigen in de kamer, zonder bijkomende kosten</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1.7. De kwaliteit van de voeding verbeteren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8" y="1101447"/>
            <a:ext cx="8506471" cy="734945"/>
          </a:xfrm>
          <a:prstGeom prst="rect">
            <a:avLst/>
          </a:prstGeom>
          <a:noFill/>
        </p:spPr>
        <p:txBody>
          <a:bodyPr wrap="square">
            <a:spAutoFit/>
          </a:bodyPr>
          <a:lstStyle/>
          <a:p>
            <a:pPr marL="0" indent="0" algn="just">
              <a:lnSpc>
                <a:spcPct val="120000"/>
              </a:lnSpc>
              <a:buNone/>
            </a:pPr>
            <a:r>
              <a:rPr lang="nl-BE" sz="1800" b="1" dirty="0">
                <a:solidFill>
                  <a:srgbClr val="000000"/>
                </a:solidFill>
                <a:effectLst/>
                <a:ea typeface="Calibri" panose="020F0502020204030204" pitchFamily="34" charset="0"/>
                <a:cs typeface="Minion Pro"/>
              </a:rPr>
              <a:t>Doelstelling</a:t>
            </a:r>
            <a:r>
              <a:rPr lang="nl-BE" sz="1800" dirty="0">
                <a:solidFill>
                  <a:srgbClr val="000000"/>
                </a:solidFill>
                <a:effectLst/>
                <a:ea typeface="Calibri" panose="020F0502020204030204" pitchFamily="34" charset="0"/>
                <a:cs typeface="Minion Pro"/>
              </a:rPr>
              <a:t>: de verbetering van de voedingskwaliteit van de maaltijden en de opvolging van problemen in verband met ondervoeding en uitdroging, waarbij veel belang wordt gehecht aan eetplezier  </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Image 12" descr="Plats traditionnels amérindiens">
            <a:extLst>
              <a:ext uri="{FF2B5EF4-FFF2-40B4-BE49-F238E27FC236}">
                <a16:creationId xmlns:a16="http://schemas.microsoft.com/office/drawing/2014/main" id="{0617607C-CFFE-4658-BFD5-B4F5C6542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t="10505" r="7681" b="5454"/>
          <a:stretch/>
        </p:blipFill>
        <p:spPr>
          <a:xfrm>
            <a:off x="6358828" y="2332350"/>
            <a:ext cx="2313783" cy="3456384"/>
          </a:xfrm>
          <a:prstGeom prst="rect">
            <a:avLst/>
          </a:prstGeom>
        </p:spPr>
      </p:pic>
    </p:spTree>
    <p:extLst>
      <p:ext uri="{BB962C8B-B14F-4D97-AF65-F5344CB8AC3E}">
        <p14:creationId xmlns:p14="http://schemas.microsoft.com/office/powerpoint/2010/main" val="249622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50C833-082D-4B4D-B79A-FC72CC43919A}"/>
              </a:ext>
            </a:extLst>
          </p:cNvPr>
          <p:cNvSpPr>
            <a:spLocks noGrp="1"/>
          </p:cNvSpPr>
          <p:nvPr>
            <p:ph type="ctrTitle"/>
          </p:nvPr>
        </p:nvSpPr>
        <p:spPr/>
        <p:txBody>
          <a:bodyPr/>
          <a:lstStyle/>
          <a:p>
            <a:r>
              <a:rPr lang="nl-BE" dirty="0"/>
              <a:t> </a:t>
            </a:r>
          </a:p>
        </p:txBody>
      </p:sp>
      <p:sp>
        <p:nvSpPr>
          <p:cNvPr id="3" name="Ondertitel 2">
            <a:extLst>
              <a:ext uri="{FF2B5EF4-FFF2-40B4-BE49-F238E27FC236}">
                <a16:creationId xmlns:a16="http://schemas.microsoft.com/office/drawing/2014/main" id="{72159C8E-8DC2-4690-A611-40B6933B1B0D}"/>
              </a:ext>
            </a:extLst>
          </p:cNvPr>
          <p:cNvSpPr>
            <a:spLocks noGrp="1"/>
          </p:cNvSpPr>
          <p:nvPr>
            <p:ph type="subTitle" idx="1"/>
          </p:nvPr>
        </p:nvSpPr>
        <p:spPr/>
        <p:txBody>
          <a:bodyPr/>
          <a:lstStyle/>
          <a:p>
            <a:r>
              <a:rPr lang="nl-BE" dirty="0"/>
              <a:t> </a:t>
            </a:r>
          </a:p>
        </p:txBody>
      </p:sp>
      <p:sp>
        <p:nvSpPr>
          <p:cNvPr id="9" name="Espace réservé du contenu 2">
            <a:extLst>
              <a:ext uri="{FF2B5EF4-FFF2-40B4-BE49-F238E27FC236}">
                <a16:creationId xmlns:a16="http://schemas.microsoft.com/office/drawing/2014/main" id="{C6969D70-9BAA-4F44-8C95-B8B5EBE4DF02}"/>
              </a:ext>
            </a:extLst>
          </p:cNvPr>
          <p:cNvSpPr txBox="1">
            <a:spLocks/>
          </p:cNvSpPr>
          <p:nvPr/>
        </p:nvSpPr>
        <p:spPr>
          <a:xfrm>
            <a:off x="3203848" y="1612186"/>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0" name="Espace réservé du contenu 2">
            <a:extLst>
              <a:ext uri="{FF2B5EF4-FFF2-40B4-BE49-F238E27FC236}">
                <a16:creationId xmlns:a16="http://schemas.microsoft.com/office/drawing/2014/main" id="{FA215715-BAFF-4674-A587-FCA8C8D1B808}"/>
              </a:ext>
            </a:extLst>
          </p:cNvPr>
          <p:cNvSpPr txBox="1">
            <a:spLocks/>
          </p:cNvSpPr>
          <p:nvPr/>
        </p:nvSpPr>
        <p:spPr>
          <a:xfrm>
            <a:off x="3203848" y="1612186"/>
            <a:ext cx="5538004" cy="412428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Leefproject en activiteitenprogramma: de voorzieningen nemen deel aan het </a:t>
            </a:r>
            <a:r>
              <a:rPr lang="nl-BE" sz="1800" b="1" dirty="0">
                <a:solidFill>
                  <a:srgbClr val="000000"/>
                </a:solidFill>
                <a:latin typeface="Calibri" panose="020F0502020204030204" pitchFamily="34" charset="0"/>
                <a:ea typeface="Times New Roman" panose="02020603050405020304" pitchFamily="18" charset="0"/>
                <a:cs typeface="Minion Pro"/>
              </a:rPr>
              <a:t>lokale leven </a:t>
            </a:r>
            <a:r>
              <a:rPr lang="nl-BE" sz="1800" dirty="0">
                <a:solidFill>
                  <a:srgbClr val="000000"/>
                </a:solidFill>
                <a:latin typeface="Calibri" panose="020F0502020204030204" pitchFamily="34" charset="0"/>
                <a:ea typeface="Times New Roman" panose="02020603050405020304" pitchFamily="18" charset="0"/>
                <a:cs typeface="Minion Pro"/>
              </a:rPr>
              <a:t>door met name </a:t>
            </a:r>
            <a:r>
              <a:rPr lang="nl-BE" sz="1800" b="1" dirty="0">
                <a:solidFill>
                  <a:srgbClr val="000000"/>
                </a:solidFill>
                <a:latin typeface="Calibri" panose="020F0502020204030204" pitchFamily="34" charset="0"/>
                <a:ea typeface="Times New Roman" panose="02020603050405020304" pitchFamily="18" charset="0"/>
                <a:cs typeface="Minion Pro"/>
              </a:rPr>
              <a:t>samenwerkingen te ontwikkelen met nabije diensten of instellingen</a:t>
            </a:r>
            <a:r>
              <a:rPr lang="fr-BE" sz="1800" b="1" dirty="0">
                <a:solidFill>
                  <a:srgbClr val="000000"/>
                </a:solidFill>
                <a:latin typeface="Calibri" panose="020F0502020204030204" pitchFamily="34" charset="0"/>
                <a:ea typeface="Times New Roman" panose="02020603050405020304" pitchFamily="18" charset="0"/>
                <a:cs typeface="Minion Pro"/>
              </a:rPr>
              <a:t> </a:t>
            </a:r>
          </a:p>
          <a:p>
            <a:pPr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Opstelling van een overeenkomst met </a:t>
            </a:r>
            <a:r>
              <a:rPr lang="nl-BE" sz="1800" b="1" dirty="0">
                <a:solidFill>
                  <a:srgbClr val="000000"/>
                </a:solidFill>
                <a:latin typeface="Calibri" panose="020F0502020204030204" pitchFamily="34" charset="0"/>
                <a:ea typeface="Times New Roman" panose="02020603050405020304" pitchFamily="18" charset="0"/>
                <a:cs typeface="Minion Pro"/>
              </a:rPr>
              <a:t>de dienst G- en/of Sp-psychogeriatrie </a:t>
            </a:r>
            <a:r>
              <a:rPr lang="nl-BE" sz="1800" dirty="0">
                <a:solidFill>
                  <a:srgbClr val="000000"/>
                </a:solidFill>
                <a:latin typeface="Calibri" panose="020F0502020204030204" pitchFamily="34" charset="0"/>
                <a:ea typeface="Times New Roman" panose="02020603050405020304" pitchFamily="18" charset="0"/>
                <a:cs typeface="Minion Pro"/>
              </a:rPr>
              <a:t>van een ziekenhuis (uitgebreid naar RH's)</a:t>
            </a:r>
            <a:endParaRPr lang="fr-BE" sz="1800" dirty="0">
              <a:solidFill>
                <a:srgbClr val="000000"/>
              </a:solidFill>
              <a:latin typeface="Calibri" panose="020F0502020204030204" pitchFamily="34" charset="0"/>
              <a:ea typeface="Times New Roman" panose="02020603050405020304" pitchFamily="18" charset="0"/>
              <a:cs typeface="Minion Pro"/>
            </a:endParaRPr>
          </a:p>
          <a:p>
            <a:pPr algn="just">
              <a:lnSpc>
                <a:spcPct val="120000"/>
              </a:lnSpc>
              <a:buFont typeface="Wingdings" panose="05000000000000000000" pitchFamily="2" charset="2"/>
              <a:buChar char="§"/>
            </a:pPr>
            <a:r>
              <a:rPr lang="nl-BE" sz="1800" dirty="0">
                <a:solidFill>
                  <a:srgbClr val="000000"/>
                </a:solidFill>
                <a:latin typeface="Calibri" panose="020F0502020204030204" pitchFamily="34" charset="0"/>
                <a:ea typeface="Times New Roman" panose="02020603050405020304" pitchFamily="18" charset="0"/>
                <a:cs typeface="Minion Pro"/>
              </a:rPr>
              <a:t>Samenwerking met een arts-hygiënist of het regionale platform voor </a:t>
            </a:r>
            <a:r>
              <a:rPr lang="nl-BE" sz="1800" b="1" dirty="0">
                <a:solidFill>
                  <a:srgbClr val="000000"/>
                </a:solidFill>
                <a:latin typeface="Calibri" panose="020F0502020204030204" pitchFamily="34" charset="0"/>
                <a:ea typeface="Times New Roman" panose="02020603050405020304" pitchFamily="18" charset="0"/>
                <a:cs typeface="Minion Pro"/>
              </a:rPr>
              <a:t>hygiëne</a:t>
            </a:r>
            <a:r>
              <a:rPr lang="nl-BE" sz="1800" dirty="0">
                <a:solidFill>
                  <a:srgbClr val="000000"/>
                </a:solidFill>
                <a:latin typeface="Calibri" panose="020F0502020204030204" pitchFamily="34" charset="0"/>
                <a:ea typeface="Times New Roman" panose="02020603050405020304" pitchFamily="18" charset="0"/>
                <a:cs typeface="Minion Pro"/>
              </a:rPr>
              <a:t> (uitgebreid naar RH's)</a:t>
            </a:r>
            <a:endParaRPr lang="fr-BE" sz="1800" dirty="0">
              <a:solidFill>
                <a:srgbClr val="000000"/>
              </a:solidFill>
              <a:latin typeface="Calibri" panose="020F0502020204030204" pitchFamily="34" charset="0"/>
              <a:ea typeface="Times New Roman" panose="02020603050405020304" pitchFamily="18" charset="0"/>
              <a:cs typeface="Minion Pro"/>
            </a:endParaRPr>
          </a:p>
          <a:p>
            <a:pPr algn="just">
              <a:lnSpc>
                <a:spcPct val="120000"/>
              </a:lnSpc>
              <a:buFont typeface="Wingdings" panose="05000000000000000000" pitchFamily="2" charset="2"/>
              <a:buChar char="§"/>
            </a:pPr>
            <a:r>
              <a:rPr lang="nl-BE" sz="1800" dirty="0">
                <a:solidFill>
                  <a:srgbClr val="000000"/>
                </a:solidFill>
                <a:latin typeface="Minion Pro"/>
                <a:ea typeface="Times New Roman" panose="02020603050405020304" pitchFamily="18" charset="0"/>
                <a:cs typeface="Minion Pro"/>
              </a:rPr>
              <a:t>Overeenkomst met het platform voor </a:t>
            </a:r>
            <a:r>
              <a:rPr lang="nl-BE" sz="1800" b="1" dirty="0">
                <a:solidFill>
                  <a:srgbClr val="000000"/>
                </a:solidFill>
                <a:latin typeface="Minion Pro"/>
                <a:ea typeface="Times New Roman" panose="02020603050405020304" pitchFamily="18" charset="0"/>
                <a:cs typeface="Minion Pro"/>
              </a:rPr>
              <a:t>palliatieve zorg </a:t>
            </a:r>
            <a:r>
              <a:rPr lang="nl-BE" sz="1800" dirty="0">
                <a:solidFill>
                  <a:srgbClr val="000000"/>
                </a:solidFill>
                <a:latin typeface="Minion Pro"/>
                <a:ea typeface="Times New Roman" panose="02020603050405020304" pitchFamily="18" charset="0"/>
                <a:cs typeface="Minion Pro"/>
              </a:rPr>
              <a:t>van het Brussels Hoofdstedelijk Gewest en functionele band met een erkende dienst Sp voor palliatieve zorg</a:t>
            </a:r>
            <a:endParaRPr lang="fr-BE" sz="1800" dirty="0">
              <a:solidFill>
                <a:srgbClr val="000000"/>
              </a:solidFill>
              <a:latin typeface="Minion Pro"/>
              <a:ea typeface="Times New Roman" panose="02020603050405020304" pitchFamily="18" charset="0"/>
              <a:cs typeface="Minion Pro"/>
            </a:endParaRPr>
          </a:p>
        </p:txBody>
      </p:sp>
      <p:sp>
        <p:nvSpPr>
          <p:cNvPr id="11" name="Titre 1">
            <a:extLst>
              <a:ext uri="{FF2B5EF4-FFF2-40B4-BE49-F238E27FC236}">
                <a16:creationId xmlns:a16="http://schemas.microsoft.com/office/drawing/2014/main" id="{9F016334-9193-4C29-AC0D-ACEC8DD1E6AB}"/>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nl-BE" sz="2400" dirty="0">
                <a:latin typeface="Calibri" panose="020F0502020204030204" pitchFamily="34" charset="0"/>
                <a:ea typeface="Calibri" panose="020F0502020204030204" pitchFamily="34" charset="0"/>
                <a:cs typeface="Times New Roman" panose="02020603050405020304" pitchFamily="18" charset="0"/>
              </a:rPr>
              <a:t>De voorzieningen openstellen voor het lokale leven en externe instellingen</a:t>
            </a:r>
            <a:r>
              <a:rPr lang="fr-BE" sz="2400" dirty="0">
                <a:latin typeface="Calibri" panose="020F0502020204030204" pitchFamily="34" charset="0"/>
                <a:ea typeface="Calibri" panose="020F0502020204030204" pitchFamily="34" charset="0"/>
                <a:cs typeface="Times New Roman" panose="02020603050405020304" pitchFamily="18" charset="0"/>
              </a:rPr>
              <a:t>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94FF39A4-464B-4878-B7B7-FA3384A442A9}"/>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Espace réservé du contenu 8" descr="Femmes qui se tiennent dans les bras lors d'une fête en extérieur">
            <a:extLst>
              <a:ext uri="{FF2B5EF4-FFF2-40B4-BE49-F238E27FC236}">
                <a16:creationId xmlns:a16="http://schemas.microsoft.com/office/drawing/2014/main" id="{1E323207-64B9-48DD-865C-91A2C09488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3" r="7158"/>
          <a:stretch/>
        </p:blipFill>
        <p:spPr>
          <a:xfrm>
            <a:off x="179512" y="2348880"/>
            <a:ext cx="2736304" cy="243621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971600" y="2346996"/>
            <a:ext cx="5538004" cy="281327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259632" y="2639995"/>
            <a:ext cx="5162079" cy="2520280"/>
          </a:xfrm>
        </p:spPr>
        <p:txBody>
          <a:bodyPr>
            <a:normAutofit/>
          </a:bodyPr>
          <a:lstStyle/>
          <a:p>
            <a:pPr>
              <a:buFont typeface="Wingdings" panose="05000000000000000000" pitchFamily="2" charset="2"/>
              <a:buChar char="§"/>
            </a:pPr>
            <a:r>
              <a:rPr lang="nl-BE" sz="1800" b="1" dirty="0">
                <a:latin typeface="Calibri" panose="020F0502020204030204" pitchFamily="34" charset="0"/>
                <a:cs typeface="Calibri" panose="020F0502020204030204" pitchFamily="34" charset="0"/>
              </a:rPr>
              <a:t>Communicatie met het grote publiek: </a:t>
            </a:r>
            <a:r>
              <a:rPr lang="nl-BE" sz="1800" dirty="0">
                <a:latin typeface="Calibri" panose="020F0502020204030204" pitchFamily="34" charset="0"/>
                <a:cs typeface="Calibri" panose="020F0502020204030204" pitchFamily="34" charset="0"/>
              </a:rPr>
              <a:t>erkenning, beheerder/directeur, aantal plaatsen, prijzen, toeslagen, leefproject van de voorziening</a:t>
            </a:r>
          </a:p>
          <a:p>
            <a:pPr>
              <a:buFont typeface="Wingdings" panose="05000000000000000000" pitchFamily="2" charset="2"/>
              <a:buChar char="§"/>
            </a:pPr>
            <a:r>
              <a:rPr lang="nl-BE" sz="1800" b="1" dirty="0">
                <a:latin typeface="Calibri" panose="020F0502020204030204" pitchFamily="34" charset="0"/>
                <a:cs typeface="Calibri" panose="020F0502020204030204" pitchFamily="34" charset="0"/>
              </a:rPr>
              <a:t>Verboden toeslagen: </a:t>
            </a:r>
            <a:r>
              <a:rPr lang="nl-BE" sz="1800" dirty="0">
                <a:latin typeface="Calibri" panose="020F0502020204030204" pitchFamily="34" charset="0"/>
                <a:cs typeface="Calibri" panose="020F0502020204030204" pitchFamily="34" charset="0"/>
              </a:rPr>
              <a:t>aangepast materiaal, maaltijden op de kamer, wifi, speciale diëten door filosofische of religieuze overtuigingen</a:t>
            </a:r>
          </a:p>
          <a:p>
            <a:pPr>
              <a:buFont typeface="Wingdings" panose="05000000000000000000" pitchFamily="2" charset="2"/>
              <a:buChar char="§"/>
            </a:pPr>
            <a:r>
              <a:rPr lang="nl-BE" sz="1800" dirty="0">
                <a:latin typeface="Calibri" panose="020F0502020204030204" pitchFamily="34" charset="0"/>
                <a:cs typeface="Calibri" panose="020F0502020204030204" pitchFamily="34" charset="0"/>
              </a:rPr>
              <a:t>Gratis en toegankelijk </a:t>
            </a:r>
            <a:r>
              <a:rPr lang="nl-BE" sz="1800" b="1" dirty="0">
                <a:latin typeface="Calibri" panose="020F0502020204030204" pitchFamily="34" charset="0"/>
                <a:cs typeface="Calibri" panose="020F0502020204030204" pitchFamily="34" charset="0"/>
              </a:rPr>
              <a:t>drinkwater</a:t>
            </a:r>
          </a:p>
          <a:p>
            <a:pPr marL="342900" lvl="0" indent="-342900" algn="just">
              <a:lnSpc>
                <a:spcPct val="120000"/>
              </a:lnSpc>
              <a:buFont typeface="Calibri" panose="020F0502020204030204" pitchFamily="34" charset="0"/>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a:effectLst/>
                <a:latin typeface="Calibri" panose="020F0502020204030204" pitchFamily="34" charset="0"/>
                <a:ea typeface="Calibri" panose="020F0502020204030204" pitchFamily="34" charset="0"/>
                <a:cs typeface="Times New Roman" panose="02020603050405020304" pitchFamily="18" charset="0"/>
              </a:rPr>
              <a:t>1,9. </a:t>
            </a:r>
            <a:r>
              <a:rPr lang="nl-BE" sz="2400">
                <a:latin typeface="Calibri" panose="020F0502020204030204" pitchFamily="34" charset="0"/>
                <a:ea typeface="Calibri" panose="020F0502020204030204" pitchFamily="34" charset="0"/>
                <a:cs typeface="Times New Roman" panose="02020603050405020304" pitchFamily="18" charset="0"/>
              </a:rPr>
              <a:t>De informatie toegankelijker en de prijzen transparanter maken</a:t>
            </a:r>
          </a:p>
        </p:txBody>
      </p:sp>
      <p:sp>
        <p:nvSpPr>
          <p:cNvPr id="10" name="ZoneTexte 9">
            <a:extLst>
              <a:ext uri="{FF2B5EF4-FFF2-40B4-BE49-F238E27FC236}">
                <a16:creationId xmlns:a16="http://schemas.microsoft.com/office/drawing/2014/main" id="{AEB228F4-374D-44F8-9176-4C8C220EDDEE}"/>
              </a:ext>
            </a:extLst>
          </p:cNvPr>
          <p:cNvSpPr txBox="1"/>
          <p:nvPr/>
        </p:nvSpPr>
        <p:spPr>
          <a:xfrm>
            <a:off x="475720" y="1115053"/>
            <a:ext cx="8192559" cy="734945"/>
          </a:xfrm>
          <a:prstGeom prst="rect">
            <a:avLst/>
          </a:prstGeom>
          <a:noFill/>
        </p:spPr>
        <p:txBody>
          <a:bodyPr wrap="square">
            <a:spAutoFit/>
          </a:bodyPr>
          <a:lstStyle/>
          <a:p>
            <a:pPr algn="just">
              <a:lnSpc>
                <a:spcPct val="120000"/>
              </a:lnSpc>
            </a:pPr>
            <a:r>
              <a:rPr lang="nl-BE" b="1">
                <a:solidFill>
                  <a:srgbClr val="000000"/>
                </a:solidFill>
                <a:latin typeface="Calibri" panose="020F0502020204030204" pitchFamily="34" charset="0"/>
                <a:ea typeface="Calibri" panose="020F0502020204030204" pitchFamily="34" charset="0"/>
                <a:cs typeface="Minion Pro"/>
              </a:rPr>
              <a:t>Doelstelling</a:t>
            </a:r>
            <a:r>
              <a:rPr lang="nl-BE">
                <a:solidFill>
                  <a:srgbClr val="000000"/>
                </a:solidFill>
                <a:latin typeface="Calibri" panose="020F0502020204030204" pitchFamily="34" charset="0"/>
                <a:ea typeface="Calibri" panose="020F0502020204030204" pitchFamily="34" charset="0"/>
                <a:cs typeface="Minion Pro"/>
              </a:rPr>
              <a:t>: de toegang tot de nuttigste informatie voor het grote publiek waarborgen en een basisprijs vastleggen die alle noodzakelijke kosten dekt.</a:t>
            </a:r>
          </a:p>
        </p:txBody>
      </p:sp>
      <p:pic>
        <p:nvPicPr>
          <p:cNvPr id="14" name="Espace réservé du contenu 4" descr="Femme écrivant sur un tableau blanc">
            <a:extLst>
              <a:ext uri="{FF2B5EF4-FFF2-40B4-BE49-F238E27FC236}">
                <a16:creationId xmlns:a16="http://schemas.microsoft.com/office/drawing/2014/main" id="{81A85778-795D-40AF-862D-7BA7F9886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9821" y="2989835"/>
            <a:ext cx="2297051" cy="1531367"/>
          </a:xfrm>
          <a:prstGeom prst="rect">
            <a:avLst/>
          </a:prstGeom>
        </p:spPr>
      </p:pic>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07545"/>
            <a:ext cx="9071992" cy="1138280"/>
          </a:xfrm>
          <a:prstGeom prst="rect">
            <a:avLst/>
          </a:prstGeom>
        </p:spPr>
      </p:pic>
    </p:spTree>
    <p:extLst>
      <p:ext uri="{BB962C8B-B14F-4D97-AF65-F5344CB8AC3E}">
        <p14:creationId xmlns:p14="http://schemas.microsoft.com/office/powerpoint/2010/main" val="4256944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B228F4-374D-44F8-9176-4C8C220EDDEE}"/>
              </a:ext>
            </a:extLst>
          </p:cNvPr>
          <p:cNvSpPr txBox="1"/>
          <p:nvPr/>
        </p:nvSpPr>
        <p:spPr>
          <a:xfrm>
            <a:off x="3995937" y="2852936"/>
            <a:ext cx="4680519" cy="1732141"/>
          </a:xfrm>
          <a:prstGeom prst="rect">
            <a:avLst/>
          </a:prstGeom>
          <a:noFill/>
        </p:spPr>
        <p:txBody>
          <a:bodyPr wrap="square">
            <a:spAutoFit/>
          </a:bodyPr>
          <a:lstStyle/>
          <a:p>
            <a:pPr algn="just">
              <a:lnSpc>
                <a:spcPct val="120000"/>
              </a:lnSpc>
            </a:pPr>
            <a:r>
              <a:rPr lang="nl-BE" dirty="0">
                <a:latin typeface="Calibri" panose="020F0502020204030204" pitchFamily="34" charset="0"/>
                <a:ea typeface="Times New Roman" panose="02020603050405020304" pitchFamily="18" charset="0"/>
              </a:rPr>
              <a:t>S</a:t>
            </a:r>
            <a:r>
              <a:rPr lang="nl-BE" sz="1800" dirty="0">
                <a:effectLst/>
                <a:latin typeface="Calibri" panose="020F0502020204030204" pitchFamily="34" charset="0"/>
                <a:ea typeface="Times New Roman" panose="02020603050405020304" pitchFamily="18" charset="0"/>
              </a:rPr>
              <a:t>tuur een e-mail naar Iriscare via </a:t>
            </a:r>
            <a:r>
              <a:rPr lang="fr-BE" sz="1800" u="sng" dirty="0">
                <a:solidFill>
                  <a:srgbClr val="0000FF"/>
                </a:solidFill>
                <a:effectLst/>
                <a:latin typeface="Calibri" panose="020F0502020204030204" pitchFamily="34" charset="0"/>
                <a:ea typeface="Times New Roman" panose="02020603050405020304" pitchFamily="18" charset="0"/>
                <a:hlinkClick r:id="rId2"/>
              </a:rPr>
              <a:t>professionnels@iriscare.brussels</a:t>
            </a:r>
            <a:r>
              <a:rPr lang="fr-BE" sz="1800" dirty="0">
                <a:effectLst/>
                <a:latin typeface="Calibri" panose="020F0502020204030204" pitchFamily="34" charset="0"/>
                <a:ea typeface="Times New Roman" panose="02020603050405020304" pitchFamily="18" charset="0"/>
              </a:rPr>
              <a:t> </a:t>
            </a:r>
            <a:r>
              <a:rPr lang="nl-BE" sz="1800" dirty="0">
                <a:effectLst/>
                <a:latin typeface="Calibri" panose="020F0502020204030204" pitchFamily="34" charset="0"/>
                <a:ea typeface="Times New Roman" panose="02020603050405020304" pitchFamily="18" charset="0"/>
              </a:rPr>
              <a:t>met als onderwerp "Nieuwe erkenningsnormen ouderensector - vragen van + </a:t>
            </a:r>
            <a:r>
              <a:rPr lang="nl-BE" sz="1800" i="1" dirty="0">
                <a:effectLst/>
                <a:latin typeface="Calibri" panose="020F0502020204030204" pitchFamily="34" charset="0"/>
                <a:ea typeface="Times New Roman" panose="02020603050405020304" pitchFamily="18" charset="0"/>
              </a:rPr>
              <a:t>naam van de instelling</a:t>
            </a:r>
            <a:r>
              <a:rPr lang="nl-BE" sz="1800" dirty="0">
                <a:effectLst/>
                <a:latin typeface="Calibri" panose="020F0502020204030204" pitchFamily="34" charset="0"/>
                <a:ea typeface="Times New Roman" panose="02020603050405020304" pitchFamily="18" charset="0"/>
              </a:rPr>
              <a:t>".</a:t>
            </a:r>
          </a:p>
        </p:txBody>
      </p:sp>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19720"/>
            <a:ext cx="9071992" cy="1138280"/>
          </a:xfrm>
          <a:prstGeom prst="rect">
            <a:avLst/>
          </a:prstGeom>
        </p:spPr>
      </p:pic>
      <p:pic>
        <p:nvPicPr>
          <p:cNvPr id="5" name="Graphique 4" descr="Guillemet ouvert avec un remplissage uni">
            <a:extLst>
              <a:ext uri="{FF2B5EF4-FFF2-40B4-BE49-F238E27FC236}">
                <a16:creationId xmlns:a16="http://schemas.microsoft.com/office/drawing/2014/main" id="{4F2D6CC3-044D-4460-9B2D-02D80CE1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404664"/>
            <a:ext cx="1753344" cy="1753344"/>
          </a:xfrm>
          <a:prstGeom prst="rect">
            <a:avLst/>
          </a:prstGeom>
        </p:spPr>
      </p:pic>
      <p:pic>
        <p:nvPicPr>
          <p:cNvPr id="12" name="Espace réservé pour une image  9">
            <a:extLst>
              <a:ext uri="{FF2B5EF4-FFF2-40B4-BE49-F238E27FC236}">
                <a16:creationId xmlns:a16="http://schemas.microsoft.com/office/drawing/2014/main" id="{4D962AA2-0701-43D4-B5C3-004689137EB2}"/>
              </a:ext>
            </a:extLst>
          </p:cNvPr>
          <p:cNvPicPr>
            <a:picLocks noChangeAspect="1"/>
          </p:cNvPicPr>
          <p:nvPr/>
        </p:nvPicPr>
        <p:blipFill>
          <a:blip r:embed="rId6" cstate="print">
            <a:extLst>
              <a:ext uri="{28A0092B-C50C-407E-A947-70E740481C1C}">
                <a14:useLocalDpi xmlns:a14="http://schemas.microsoft.com/office/drawing/2010/main" val="0"/>
              </a:ext>
            </a:extLst>
          </a:blip>
          <a:srcRect l="16623" r="16623"/>
          <a:stretch>
            <a:fillRect/>
          </a:stretch>
        </p:blipFill>
        <p:spPr>
          <a:xfrm>
            <a:off x="669935" y="2378110"/>
            <a:ext cx="2486626" cy="2486626"/>
          </a:xfrm>
          <a:prstGeom prst="rect">
            <a:avLst/>
          </a:prstGeom>
        </p:spPr>
      </p:pic>
      <p:sp>
        <p:nvSpPr>
          <p:cNvPr id="13" name="Espace réservé du texte 3">
            <a:extLst>
              <a:ext uri="{FF2B5EF4-FFF2-40B4-BE49-F238E27FC236}">
                <a16:creationId xmlns:a16="http://schemas.microsoft.com/office/drawing/2014/main" id="{51EE9578-CDE8-4616-B9B4-393346A3E02D}"/>
              </a:ext>
            </a:extLst>
          </p:cNvPr>
          <p:cNvSpPr txBox="1">
            <a:spLocks/>
          </p:cNvSpPr>
          <p:nvPr/>
        </p:nvSpPr>
        <p:spPr>
          <a:xfrm>
            <a:off x="2784938" y="1688835"/>
            <a:ext cx="5891518" cy="45190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BE" sz="2200" b="1" dirty="0">
                <a:solidFill>
                  <a:srgbClr val="1E3B89"/>
                </a:solidFill>
              </a:rPr>
              <a:t>Voor alle vragen :  </a:t>
            </a:r>
          </a:p>
        </p:txBody>
      </p:sp>
      <p:sp>
        <p:nvSpPr>
          <p:cNvPr id="15" name="Espace réservé du contenu 2">
            <a:extLst>
              <a:ext uri="{FF2B5EF4-FFF2-40B4-BE49-F238E27FC236}">
                <a16:creationId xmlns:a16="http://schemas.microsoft.com/office/drawing/2014/main" id="{DBBBDC13-2A19-4241-8446-C81D750C13C9}"/>
              </a:ext>
            </a:extLst>
          </p:cNvPr>
          <p:cNvSpPr txBox="1">
            <a:spLocks/>
          </p:cNvSpPr>
          <p:nvPr/>
        </p:nvSpPr>
        <p:spPr>
          <a:xfrm>
            <a:off x="669935" y="2360846"/>
            <a:ext cx="2486626" cy="250389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704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4000" b="1">
                  <a:solidFill>
                    <a:srgbClr val="1E3B89"/>
                  </a:solidFill>
                  <a:latin typeface="Calibri" panose="020F0502020204030204"/>
                </a:rPr>
                <a:t>2</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2063070" y="1267716"/>
            <a:ext cx="6343340" cy="2123658"/>
          </a:xfrm>
          <a:prstGeom prst="rect">
            <a:avLst/>
          </a:prstGeom>
          <a:solidFill>
            <a:srgbClr val="1E3B89"/>
          </a:solid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highlight>
                <a:srgbClr val="1E3B89"/>
              </a:highligh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Ondersteuning bij de cultuuromslag in de RH's/RVT's</a:t>
            </a:r>
          </a:p>
        </p:txBody>
      </p:sp>
      <p:pic>
        <p:nvPicPr>
          <p:cNvPr id="12" name="Graphique 11" descr="Femme âgée aux cheveux blancs">
            <a:extLst>
              <a:ext uri="{FF2B5EF4-FFF2-40B4-BE49-F238E27FC236}">
                <a16:creationId xmlns:a16="http://schemas.microsoft.com/office/drawing/2014/main" id="{77B4AF6C-B9BB-4C18-8115-D57B22C44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CDD765E5-0A9C-47A9-BCF3-8C571DA2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1019464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53686" y="1988840"/>
            <a:ext cx="5646506" cy="432048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4F2C2DCD-7F60-4876-ABE6-E40249E3CB95}"/>
              </a:ext>
            </a:extLst>
          </p:cNvPr>
          <p:cNvSpPr txBox="1"/>
          <p:nvPr/>
        </p:nvSpPr>
        <p:spPr>
          <a:xfrm>
            <a:off x="395536" y="1281380"/>
            <a:ext cx="8506471" cy="437043"/>
          </a:xfrm>
          <a:prstGeom prst="rect">
            <a:avLst/>
          </a:prstGeom>
          <a:noFill/>
        </p:spPr>
        <p:txBody>
          <a:bodyPr wrap="square">
            <a:spAutoFit/>
          </a:bodyPr>
          <a:lstStyle/>
          <a:p>
            <a:pPr marL="0" indent="0" algn="just">
              <a:lnSpc>
                <a:spcPct val="120000"/>
              </a:lnSpc>
              <a:buNone/>
            </a:pPr>
            <a:r>
              <a:rPr lang="nl-BE" sz="2000" b="1" dirty="0">
                <a:solidFill>
                  <a:srgbClr val="000000"/>
                </a:solidFill>
                <a:effectLst/>
                <a:ea typeface="Calibri" panose="020F0502020204030204" pitchFamily="34" charset="0"/>
                <a:cs typeface="Minion Pro"/>
              </a:rPr>
              <a:t>Doel</a:t>
            </a:r>
            <a:r>
              <a:rPr lang="nl-BE" sz="2000" dirty="0">
                <a:solidFill>
                  <a:srgbClr val="000000"/>
                </a:solidFill>
                <a:effectLst/>
                <a:ea typeface="Calibri" panose="020F0502020204030204" pitchFamily="34" charset="0"/>
                <a:cs typeface="Minion Pro"/>
              </a:rPr>
              <a:t>: RH's en RVT's</a:t>
            </a:r>
            <a:r>
              <a:rPr lang="nl-BE" sz="2000" dirty="0">
                <a:solidFill>
                  <a:srgbClr val="000000"/>
                </a:solidFill>
                <a:ea typeface="Calibri" panose="020F0502020204030204" pitchFamily="34" charset="0"/>
                <a:cs typeface="Minion Pro"/>
              </a:rPr>
              <a:t> </a:t>
            </a:r>
            <a:r>
              <a:rPr lang="nl-BE" sz="2000" dirty="0">
                <a:solidFill>
                  <a:srgbClr val="000000"/>
                </a:solidFill>
                <a:effectLst/>
                <a:ea typeface="Calibri" panose="020F0502020204030204" pitchFamily="34" charset="0"/>
                <a:cs typeface="Minion Pro"/>
              </a:rPr>
              <a:t>ondersteunen </a:t>
            </a:r>
            <a:r>
              <a:rPr lang="nl-BE" sz="2000" dirty="0">
                <a:solidFill>
                  <a:srgbClr val="000000"/>
                </a:solidFill>
                <a:ea typeface="Calibri" panose="020F0502020204030204" pitchFamily="34" charset="0"/>
                <a:cs typeface="Minion Pro"/>
              </a:rPr>
              <a:t>bij de uitvoering van de nieuwe normen </a:t>
            </a: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11" name="Titre 1">
            <a:extLst>
              <a:ext uri="{FF2B5EF4-FFF2-40B4-BE49-F238E27FC236}">
                <a16:creationId xmlns:a16="http://schemas.microsoft.com/office/drawing/2014/main" id="{AF6B00E4-85E7-4A6F-AC80-6E703CF939B4}"/>
              </a:ext>
            </a:extLst>
          </p:cNvPr>
          <p:cNvSpPr txBox="1">
            <a:spLocks/>
          </p:cNvSpPr>
          <p:nvPr/>
        </p:nvSpPr>
        <p:spPr>
          <a:xfrm>
            <a:off x="-4394" y="-27384"/>
            <a:ext cx="9139379"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A9F1314D-89D5-41AF-94D3-3B5C49A22984}"/>
              </a:ext>
            </a:extLst>
          </p:cNvPr>
          <p:cNvSpPr txBox="1"/>
          <p:nvPr/>
        </p:nvSpPr>
        <p:spPr>
          <a:xfrm>
            <a:off x="653686" y="2180498"/>
            <a:ext cx="5538004" cy="3847207"/>
          </a:xfrm>
          <a:prstGeom prst="rect">
            <a:avLst/>
          </a:prstGeom>
          <a:noFill/>
        </p:spPr>
        <p:txBody>
          <a:bodyPr wrap="square">
            <a:spAutoFit/>
          </a:bodyPr>
          <a:lstStyle/>
          <a:p>
            <a:pPr marL="342900" lvl="0" indent="-342900" algn="just">
              <a:spcAft>
                <a:spcPts val="600"/>
              </a:spcAft>
              <a:buFont typeface="Wingdings" panose="05000000000000000000" pitchFamily="2" charset="2"/>
              <a:buChar char=""/>
            </a:pPr>
            <a:r>
              <a:rPr lang="nl-BE" sz="1800" b="1" dirty="0">
                <a:effectLst/>
                <a:latin typeface="Calibri" panose="020F0502020204030204" pitchFamily="34" charset="0"/>
                <a:ea typeface="Times New Roman" panose="02020603050405020304" pitchFamily="18" charset="0"/>
                <a:cs typeface="Calibri" panose="020F0502020204030204" pitchFamily="34" charset="0"/>
              </a:rPr>
              <a:t>Brief met uitleg over </a:t>
            </a:r>
            <a:r>
              <a:rPr lang="nl-BE" sz="1800" dirty="0">
                <a:effectLst/>
                <a:latin typeface="Calibri" panose="020F0502020204030204" pitchFamily="34" charset="0"/>
                <a:ea typeface="Times New Roman" panose="02020603050405020304" pitchFamily="18" charset="0"/>
                <a:cs typeface="Calibri" panose="020F0502020204030204" pitchFamily="34" charset="0"/>
              </a:rPr>
              <a:t>de belangrijkste wijzigingen </a:t>
            </a:r>
          </a:p>
          <a:p>
            <a:pPr marL="342900" lvl="0" indent="-342900" algn="just">
              <a:spcAft>
                <a:spcPts val="600"/>
              </a:spcAft>
              <a:buFont typeface="Wingdings" panose="05000000000000000000" pitchFamily="2" charset="2"/>
              <a:buChar char=""/>
            </a:pPr>
            <a:endParaRPr lang="fr-BE" sz="1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spcAft>
                <a:spcPts val="600"/>
              </a:spcAft>
              <a:buFont typeface="Wingdings" panose="05000000000000000000" pitchFamily="2" charset="2"/>
              <a:buChar char="§"/>
            </a:pPr>
            <a:r>
              <a:rPr lang="nl-BE" b="1" dirty="0">
                <a:latin typeface="Calibri" panose="020F0502020204030204" pitchFamily="34" charset="0"/>
                <a:ea typeface="Times New Roman" panose="02020603050405020304" pitchFamily="18" charset="0"/>
                <a:cs typeface="Times New Roman" panose="02020603050405020304" pitchFamily="18" charset="0"/>
              </a:rPr>
              <a:t>Presentatiesessies </a:t>
            </a:r>
            <a:r>
              <a:rPr lang="nl-BE" sz="1800" b="1" dirty="0">
                <a:effectLst/>
                <a:latin typeface="Calibri" panose="020F0502020204030204" pitchFamily="34" charset="0"/>
                <a:ea typeface="Times New Roman" panose="02020603050405020304" pitchFamily="18" charset="0"/>
                <a:cs typeface="Times New Roman" panose="02020603050405020304" pitchFamily="18" charset="0"/>
              </a:rPr>
              <a:t>waarin </a:t>
            </a:r>
            <a:r>
              <a:rPr lang="nl-BE" sz="1800" dirty="0">
                <a:effectLst/>
                <a:latin typeface="Calibri" panose="020F0502020204030204" pitchFamily="34" charset="0"/>
                <a:ea typeface="Times New Roman" panose="02020603050405020304" pitchFamily="18" charset="0"/>
                <a:cs typeface="Times New Roman" panose="02020603050405020304" pitchFamily="18" charset="0"/>
              </a:rPr>
              <a:t>de nieuwe erkenningsnormen voor beheerders/directeurs, hoofdverpleegkundigen, CRA's en </a:t>
            </a:r>
            <a:r>
              <a:rPr lang="nl-BE" dirty="0">
                <a:latin typeface="Calibri" panose="020F0502020204030204" pitchFamily="34" charset="0"/>
                <a:ea typeface="Times New Roman" panose="02020603050405020304" pitchFamily="18" charset="0"/>
                <a:cs typeface="Times New Roman" panose="02020603050405020304" pitchFamily="18" charset="0"/>
              </a:rPr>
              <a:t>referentiepersonen dementie worden gepresenteerd</a:t>
            </a:r>
            <a:endParaRPr lang="fr-BE" sz="1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nl-BE" sz="1800" b="1" dirty="0">
                <a:effectLst/>
                <a:latin typeface="Calibri" panose="020F0502020204030204" pitchFamily="34" charset="0"/>
                <a:ea typeface="Times New Roman" panose="02020603050405020304" pitchFamily="18" charset="0"/>
                <a:cs typeface="Calibri" panose="020F0502020204030204" pitchFamily="34" charset="0"/>
              </a:rPr>
              <a:t>Vademecum</a:t>
            </a:r>
            <a:r>
              <a:rPr lang="nl-BE" sz="1800" dirty="0">
                <a:effectLst/>
                <a:latin typeface="Calibri" panose="020F0502020204030204" pitchFamily="34" charset="0"/>
                <a:ea typeface="Times New Roman" panose="02020603050405020304" pitchFamily="18" charset="0"/>
                <a:cs typeface="Calibri" panose="020F0502020204030204" pitchFamily="34" charset="0"/>
              </a:rPr>
              <a:t>: hoe moeten de normen worden toegepast en hoe worden ze gecontroleerd</a:t>
            </a:r>
          </a:p>
          <a:p>
            <a:pPr marL="342900" lvl="0" indent="-342900" algn="just">
              <a:spcAft>
                <a:spcPts val="600"/>
              </a:spcAft>
              <a:buFont typeface="Wingdings" panose="05000000000000000000" pitchFamily="2" charset="2"/>
              <a:buChar char="§"/>
            </a:pPr>
            <a:endParaRPr lang="fr-BE" sz="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nl-BE" sz="1800" b="1"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Pagina over</a:t>
            </a:r>
            <a:r>
              <a:rPr lang="nl-B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de hervorming van erkenningsnormen: </a:t>
            </a: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3"/>
              </a:rPr>
              <a:t>https://www.iriscare.brussels/nl/professionals/ouderen/rusthuizen/de-hervorming-van-de-erkenningsnormen/</a:t>
            </a:r>
            <a:r>
              <a:rPr lang="nl-BE" sz="16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endParaRPr lang="fr-BE"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nl-BE" sz="1800" b="1"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Communicatiekanaal</a:t>
            </a:r>
            <a:r>
              <a:rPr lang="nl-B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om vragen te beantwoorden: </a:t>
            </a:r>
            <a:r>
              <a:rPr lang="nl-B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4"/>
              </a:rPr>
              <a:t>professionnels@iriscare.brussels</a:t>
            </a:r>
            <a:endParaRPr lang="nl-BE"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endParaRPr>
          </a:p>
        </p:txBody>
      </p:sp>
      <p:sp>
        <p:nvSpPr>
          <p:cNvPr id="15" name="Flèche : droite 14">
            <a:extLst>
              <a:ext uri="{FF2B5EF4-FFF2-40B4-BE49-F238E27FC236}">
                <a16:creationId xmlns:a16="http://schemas.microsoft.com/office/drawing/2014/main" id="{7BAD109D-B1BB-4D6E-8BBD-DBE1CFEA00D2}"/>
              </a:ext>
            </a:extLst>
          </p:cNvPr>
          <p:cNvSpPr/>
          <p:nvPr/>
        </p:nvSpPr>
        <p:spPr>
          <a:xfrm>
            <a:off x="6230967" y="2281034"/>
            <a:ext cx="680806" cy="144016"/>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 droite 15">
            <a:extLst>
              <a:ext uri="{FF2B5EF4-FFF2-40B4-BE49-F238E27FC236}">
                <a16:creationId xmlns:a16="http://schemas.microsoft.com/office/drawing/2014/main" id="{ECCFA9B8-7AC4-4D70-B709-A15463462A33}"/>
              </a:ext>
            </a:extLst>
          </p:cNvPr>
          <p:cNvSpPr/>
          <p:nvPr/>
        </p:nvSpPr>
        <p:spPr>
          <a:xfrm>
            <a:off x="6206492" y="3212976"/>
            <a:ext cx="680806" cy="144016"/>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èche : droite 16">
            <a:extLst>
              <a:ext uri="{FF2B5EF4-FFF2-40B4-BE49-F238E27FC236}">
                <a16:creationId xmlns:a16="http://schemas.microsoft.com/office/drawing/2014/main" id="{2FCE4B68-B596-4D3B-93BC-C7ADAB5F69C9}"/>
              </a:ext>
            </a:extLst>
          </p:cNvPr>
          <p:cNvSpPr/>
          <p:nvPr/>
        </p:nvSpPr>
        <p:spPr>
          <a:xfrm>
            <a:off x="6191690" y="3960086"/>
            <a:ext cx="680806" cy="144016"/>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a:extLst>
              <a:ext uri="{FF2B5EF4-FFF2-40B4-BE49-F238E27FC236}">
                <a16:creationId xmlns:a16="http://schemas.microsoft.com/office/drawing/2014/main" id="{2BF02C0F-6AF7-4589-8044-2940326E00BB}"/>
              </a:ext>
            </a:extLst>
          </p:cNvPr>
          <p:cNvSpPr txBox="1"/>
          <p:nvPr/>
        </p:nvSpPr>
        <p:spPr>
          <a:xfrm>
            <a:off x="6876256" y="2154283"/>
            <a:ext cx="1728192" cy="369332"/>
          </a:xfrm>
          <a:prstGeom prst="rect">
            <a:avLst/>
          </a:prstGeom>
          <a:noFill/>
        </p:spPr>
        <p:txBody>
          <a:bodyPr wrap="square" rtlCol="0">
            <a:spAutoFit/>
          </a:bodyPr>
          <a:lstStyle/>
          <a:p>
            <a:r>
              <a:rPr lang="nl-BE"/>
              <a:t>23 februari 2024</a:t>
            </a:r>
          </a:p>
        </p:txBody>
      </p:sp>
      <p:sp>
        <p:nvSpPr>
          <p:cNvPr id="18" name="ZoneTexte 17">
            <a:extLst>
              <a:ext uri="{FF2B5EF4-FFF2-40B4-BE49-F238E27FC236}">
                <a16:creationId xmlns:a16="http://schemas.microsoft.com/office/drawing/2014/main" id="{6D2F44F1-20B8-46C3-9975-AE3567738BAA}"/>
              </a:ext>
            </a:extLst>
          </p:cNvPr>
          <p:cNvSpPr txBox="1"/>
          <p:nvPr/>
        </p:nvSpPr>
        <p:spPr>
          <a:xfrm>
            <a:off x="6876256" y="3100318"/>
            <a:ext cx="1944216" cy="369332"/>
          </a:xfrm>
          <a:prstGeom prst="rect">
            <a:avLst/>
          </a:prstGeom>
          <a:noFill/>
        </p:spPr>
        <p:txBody>
          <a:bodyPr wrap="square" rtlCol="0">
            <a:spAutoFit/>
          </a:bodyPr>
          <a:lstStyle/>
          <a:p>
            <a:r>
              <a:rPr lang="nl-BE"/>
              <a:t>Maart - April 2024 </a:t>
            </a:r>
          </a:p>
        </p:txBody>
      </p:sp>
      <p:sp>
        <p:nvSpPr>
          <p:cNvPr id="19" name="ZoneTexte 18">
            <a:extLst>
              <a:ext uri="{FF2B5EF4-FFF2-40B4-BE49-F238E27FC236}">
                <a16:creationId xmlns:a16="http://schemas.microsoft.com/office/drawing/2014/main" id="{2D5E704F-CF32-4934-993C-E4B9E9293E78}"/>
              </a:ext>
            </a:extLst>
          </p:cNvPr>
          <p:cNvSpPr txBox="1"/>
          <p:nvPr/>
        </p:nvSpPr>
        <p:spPr>
          <a:xfrm>
            <a:off x="6876256" y="3820398"/>
            <a:ext cx="1944216" cy="369332"/>
          </a:xfrm>
          <a:prstGeom prst="rect">
            <a:avLst/>
          </a:prstGeom>
          <a:noFill/>
        </p:spPr>
        <p:txBody>
          <a:bodyPr wrap="square" rtlCol="0">
            <a:spAutoFit/>
          </a:bodyPr>
          <a:lstStyle/>
          <a:p>
            <a:r>
              <a:rPr lang="nl-BE" b="1"/>
              <a:t>September 2024 </a:t>
            </a:r>
          </a:p>
        </p:txBody>
      </p:sp>
      <p:pic>
        <p:nvPicPr>
          <p:cNvPr id="5" name="Graphique 4" descr="Podcasting avec un remplissage uni">
            <a:extLst>
              <a:ext uri="{FF2B5EF4-FFF2-40B4-BE49-F238E27FC236}">
                <a16:creationId xmlns:a16="http://schemas.microsoft.com/office/drawing/2014/main" id="{18696265-3193-43F7-B036-360CECAAFC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76256" y="4685362"/>
            <a:ext cx="914400" cy="914400"/>
          </a:xfrm>
          <a:prstGeom prst="rect">
            <a:avLst/>
          </a:prstGeom>
        </p:spPr>
      </p:pic>
      <p:sp>
        <p:nvSpPr>
          <p:cNvPr id="20" name="ZoneTexte 19">
            <a:extLst>
              <a:ext uri="{FF2B5EF4-FFF2-40B4-BE49-F238E27FC236}">
                <a16:creationId xmlns:a16="http://schemas.microsoft.com/office/drawing/2014/main" id="{C11858ED-CF6B-4CF9-8EF3-5C7E8037E994}"/>
              </a:ext>
            </a:extLst>
          </p:cNvPr>
          <p:cNvSpPr txBox="1"/>
          <p:nvPr/>
        </p:nvSpPr>
        <p:spPr>
          <a:xfrm>
            <a:off x="18832" y="125026"/>
            <a:ext cx="8081560" cy="830997"/>
          </a:xfrm>
          <a:prstGeom prst="rect">
            <a:avLst/>
          </a:prstGeom>
          <a:noFill/>
        </p:spPr>
        <p:txBody>
          <a:bodyPr wrap="square" rtlCol="0">
            <a:spAutoFit/>
          </a:body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Hulpmiddelen en communicatie  </a:t>
            </a:r>
          </a:p>
        </p:txBody>
      </p:sp>
    </p:spTree>
    <p:extLst>
      <p:ext uri="{BB962C8B-B14F-4D97-AF65-F5344CB8AC3E}">
        <p14:creationId xmlns:p14="http://schemas.microsoft.com/office/powerpoint/2010/main" val="2523847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5310938" y="2161190"/>
            <a:ext cx="3374485" cy="13234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2477976" y="2532469"/>
            <a:ext cx="2381307" cy="738664"/>
          </a:xfrm>
          <a:prstGeom prst="rect">
            <a:avLst/>
          </a:prstGeom>
          <a:noFill/>
        </p:spPr>
        <p:txBody>
          <a:bodyPr wrap="square">
            <a:spAutoFit/>
          </a:bodyPr>
          <a:lstStyle/>
          <a:p>
            <a:endParaRPr lang="fr-B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nl-BE">
                <a:solidFill>
                  <a:srgbClr val="000000"/>
                </a:solidFill>
                <a:latin typeface="Calibri" panose="020F0502020204030204" pitchFamily="34" charset="0"/>
                <a:ea typeface="Calibri" panose="020F0502020204030204" pitchFamily="34" charset="0"/>
                <a:cs typeface="Calibri" panose="020F0502020204030204" pitchFamily="34" charset="0"/>
              </a:rPr>
              <a:t>Twee actiepijlers: </a:t>
            </a:r>
          </a:p>
        </p:txBody>
      </p:sp>
      <p:sp>
        <p:nvSpPr>
          <p:cNvPr id="12" name="ZoneTexte 11">
            <a:extLst>
              <a:ext uri="{FF2B5EF4-FFF2-40B4-BE49-F238E27FC236}">
                <a16:creationId xmlns:a16="http://schemas.microsoft.com/office/drawing/2014/main" id="{E1FF3E77-585E-4332-ABA0-1AAAE82C26A2}"/>
              </a:ext>
            </a:extLst>
          </p:cNvPr>
          <p:cNvSpPr txBox="1"/>
          <p:nvPr/>
        </p:nvSpPr>
        <p:spPr>
          <a:xfrm>
            <a:off x="5330756" y="2222744"/>
            <a:ext cx="3374485" cy="1200329"/>
          </a:xfrm>
          <a:prstGeom prst="rect">
            <a:avLst/>
          </a:prstGeom>
          <a:noFill/>
        </p:spPr>
        <p:txBody>
          <a:bodyPr wrap="square">
            <a:spAutoFit/>
          </a:bodyPr>
          <a:lstStyle/>
          <a:p>
            <a:pPr lvl="0" fontAlgn="auto" hangingPunct="1"/>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B</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elanghebbenden in de sector inschakelen en betrekken en partnerschappen met hen ontwikkelen </a:t>
            </a:r>
          </a:p>
        </p:txBody>
      </p:sp>
      <p:sp>
        <p:nvSpPr>
          <p:cNvPr id="14" name="Flèche : droite 13">
            <a:extLst>
              <a:ext uri="{FF2B5EF4-FFF2-40B4-BE49-F238E27FC236}">
                <a16:creationId xmlns:a16="http://schemas.microsoft.com/office/drawing/2014/main" id="{36287B5E-93CD-4A22-85AB-16C3C3A3D0DE}"/>
              </a:ext>
            </a:extLst>
          </p:cNvPr>
          <p:cNvSpPr/>
          <p:nvPr/>
        </p:nvSpPr>
        <p:spPr>
          <a:xfrm>
            <a:off x="3092565" y="3367511"/>
            <a:ext cx="1152128" cy="342122"/>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5316249" y="3664714"/>
            <a:ext cx="3374485" cy="174594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E96E4-C417-4BCB-B077-0E5E6412E314}"/>
              </a:ext>
            </a:extLst>
          </p:cNvPr>
          <p:cNvSpPr txBox="1"/>
          <p:nvPr/>
        </p:nvSpPr>
        <p:spPr>
          <a:xfrm>
            <a:off x="5330756" y="3709632"/>
            <a:ext cx="3359978" cy="1477328"/>
          </a:xfrm>
          <a:prstGeom prst="rect">
            <a:avLst/>
          </a:prstGeom>
          <a:noFill/>
        </p:spPr>
        <p:txBody>
          <a:bodyPr wrap="square">
            <a:spAutoFit/>
          </a:bodyPr>
          <a:lstStyle/>
          <a:p>
            <a:pPr lvl="0" fontAlgn="auto" hangingPunct="1"/>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Een </a:t>
            </a:r>
            <a:r>
              <a:rPr lang="nl-BE" b="1" dirty="0">
                <a:solidFill>
                  <a:srgbClr val="000000"/>
                </a:solidFill>
                <a:latin typeface="Calibri" panose="020F0502020204030204" pitchFamily="34" charset="0"/>
                <a:ea typeface="Calibri" panose="020F0502020204030204" pitchFamily="34" charset="0"/>
                <a:cs typeface="Calibri" panose="020F0502020204030204" pitchFamily="34" charset="0"/>
              </a:rPr>
              <a:t>ondersteuningsprogramma</a:t>
            </a: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 opzetten voor RH's en RVT's</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coachingsessies, opleidingen, intervisies, hulpmiddelen en uitwisselingen van goede praktijken</a:t>
            </a:r>
          </a:p>
        </p:txBody>
      </p:sp>
      <p:sp>
        <p:nvSpPr>
          <p:cNvPr id="17" name="Ellipse 16">
            <a:extLst>
              <a:ext uri="{FF2B5EF4-FFF2-40B4-BE49-F238E27FC236}">
                <a16:creationId xmlns:a16="http://schemas.microsoft.com/office/drawing/2014/main" id="{F3F4A04D-6B42-493E-9A5B-713FD295E916}"/>
              </a:ext>
            </a:extLst>
          </p:cNvPr>
          <p:cNvSpPr/>
          <p:nvPr/>
        </p:nvSpPr>
        <p:spPr>
          <a:xfrm>
            <a:off x="438759" y="2753927"/>
            <a:ext cx="2039217" cy="1745944"/>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dirty="0">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pic>
        <p:nvPicPr>
          <p:cNvPr id="3" name="Graphique 2" descr="Retour avec un remplissage uni">
            <a:extLst>
              <a:ext uri="{FF2B5EF4-FFF2-40B4-BE49-F238E27FC236}">
                <a16:creationId xmlns:a16="http://schemas.microsoft.com/office/drawing/2014/main" id="{0731C4D2-4D16-408A-9084-4599DB526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518005" y="5380598"/>
            <a:ext cx="914400" cy="914400"/>
          </a:xfrm>
          <a:prstGeom prst="rect">
            <a:avLst/>
          </a:prstGeom>
        </p:spPr>
      </p:pic>
      <p:sp>
        <p:nvSpPr>
          <p:cNvPr id="18" name="ZoneTexte 17">
            <a:extLst>
              <a:ext uri="{FF2B5EF4-FFF2-40B4-BE49-F238E27FC236}">
                <a16:creationId xmlns:a16="http://schemas.microsoft.com/office/drawing/2014/main" id="{86FF20F3-A323-41B9-B156-12CF4537BCE6}"/>
              </a:ext>
            </a:extLst>
          </p:cNvPr>
          <p:cNvSpPr txBox="1"/>
          <p:nvPr/>
        </p:nvSpPr>
        <p:spPr>
          <a:xfrm>
            <a:off x="6530008" y="5636966"/>
            <a:ext cx="2613992" cy="646331"/>
          </a:xfrm>
          <a:prstGeom prst="rect">
            <a:avLst/>
          </a:prstGeom>
          <a:noFill/>
        </p:spPr>
        <p:txBody>
          <a:bodyPr wrap="square">
            <a:spAutoFit/>
          </a:bodyPr>
          <a:lstStyle/>
          <a:p>
            <a:pPr lvl="0" fontAlgn="auto" hangingPunct="1"/>
            <a:r>
              <a:rPr lang="nl-BE">
                <a:solidFill>
                  <a:srgbClr val="000000"/>
                </a:solidFill>
                <a:effectLst/>
                <a:latin typeface="Calibri" panose="020F0502020204030204" pitchFamily="34" charset="0"/>
                <a:ea typeface="Calibri" panose="020F0502020204030204" pitchFamily="34" charset="0"/>
                <a:cs typeface="Calibri" panose="020F0502020204030204" pitchFamily="34" charset="0"/>
              </a:rPr>
              <a:t>Tubbe en Senior Montessori </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pic>
        <p:nvPicPr>
          <p:cNvPr id="26" name="Graphique 25" descr="Calculatrice avec un remplissage uni">
            <a:extLst>
              <a:ext uri="{FF2B5EF4-FFF2-40B4-BE49-F238E27FC236}">
                <a16:creationId xmlns:a16="http://schemas.microsoft.com/office/drawing/2014/main" id="{D9576452-C8F7-4F78-841F-16B570F1F8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18623">
            <a:off x="3235555" y="4859249"/>
            <a:ext cx="780883" cy="780883"/>
          </a:xfrm>
          <a:prstGeom prst="rect">
            <a:avLst/>
          </a:prstGeom>
        </p:spPr>
      </p:pic>
      <p:sp>
        <p:nvSpPr>
          <p:cNvPr id="2" name="ZoneTexte 1">
            <a:extLst>
              <a:ext uri="{FF2B5EF4-FFF2-40B4-BE49-F238E27FC236}">
                <a16:creationId xmlns:a16="http://schemas.microsoft.com/office/drawing/2014/main" id="{155EAE93-69DF-479F-8BD7-D1FE45E53D5B}"/>
              </a:ext>
            </a:extLst>
          </p:cNvPr>
          <p:cNvSpPr txBox="1"/>
          <p:nvPr/>
        </p:nvSpPr>
        <p:spPr>
          <a:xfrm>
            <a:off x="926467" y="5041326"/>
            <a:ext cx="2381307" cy="369332"/>
          </a:xfrm>
          <a:prstGeom prst="rect">
            <a:avLst/>
          </a:prstGeom>
          <a:noFill/>
        </p:spPr>
        <p:txBody>
          <a:bodyPr wrap="square" rtlCol="0">
            <a:spAutoFit/>
          </a:bodyPr>
          <a:lstStyle/>
          <a:p>
            <a:r>
              <a:rPr lang="nl-BE"/>
              <a:t>Begroting: 1 mln. euro/jaar</a:t>
            </a:r>
          </a:p>
        </p:txBody>
      </p:sp>
      <p:sp>
        <p:nvSpPr>
          <p:cNvPr id="4" name="ZoneTexte 3">
            <a:extLst>
              <a:ext uri="{FF2B5EF4-FFF2-40B4-BE49-F238E27FC236}">
                <a16:creationId xmlns:a16="http://schemas.microsoft.com/office/drawing/2014/main" id="{DDBA60DE-CC77-4DE5-88A2-8F21DF56BF20}"/>
              </a:ext>
            </a:extLst>
          </p:cNvPr>
          <p:cNvSpPr txBox="1"/>
          <p:nvPr/>
        </p:nvSpPr>
        <p:spPr>
          <a:xfrm>
            <a:off x="667025" y="1313445"/>
            <a:ext cx="8369471" cy="707886"/>
          </a:xfrm>
          <a:prstGeom prst="rect">
            <a:avLst/>
          </a:prstGeom>
          <a:noFill/>
        </p:spPr>
        <p:txBody>
          <a:bodyPr wrap="square" rtlCol="0">
            <a:spAutoFit/>
          </a:bodyPr>
          <a:lstStyle/>
          <a:p>
            <a:r>
              <a:rPr lang="nl-BE" sz="2000" b="1"/>
              <a:t>Doelstelling</a:t>
            </a:r>
            <a:r>
              <a:rPr lang="nl-BE" sz="2000"/>
              <a:t>: ondersteuning bieden bij de </a:t>
            </a:r>
            <a:r>
              <a:rPr lang="nl-BE" sz="2000" u="sng"/>
              <a:t>cultuuromslag </a:t>
            </a:r>
            <a:r>
              <a:rPr lang="nl-BE" sz="2000"/>
              <a:t>die bepaalde normen kunnen veroorzaken  </a:t>
            </a:r>
          </a:p>
        </p:txBody>
      </p:sp>
    </p:spTree>
    <p:extLst>
      <p:ext uri="{BB962C8B-B14F-4D97-AF65-F5344CB8AC3E}">
        <p14:creationId xmlns:p14="http://schemas.microsoft.com/office/powerpoint/2010/main" val="311417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Bepaling </a:t>
            </a:r>
          </a:p>
        </p:txBody>
      </p:sp>
      <p:sp>
        <p:nvSpPr>
          <p:cNvPr id="4" name="ZoneTexte 3">
            <a:extLst>
              <a:ext uri="{FF2B5EF4-FFF2-40B4-BE49-F238E27FC236}">
                <a16:creationId xmlns:a16="http://schemas.microsoft.com/office/drawing/2014/main" id="{DDBA60DE-CC77-4DE5-88A2-8F21DF56BF20}"/>
              </a:ext>
            </a:extLst>
          </p:cNvPr>
          <p:cNvSpPr txBox="1"/>
          <p:nvPr/>
        </p:nvSpPr>
        <p:spPr>
          <a:xfrm>
            <a:off x="506118" y="1412776"/>
            <a:ext cx="8184466" cy="5139869"/>
          </a:xfrm>
          <a:prstGeom prst="rect">
            <a:avLst/>
          </a:prstGeom>
          <a:noFill/>
        </p:spPr>
        <p:txBody>
          <a:bodyPr wrap="square" rtlCol="0">
            <a:spAutoFit/>
          </a:bodyPr>
          <a:lstStyle/>
          <a:p>
            <a:pPr algn="ctr"/>
            <a:r>
              <a:rPr lang="nl-BE" sz="2000" b="1" dirty="0">
                <a:effectLst/>
                <a:latin typeface="Calibri" panose="020F0502020204030204" pitchFamily="34" charset="0"/>
                <a:ea typeface="Times New Roman" panose="02020603050405020304" pitchFamily="18" charset="0"/>
                <a:cs typeface="Times New Roman" panose="02020603050405020304" pitchFamily="18" charset="0"/>
              </a:rPr>
              <a:t>Het aanbod </a:t>
            </a:r>
          </a:p>
          <a:p>
            <a:endParaRPr lang="fr-BE" dirty="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nl-BE" dirty="0"/>
              <a:t>Aangepast aan </a:t>
            </a:r>
            <a:r>
              <a:rPr lang="nl-BE" b="1" dirty="0"/>
              <a:t>het ritme en de eigenheid</a:t>
            </a:r>
            <a:r>
              <a:rPr lang="nl-BE" dirty="0"/>
              <a:t> van elke situatie</a:t>
            </a:r>
          </a:p>
          <a:p>
            <a:pPr marL="285750" indent="-285750">
              <a:buFont typeface="Wingdings" panose="05000000000000000000" pitchFamily="2" charset="2"/>
              <a:buChar char="§"/>
            </a:pPr>
            <a:r>
              <a:rPr lang="nl-BE" dirty="0">
                <a:effectLst/>
                <a:ea typeface="Times New Roman" panose="02020603050405020304" pitchFamily="18" charset="0"/>
                <a:cs typeface="Times New Roman" panose="02020603050405020304" pitchFamily="18" charset="0"/>
              </a:rPr>
              <a:t>Afhankelijk van de </a:t>
            </a:r>
            <a:r>
              <a:rPr lang="nl-BE" b="1" dirty="0">
                <a:effectLst/>
                <a:ea typeface="Times New Roman" panose="02020603050405020304" pitchFamily="18" charset="0"/>
                <a:cs typeface="Times New Roman" panose="02020603050405020304" pitchFamily="18" charset="0"/>
              </a:rPr>
              <a:t>behoeften en wensen</a:t>
            </a:r>
          </a:p>
          <a:p>
            <a:pPr marL="285750" indent="-285750">
              <a:buFont typeface="Wingdings" panose="05000000000000000000" pitchFamily="2" charset="2"/>
              <a:buChar char="§"/>
            </a:pPr>
            <a:r>
              <a:rPr lang="nl-BE" b="1" dirty="0">
                <a:effectLst/>
                <a:ea typeface="Times New Roman" panose="02020603050405020304" pitchFamily="18" charset="0"/>
                <a:cs typeface="Times New Roman" panose="02020603050405020304" pitchFamily="18" charset="0"/>
              </a:rPr>
              <a:t>Gratis</a:t>
            </a:r>
            <a:r>
              <a:rPr lang="nl-BE" dirty="0">
                <a:effectLst/>
                <a:ea typeface="Times New Roman" panose="02020603050405020304" pitchFamily="18" charset="0"/>
                <a:cs typeface="Times New Roman" panose="02020603050405020304" pitchFamily="18" charset="0"/>
              </a:rPr>
              <a:t> (financieel ondersteund door Iriscare)</a:t>
            </a:r>
          </a:p>
          <a:p>
            <a:pPr marL="285750" indent="-285750">
              <a:buFont typeface="Wingdings" panose="05000000000000000000" pitchFamily="2" charset="2"/>
              <a:buChar char="§"/>
            </a:pPr>
            <a:r>
              <a:rPr lang="nl-BE" dirty="0">
                <a:effectLst/>
                <a:ea typeface="Times New Roman" panose="02020603050405020304" pitchFamily="18" charset="0"/>
                <a:cs typeface="Times New Roman" panose="02020603050405020304" pitchFamily="18" charset="0"/>
              </a:rPr>
              <a:t>Opgenomen in de verplichte opleidingsuren voor het personeel (indien mogelijk</a:t>
            </a:r>
            <a:r>
              <a:rPr lang="nl-BE" dirty="0"/>
              <a:t>)</a:t>
            </a:r>
          </a:p>
          <a:p>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nl-BE" b="1" dirty="0">
                <a:ea typeface="Times New Roman" panose="02020603050405020304" pitchFamily="18" charset="0"/>
                <a:cs typeface="Times New Roman" panose="02020603050405020304" pitchFamily="18" charset="0"/>
              </a:rPr>
              <a:t>Thema's</a:t>
            </a:r>
            <a:r>
              <a:rPr lang="nl-BE" dirty="0"/>
              <a:t>: diversiteit, inclusie en begeleiding van ouderen met cognitieve stoornissen, participatie, uitnodigende activiteiten die zinvol zijn en aangepast zijn aan de behouden capaciteiten, zich openstellen voor de buitenwereld, EVRAS, de behouden capaciteiten van ouderen in kaart brengenen gebruiken bij de ondersteuning en zorg, voortdurende verbetering van de zorg, inzicht in de zorg rond het levenseinde, hulp- en zorgcontinuüm, voedingsbeleid, de omgeving aanpassen aan de behouden capaciteiten, onthaal en welzijn van het personeel, omgaan met geweld…</a:t>
            </a: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453417" y="1304111"/>
            <a:ext cx="8184466" cy="4357137"/>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12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4000" b="1" i="0" u="none" strike="noStrike" cap="none" normalizeH="0" baseline="0" noProof="0">
                  <a:ln>
                    <a:noFill/>
                  </a:ln>
                  <a:solidFill>
                    <a:srgbClr val="1E3B89"/>
                  </a:solidFill>
                  <a:effectLst/>
                  <a:uLnTx/>
                  <a:uFillTx/>
                  <a:latin typeface="Calibri" panose="020F0502020204030204"/>
                  <a:ea typeface="+mn-ea"/>
                  <a:cs typeface="+mn-cs"/>
                </a:rPr>
                <a:t>1</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1822742" y="1227280"/>
            <a:ext cx="6343340" cy="2123658"/>
          </a:xfrm>
          <a:prstGeom prst="rect">
            <a:avLst/>
          </a:prstGeom>
          <a:no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De hervorming van de erkenningsnormen</a:t>
            </a:r>
          </a:p>
        </p:txBody>
      </p:sp>
      <p:pic>
        <p:nvPicPr>
          <p:cNvPr id="10" name="Graphique 9" descr="Femme âgée aux cheveux blancs">
            <a:extLst>
              <a:ext uri="{FF2B5EF4-FFF2-40B4-BE49-F238E27FC236}">
                <a16:creationId xmlns:a16="http://schemas.microsoft.com/office/drawing/2014/main" id="{46B2FC6B-BE1B-4C9C-B6C1-37B51D692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83D86B79-D3E9-4477-8BE1-0858491E6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310762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38644" y="5719720"/>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6250242" y="2920205"/>
            <a:ext cx="2423512" cy="646331"/>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1318" y="3045484"/>
            <a:ext cx="2626466" cy="461665"/>
          </a:xfrm>
          <a:prstGeom prst="rect">
            <a:avLst/>
          </a:prstGeom>
          <a:noFill/>
        </p:spPr>
        <p:txBody>
          <a:bodyPr wrap="square">
            <a:spAutoFit/>
          </a:bodyPr>
          <a:lstStyle/>
          <a:p>
            <a:pPr algn="ctr"/>
            <a:r>
              <a:rPr lang="nl-BE" sz="2400" b="1">
                <a:latin typeface="Calibri" panose="020F0502020204030204" pitchFamily="34" charset="0"/>
                <a:ea typeface="Calibri" panose="020F0502020204030204" pitchFamily="34" charset="0"/>
                <a:cs typeface="Calibri" panose="020F0502020204030204" pitchFamily="34" charset="0"/>
              </a:rPr>
              <a:t>Consortium</a:t>
            </a:r>
          </a:p>
        </p:txBody>
      </p:sp>
      <p:sp>
        <p:nvSpPr>
          <p:cNvPr id="11" name="Espace réservé du contenu 2">
            <a:extLst>
              <a:ext uri="{FF2B5EF4-FFF2-40B4-BE49-F238E27FC236}">
                <a16:creationId xmlns:a16="http://schemas.microsoft.com/office/drawing/2014/main" id="{B8F64DC5-F7CE-4F24-81BE-E9CF65996119}"/>
              </a:ext>
            </a:extLst>
          </p:cNvPr>
          <p:cNvSpPr txBox="1">
            <a:spLocks/>
          </p:cNvSpPr>
          <p:nvPr/>
        </p:nvSpPr>
        <p:spPr>
          <a:xfrm>
            <a:off x="379291" y="2931204"/>
            <a:ext cx="2032469" cy="7828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D1C0C3A9-6E4F-4E19-9249-2B90D41E7157}"/>
              </a:ext>
            </a:extLst>
          </p:cNvPr>
          <p:cNvSpPr txBox="1"/>
          <p:nvPr/>
        </p:nvSpPr>
        <p:spPr>
          <a:xfrm>
            <a:off x="6209176" y="3012537"/>
            <a:ext cx="2626467" cy="461665"/>
          </a:xfrm>
          <a:prstGeom prst="rect">
            <a:avLst/>
          </a:prstGeom>
          <a:noFill/>
        </p:spPr>
        <p:txBody>
          <a:bodyPr wrap="square">
            <a:spAutoFit/>
          </a:bodyPr>
          <a:lstStyle/>
          <a:p>
            <a:pPr lvl="0" algn="ctr"/>
            <a:r>
              <a:rPr lang="nl-BE" sz="2400" b="1">
                <a:latin typeface="Calibri" panose="020F0502020204030204" pitchFamily="34" charset="0"/>
                <a:ea typeface="Calibri" panose="020F0502020204030204" pitchFamily="34" charset="0"/>
                <a:cs typeface="Times New Roman" panose="02020603050405020304" pitchFamily="18" charset="0"/>
              </a:rPr>
              <a:t>Toezichtscomité </a:t>
            </a:r>
          </a:p>
        </p:txBody>
      </p:sp>
      <p:sp>
        <p:nvSpPr>
          <p:cNvPr id="25" name="Espace réservé du contenu 2">
            <a:extLst>
              <a:ext uri="{FF2B5EF4-FFF2-40B4-BE49-F238E27FC236}">
                <a16:creationId xmlns:a16="http://schemas.microsoft.com/office/drawing/2014/main" id="{EF2D1DC9-654A-440A-BB05-A3E2326E418A}"/>
              </a:ext>
            </a:extLst>
          </p:cNvPr>
          <p:cNvSpPr>
            <a:spLocks noGrp="1"/>
          </p:cNvSpPr>
          <p:nvPr>
            <p:ph idx="1"/>
          </p:nvPr>
        </p:nvSpPr>
        <p:spPr>
          <a:xfrm>
            <a:off x="1259633" y="1326797"/>
            <a:ext cx="4221198" cy="862435"/>
          </a:xfrm>
          <a:solidFill>
            <a:srgbClr val="1E3B89"/>
          </a:solidFill>
        </p:spPr>
        <p:txBody>
          <a:bodyPr vert="horz" lIns="91440" tIns="45720" rIns="91440" bIns="45720" rtlCol="0">
            <a:normAutofit/>
          </a:bodyPr>
          <a:lstStyle/>
          <a:p>
            <a:pPr marL="0" indent="0" algn="ctr">
              <a:buNone/>
            </a:pPr>
            <a:endParaRPr lang="fr-BE" sz="500" dirty="0">
              <a:solidFill>
                <a:schemeClr val="bg1"/>
              </a:solidFill>
              <a:latin typeface="Calibri" panose="020F0502020204030204" pitchFamily="34" charset="0"/>
              <a:cs typeface="Calibri" panose="020F0502020204030204" pitchFamily="34" charset="0"/>
            </a:endParaRPr>
          </a:p>
          <a:p>
            <a:pPr marL="0" indent="0" algn="ctr">
              <a:buNone/>
            </a:pPr>
            <a:r>
              <a:rPr lang="nl-BE" sz="2800">
                <a:solidFill>
                  <a:schemeClr val="bg1"/>
                </a:solidFill>
                <a:latin typeface="Calibri" panose="020F0502020204030204" pitchFamily="34" charset="0"/>
                <a:cs typeface="Calibri" panose="020F0502020204030204" pitchFamily="34" charset="0"/>
              </a:rPr>
              <a:t>Raadpleging</a:t>
            </a:r>
          </a:p>
        </p:txBody>
      </p:sp>
      <p:sp>
        <p:nvSpPr>
          <p:cNvPr id="26" name="ZoneTexte 25">
            <a:extLst>
              <a:ext uri="{FF2B5EF4-FFF2-40B4-BE49-F238E27FC236}">
                <a16:creationId xmlns:a16="http://schemas.microsoft.com/office/drawing/2014/main" id="{B893C3BD-C63E-46C2-932B-3BEB8AF87EEE}"/>
              </a:ext>
            </a:extLst>
          </p:cNvPr>
          <p:cNvSpPr txBox="1"/>
          <p:nvPr/>
        </p:nvSpPr>
        <p:spPr>
          <a:xfrm>
            <a:off x="109060" y="3786458"/>
            <a:ext cx="2472368" cy="1477328"/>
          </a:xfrm>
          <a:prstGeom prst="rect">
            <a:avLst/>
          </a:prstGeom>
          <a:noFill/>
        </p:spPr>
        <p:txBody>
          <a:bodyPr wrap="square">
            <a:spAutoFit/>
          </a:bodyPr>
          <a:lstStyle/>
          <a:p>
            <a:pPr algn="ctr"/>
            <a:r>
              <a:rPr lang="nl-BE">
                <a:latin typeface="Calibri" panose="020F0502020204030204" pitchFamily="34" charset="0"/>
                <a:ea typeface="Calibri" panose="020F0502020204030204" pitchFamily="34" charset="0"/>
                <a:cs typeface="Calibri" panose="020F0502020204030204" pitchFamily="34" charset="0"/>
              </a:rPr>
              <a:t>Adviesorgaan </a:t>
            </a:r>
          </a:p>
          <a:p>
            <a:pPr algn="ctr"/>
            <a:r>
              <a:rPr lang="nl-BE">
                <a:latin typeface="Calibri" panose="020F0502020204030204" pitchFamily="34" charset="0"/>
                <a:ea typeface="Calibri" panose="020F0502020204030204" pitchFamily="34" charset="0"/>
                <a:cs typeface="Calibri" panose="020F0502020204030204" pitchFamily="34" charset="0"/>
              </a:rPr>
              <a:t>25-30 personen uit de sector </a:t>
            </a:r>
          </a:p>
          <a:p>
            <a:pPr algn="ctr"/>
            <a:r>
              <a:rPr lang="nl-BE">
                <a:latin typeface="Calibri" panose="020F0502020204030204" pitchFamily="34" charset="0"/>
                <a:ea typeface="Calibri" panose="020F0502020204030204" pitchFamily="34" charset="0"/>
                <a:cs typeface="Calibri" panose="020F0502020204030204" pitchFamily="34" charset="0"/>
              </a:rPr>
              <a:t>2x/jaar</a:t>
            </a:r>
          </a:p>
          <a:p>
            <a:pPr algn="ctr"/>
            <a:r>
              <a:rPr lang="nl-BE" i="1">
                <a:latin typeface="Calibri" panose="020F0502020204030204" pitchFamily="34" charset="0"/>
                <a:ea typeface="Calibri" panose="020F0502020204030204" pitchFamily="34" charset="0"/>
                <a:cs typeface="Calibri" panose="020F0502020204030204" pitchFamily="34" charset="0"/>
              </a:rPr>
              <a:t>Uitdagingen, prioriteiten, behoeften </a:t>
            </a:r>
          </a:p>
        </p:txBody>
      </p:sp>
      <p:sp>
        <p:nvSpPr>
          <p:cNvPr id="27" name="ZoneTexte 26">
            <a:extLst>
              <a:ext uri="{FF2B5EF4-FFF2-40B4-BE49-F238E27FC236}">
                <a16:creationId xmlns:a16="http://schemas.microsoft.com/office/drawing/2014/main" id="{D0864D60-0AD8-402C-8922-8FD7B5A6FFCA}"/>
              </a:ext>
            </a:extLst>
          </p:cNvPr>
          <p:cNvSpPr txBox="1"/>
          <p:nvPr/>
        </p:nvSpPr>
        <p:spPr>
          <a:xfrm>
            <a:off x="6209175" y="3749216"/>
            <a:ext cx="2626467" cy="1477328"/>
          </a:xfrm>
          <a:prstGeom prst="rect">
            <a:avLst/>
          </a:prstGeom>
          <a:noFill/>
        </p:spPr>
        <p:txBody>
          <a:bodyPr wrap="square">
            <a:spAutoFit/>
          </a:bodyPr>
          <a:lstStyle/>
          <a:p>
            <a:pPr lvl="0" algn="ctr"/>
            <a:r>
              <a:rPr lang="nl-BE">
                <a:latin typeface="Calibri" panose="020F0502020204030204" pitchFamily="34" charset="0"/>
                <a:ea typeface="Calibri" panose="020F0502020204030204" pitchFamily="34" charset="0"/>
                <a:cs typeface="Times New Roman" panose="02020603050405020304" pitchFamily="18" charset="0"/>
              </a:rPr>
              <a:t>Steekproef van directie, personeel, bewoners, familie</a:t>
            </a:r>
          </a:p>
          <a:p>
            <a:pPr lvl="0" algn="ctr"/>
            <a:r>
              <a:rPr lang="nl-BE" i="1">
                <a:effectLst/>
                <a:latin typeface="Calibri" panose="020F0502020204030204" pitchFamily="34" charset="0"/>
                <a:ea typeface="Calibri" panose="020F0502020204030204" pitchFamily="34" charset="0"/>
                <a:cs typeface="Times New Roman" panose="02020603050405020304" pitchFamily="18" charset="0"/>
              </a:rPr>
              <a:t>Vragen, richtlijnen en suggesties</a:t>
            </a:r>
            <a:r>
              <a:rPr lang="nl-BE" i="1">
                <a:latin typeface="Calibri" panose="020F0502020204030204" pitchFamily="34" charset="0"/>
                <a:ea typeface="Calibri" panose="020F0502020204030204" pitchFamily="34" charset="0"/>
                <a:cs typeface="Times New Roman" panose="02020603050405020304" pitchFamily="18" charset="0"/>
              </a:rPr>
              <a:t> behandelen</a:t>
            </a:r>
            <a:r>
              <a:rPr lang="nl-BE" i="1">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8" name="ZoneTexte 27">
            <a:extLst>
              <a:ext uri="{FF2B5EF4-FFF2-40B4-BE49-F238E27FC236}">
                <a16:creationId xmlns:a16="http://schemas.microsoft.com/office/drawing/2014/main" id="{1200E052-5FE0-4B2E-ABA2-78177F93B50D}"/>
              </a:ext>
            </a:extLst>
          </p:cNvPr>
          <p:cNvSpPr txBox="1"/>
          <p:nvPr/>
        </p:nvSpPr>
        <p:spPr>
          <a:xfrm>
            <a:off x="2786162" y="3276316"/>
            <a:ext cx="3081982" cy="1477328"/>
          </a:xfrm>
          <a:prstGeom prst="rect">
            <a:avLst/>
          </a:prstGeom>
          <a:noFill/>
        </p:spPr>
        <p:txBody>
          <a:bodyPr wrap="square">
            <a:spAutoFit/>
          </a:bodyPr>
          <a:lstStyle/>
          <a:p>
            <a:pPr lvl="0" algn="ctr"/>
            <a:endParaRPr lang="fr-BE" dirty="0">
              <a:latin typeface="Calibri" panose="020F0502020204030204" pitchFamily="34" charset="0"/>
              <a:ea typeface="Calibri" panose="020F0502020204030204" pitchFamily="34" charset="0"/>
              <a:cs typeface="Times New Roman" panose="02020603050405020304" pitchFamily="18" charset="0"/>
            </a:endParaRPr>
          </a:p>
          <a:p>
            <a:pPr lvl="0" algn="ctr"/>
            <a:r>
              <a:rPr lang="nl-BE" dirty="0">
                <a:latin typeface="Calibri" panose="020F0502020204030204" pitchFamily="34" charset="0"/>
                <a:ea typeface="Calibri" panose="020F0502020204030204" pitchFamily="34" charset="0"/>
                <a:cs typeface="Times New Roman" panose="02020603050405020304" pitchFamily="18" charset="0"/>
              </a:rPr>
              <a:t>Directeuren van de RH's/RVT's, netwerken van de CRA's, hoofdverpleegkundigen, referentiepersonen dementie, ouderen die al dan niet in een RH/RVT verblijven </a:t>
            </a:r>
          </a:p>
        </p:txBody>
      </p:sp>
      <p:sp>
        <p:nvSpPr>
          <p:cNvPr id="29" name="ZoneTexte 28">
            <a:extLst>
              <a:ext uri="{FF2B5EF4-FFF2-40B4-BE49-F238E27FC236}">
                <a16:creationId xmlns:a16="http://schemas.microsoft.com/office/drawing/2014/main" id="{5D2E25D6-0D67-4920-B49A-801793AF82F9}"/>
              </a:ext>
            </a:extLst>
          </p:cNvPr>
          <p:cNvSpPr txBox="1"/>
          <p:nvPr/>
        </p:nvSpPr>
        <p:spPr>
          <a:xfrm>
            <a:off x="2953645" y="2938738"/>
            <a:ext cx="2626467" cy="461665"/>
          </a:xfrm>
          <a:prstGeom prst="rect">
            <a:avLst/>
          </a:prstGeom>
          <a:noFill/>
        </p:spPr>
        <p:txBody>
          <a:bodyPr wrap="square">
            <a:spAutoFit/>
          </a:bodyPr>
          <a:lstStyle/>
          <a:p>
            <a:pPr lvl="0" algn="ctr"/>
            <a:r>
              <a:rPr lang="nl-BE" sz="2400" b="1">
                <a:latin typeface="Calibri" panose="020F0502020204030204" pitchFamily="34" charset="0"/>
                <a:ea typeface="Calibri" panose="020F0502020204030204" pitchFamily="34" charset="0"/>
                <a:cs typeface="Times New Roman" panose="02020603050405020304" pitchFamily="18" charset="0"/>
              </a:rPr>
              <a:t>Bijeenkomsten</a:t>
            </a:r>
          </a:p>
        </p:txBody>
      </p:sp>
      <p:sp>
        <p:nvSpPr>
          <p:cNvPr id="35" name="Espace réservé du contenu 2">
            <a:extLst>
              <a:ext uri="{FF2B5EF4-FFF2-40B4-BE49-F238E27FC236}">
                <a16:creationId xmlns:a16="http://schemas.microsoft.com/office/drawing/2014/main" id="{2EA1A83D-7A71-4CDE-9CFB-F348A9AFFD8E}"/>
              </a:ext>
            </a:extLst>
          </p:cNvPr>
          <p:cNvSpPr txBox="1">
            <a:spLocks/>
          </p:cNvSpPr>
          <p:nvPr/>
        </p:nvSpPr>
        <p:spPr>
          <a:xfrm>
            <a:off x="2694502" y="2931204"/>
            <a:ext cx="3245650" cy="2442012"/>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1" name="Titre 1">
            <a:extLst>
              <a:ext uri="{FF2B5EF4-FFF2-40B4-BE49-F238E27FC236}">
                <a16:creationId xmlns:a16="http://schemas.microsoft.com/office/drawing/2014/main" id="{0E83CA17-E856-403D-9ED5-19BDAFC809C0}"/>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pic>
        <p:nvPicPr>
          <p:cNvPr id="24" name="Image 23">
            <a:extLst>
              <a:ext uri="{FF2B5EF4-FFF2-40B4-BE49-F238E27FC236}">
                <a16:creationId xmlns:a16="http://schemas.microsoft.com/office/drawing/2014/main" id="{56E17D46-A9CA-4A33-825A-A1AAF8CAB157}"/>
              </a:ext>
            </a:extLst>
          </p:cNvPr>
          <p:cNvPicPr>
            <a:picLocks noChangeAspect="1"/>
          </p:cNvPicPr>
          <p:nvPr/>
        </p:nvPicPr>
        <p:blipFill rotWithShape="1">
          <a:blip r:embed="rId2"/>
          <a:srcRect r="4538"/>
          <a:stretch/>
        </p:blipFill>
        <p:spPr>
          <a:xfrm>
            <a:off x="72008" y="5719720"/>
            <a:ext cx="9071992" cy="1138280"/>
          </a:xfrm>
          <a:prstGeom prst="rect">
            <a:avLst/>
          </a:prstGeom>
        </p:spPr>
      </p:pic>
      <p:pic>
        <p:nvPicPr>
          <p:cNvPr id="30" name="Image 29" descr="Professeur souriant et écrivant sur le tableau blanc">
            <a:extLst>
              <a:ext uri="{FF2B5EF4-FFF2-40B4-BE49-F238E27FC236}">
                <a16:creationId xmlns:a16="http://schemas.microsoft.com/office/drawing/2014/main" id="{9E009682-9730-412A-9824-B8120F3AC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884" y="1176613"/>
            <a:ext cx="1749448" cy="1166014"/>
          </a:xfrm>
          <a:prstGeom prst="rect">
            <a:avLst/>
          </a:prstGeom>
        </p:spPr>
      </p:pic>
    </p:spTree>
    <p:extLst>
      <p:ext uri="{BB962C8B-B14F-4D97-AF65-F5344CB8AC3E}">
        <p14:creationId xmlns:p14="http://schemas.microsoft.com/office/powerpoint/2010/main" val="2668237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nl-BE" b="1">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sp>
        <p:nvSpPr>
          <p:cNvPr id="4" name="ZoneTexte 3">
            <a:extLst>
              <a:ext uri="{FF2B5EF4-FFF2-40B4-BE49-F238E27FC236}">
                <a16:creationId xmlns:a16="http://schemas.microsoft.com/office/drawing/2014/main" id="{DDBA60DE-CC77-4DE5-88A2-8F21DF56BF20}"/>
              </a:ext>
            </a:extLst>
          </p:cNvPr>
          <p:cNvSpPr txBox="1"/>
          <p:nvPr/>
        </p:nvSpPr>
        <p:spPr>
          <a:xfrm>
            <a:off x="506118" y="1412776"/>
            <a:ext cx="8184466" cy="954107"/>
          </a:xfrm>
          <a:prstGeom prst="rect">
            <a:avLst/>
          </a:prstGeom>
          <a:noFill/>
        </p:spPr>
        <p:txBody>
          <a:bodyPr wrap="square" rtlCol="0">
            <a:spAutoFit/>
          </a:bodyPr>
          <a:lstStyle/>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453416" y="1304111"/>
            <a:ext cx="8184466" cy="4357137"/>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graphicFrame>
        <p:nvGraphicFramePr>
          <p:cNvPr id="2" name="Tableau 1">
            <a:extLst>
              <a:ext uri="{FF2B5EF4-FFF2-40B4-BE49-F238E27FC236}">
                <a16:creationId xmlns:a16="http://schemas.microsoft.com/office/drawing/2014/main" id="{42A3B850-E1F3-46B8-8E97-D0E76EC5585E}"/>
              </a:ext>
            </a:extLst>
          </p:cNvPr>
          <p:cNvGraphicFramePr>
            <a:graphicFrameLocks noGrp="1"/>
          </p:cNvGraphicFramePr>
          <p:nvPr>
            <p:extLst>
              <p:ext uri="{D42A27DB-BD31-4B8C-83A1-F6EECF244321}">
                <p14:modId xmlns:p14="http://schemas.microsoft.com/office/powerpoint/2010/main" val="992465754"/>
              </p:ext>
            </p:extLst>
          </p:nvPr>
        </p:nvGraphicFramePr>
        <p:xfrm>
          <a:off x="819924" y="1499231"/>
          <a:ext cx="7489939" cy="3907376"/>
        </p:xfrm>
        <a:graphic>
          <a:graphicData uri="http://schemas.openxmlformats.org/drawingml/2006/table">
            <a:tbl>
              <a:tblPr firstRow="1" firstCol="1" bandRow="1">
                <a:tableStyleId>{5C22544A-7EE6-4342-B048-85BDC9FD1C3A}</a:tableStyleId>
              </a:tblPr>
              <a:tblGrid>
                <a:gridCol w="1838898">
                  <a:extLst>
                    <a:ext uri="{9D8B030D-6E8A-4147-A177-3AD203B41FA5}">
                      <a16:colId xmlns:a16="http://schemas.microsoft.com/office/drawing/2014/main" val="3428543327"/>
                    </a:ext>
                  </a:extLst>
                </a:gridCol>
                <a:gridCol w="1337114">
                  <a:extLst>
                    <a:ext uri="{9D8B030D-6E8A-4147-A177-3AD203B41FA5}">
                      <a16:colId xmlns:a16="http://schemas.microsoft.com/office/drawing/2014/main" val="1396974549"/>
                    </a:ext>
                  </a:extLst>
                </a:gridCol>
                <a:gridCol w="1591267">
                  <a:extLst>
                    <a:ext uri="{9D8B030D-6E8A-4147-A177-3AD203B41FA5}">
                      <a16:colId xmlns:a16="http://schemas.microsoft.com/office/drawing/2014/main" val="3506884685"/>
                    </a:ext>
                  </a:extLst>
                </a:gridCol>
                <a:gridCol w="1444773">
                  <a:extLst>
                    <a:ext uri="{9D8B030D-6E8A-4147-A177-3AD203B41FA5}">
                      <a16:colId xmlns:a16="http://schemas.microsoft.com/office/drawing/2014/main" val="463681891"/>
                    </a:ext>
                  </a:extLst>
                </a:gridCol>
                <a:gridCol w="1277887">
                  <a:extLst>
                    <a:ext uri="{9D8B030D-6E8A-4147-A177-3AD203B41FA5}">
                      <a16:colId xmlns:a16="http://schemas.microsoft.com/office/drawing/2014/main" val="1705991985"/>
                    </a:ext>
                  </a:extLst>
                </a:gridCol>
              </a:tblGrid>
              <a:tr h="641366">
                <a:tc gridSpan="5">
                  <a:txBody>
                    <a:bodyPr/>
                    <a:lstStyle/>
                    <a:p>
                      <a:pPr algn="ctr" fontAlgn="base"/>
                      <a:r>
                        <a:rPr lang="nl-BE" sz="1800">
                          <a:effectLst/>
                        </a:rPr>
                        <a:t>Samen zijn en leven - Zelf over je leven kunnen beslissen - Diversiteit in al haar vormen omarmen en respecteren </a:t>
                      </a:r>
                    </a:p>
                  </a:txBody>
                  <a:tcPr marL="59681" marR="59681" marT="62444" marB="62444">
                    <a:solidFill>
                      <a:srgbClr val="1E3B89"/>
                    </a:solid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2037837521"/>
                  </a:ext>
                </a:extLst>
              </a:tr>
              <a:tr h="1045131">
                <a:tc>
                  <a:txBody>
                    <a:bodyPr/>
                    <a:lstStyle/>
                    <a:p>
                      <a:pPr algn="ctr" fontAlgn="base"/>
                      <a:r>
                        <a:rPr lang="nl-BE" sz="1200">
                          <a:effectLst/>
                          <a:latin typeface="+mn-lt"/>
                        </a:rPr>
                        <a:t>1</a:t>
                      </a:r>
                    </a:p>
                    <a:p>
                      <a:pPr algn="l" rtl="0" fontAlgn="base"/>
                      <a:endParaRPr lang="en-US" sz="1200" dirty="0">
                        <a:effectLst/>
                        <a:latin typeface="+mn-lt"/>
                        <a:ea typeface="Times New Roman" panose="02020603050405020304" pitchFamily="18" charset="0"/>
                      </a:endParaRPr>
                    </a:p>
                    <a:p>
                      <a:pPr algn="ctr" fontAlgn="base"/>
                      <a:r>
                        <a:rPr lang="nl-BE" sz="1200">
                          <a:effectLst/>
                          <a:latin typeface="+mn-lt"/>
                          <a:ea typeface="Times New Roman" panose="02020603050405020304" pitchFamily="18" charset="0"/>
                        </a:rPr>
                        <a:t>LEREN VAN INSPIRERENDE PRAKTIJKEN </a:t>
                      </a:r>
                    </a:p>
                  </a:txBody>
                  <a:tcPr marL="59681" marR="59681" marT="62444" marB="62444"/>
                </a:tc>
                <a:tc>
                  <a:txBody>
                    <a:bodyPr/>
                    <a:lstStyle/>
                    <a:p>
                      <a:pPr algn="ctr" fontAlgn="base"/>
                      <a:r>
                        <a:rPr lang="nl-BE" sz="1200" b="1">
                          <a:solidFill>
                            <a:schemeClr val="bg1"/>
                          </a:solidFill>
                          <a:effectLst/>
                          <a:latin typeface="+mn-lt"/>
                        </a:rPr>
                        <a:t>2</a:t>
                      </a:r>
                    </a:p>
                    <a:p>
                      <a:pPr algn="l" rtl="0" fontAlgn="base"/>
                      <a:endParaRPr lang="en-US" sz="1200" b="1" dirty="0">
                        <a:solidFill>
                          <a:schemeClr val="bg1"/>
                        </a:solidFill>
                        <a:effectLst/>
                        <a:latin typeface="+mn-lt"/>
                        <a:ea typeface="Times New Roman" panose="02020603050405020304" pitchFamily="18" charset="0"/>
                      </a:endParaRPr>
                    </a:p>
                    <a:p>
                      <a:pPr algn="ctr" fontAlgn="base"/>
                      <a:r>
                        <a:rPr lang="nl-BE" sz="1200" b="1">
                          <a:solidFill>
                            <a:schemeClr val="bg1"/>
                          </a:solidFill>
                          <a:effectLst/>
                          <a:latin typeface="+mn-lt"/>
                          <a:ea typeface="Times New Roman" panose="02020603050405020304" pitchFamily="18" charset="0"/>
                        </a:rPr>
                        <a:t>UITWISSELEN MET COLLEGA'S DIE HETZELFDE WERK DOEN </a:t>
                      </a:r>
                    </a:p>
                  </a:txBody>
                  <a:tcPr marL="59681" marR="59681" marT="62444" marB="62444">
                    <a:solidFill>
                      <a:schemeClr val="accent5">
                        <a:lumMod val="60000"/>
                        <a:lumOff val="40000"/>
                      </a:schemeClr>
                    </a:solidFill>
                  </a:tcPr>
                </a:tc>
                <a:tc>
                  <a:txBody>
                    <a:bodyPr/>
                    <a:lstStyle/>
                    <a:p>
                      <a:pPr algn="ctr" fontAlgn="base"/>
                      <a:r>
                        <a:rPr lang="nl-BE" sz="1200" b="1">
                          <a:solidFill>
                            <a:schemeClr val="bg1"/>
                          </a:solidFill>
                          <a:effectLst/>
                          <a:latin typeface="+mn-lt"/>
                        </a:rPr>
                        <a:t>3</a:t>
                      </a:r>
                    </a:p>
                    <a:p>
                      <a:pPr algn="l" rtl="0" fontAlgn="base"/>
                      <a:endParaRPr lang="en-US" sz="1200" b="1" dirty="0">
                        <a:solidFill>
                          <a:schemeClr val="bg1"/>
                        </a:solidFill>
                        <a:effectLst/>
                        <a:latin typeface="+mn-lt"/>
                        <a:ea typeface="Times New Roman" panose="02020603050405020304" pitchFamily="18" charset="0"/>
                      </a:endParaRPr>
                    </a:p>
                    <a:p>
                      <a:pPr algn="ctr" fontAlgn="base"/>
                      <a:r>
                        <a:rPr lang="nl-BE" sz="1200" b="1">
                          <a:solidFill>
                            <a:schemeClr val="bg1"/>
                          </a:solidFill>
                          <a:effectLst/>
                          <a:latin typeface="+mn-lt"/>
                          <a:ea typeface="Times New Roman" panose="02020603050405020304" pitchFamily="18" charset="0"/>
                        </a:rPr>
                        <a:t>BEGINNEN MET EEN SPECIFIEKE VRAAG </a:t>
                      </a:r>
                    </a:p>
                  </a:txBody>
                  <a:tcPr marL="59681" marR="59681" marT="0" marB="0">
                    <a:solidFill>
                      <a:schemeClr val="accent5">
                        <a:lumMod val="75000"/>
                      </a:schemeClr>
                    </a:solidFill>
                  </a:tcPr>
                </a:tc>
                <a:tc>
                  <a:txBody>
                    <a:bodyPr/>
                    <a:lstStyle/>
                    <a:p>
                      <a:pPr algn="ctr" fontAlgn="base"/>
                      <a:r>
                        <a:rPr lang="nl-BE" sz="1200" b="1">
                          <a:solidFill>
                            <a:schemeClr val="bg1"/>
                          </a:solidFill>
                          <a:effectLst/>
                          <a:latin typeface="+mn-lt"/>
                        </a:rPr>
                        <a:t>4</a:t>
                      </a:r>
                    </a:p>
                    <a:p>
                      <a:pPr algn="l" rtl="0" fontAlgn="base"/>
                      <a:endParaRPr lang="en-US" sz="1200" b="1" dirty="0">
                        <a:solidFill>
                          <a:schemeClr val="bg1"/>
                        </a:solidFill>
                        <a:effectLst/>
                        <a:latin typeface="+mn-lt"/>
                        <a:ea typeface="Times New Roman" panose="02020603050405020304" pitchFamily="18" charset="0"/>
                      </a:endParaRPr>
                    </a:p>
                    <a:p>
                      <a:pPr algn="ctr" fontAlgn="base"/>
                      <a:r>
                        <a:rPr lang="nl-BE" sz="1200" b="1">
                          <a:solidFill>
                            <a:schemeClr val="bg1"/>
                          </a:solidFill>
                          <a:effectLst/>
                          <a:latin typeface="+mn-lt"/>
                          <a:ea typeface="Times New Roman" panose="02020603050405020304" pitchFamily="18" charset="0"/>
                        </a:rPr>
                        <a:t>AANSLUITEN BIJ EEN GLOBALE AANPAK </a:t>
                      </a:r>
                    </a:p>
                  </a:txBody>
                  <a:tcPr marL="59681" marR="59681" marT="62444" marB="62444">
                    <a:solidFill>
                      <a:schemeClr val="accent1">
                        <a:lumMod val="40000"/>
                        <a:lumOff val="60000"/>
                      </a:schemeClr>
                    </a:solidFill>
                  </a:tcPr>
                </a:tc>
                <a:tc>
                  <a:txBody>
                    <a:bodyPr/>
                    <a:lstStyle/>
                    <a:p>
                      <a:pPr algn="ctr" fontAlgn="base"/>
                      <a:r>
                        <a:rPr lang="nl-BE" sz="1200" b="1">
                          <a:solidFill>
                            <a:schemeClr val="bg1"/>
                          </a:solidFill>
                          <a:effectLst/>
                        </a:rPr>
                        <a:t>5</a:t>
                      </a:r>
                    </a:p>
                    <a:p>
                      <a:pPr algn="l" rtl="0" fontAlgn="base"/>
                      <a:endParaRPr lang="en-US" sz="1200" b="1" dirty="0">
                        <a:solidFill>
                          <a:schemeClr val="bg1"/>
                        </a:solidFill>
                        <a:effectLst/>
                        <a:latin typeface="+mn-lt"/>
                        <a:ea typeface="Times New Roman" panose="02020603050405020304" pitchFamily="18" charset="0"/>
                      </a:endParaRPr>
                    </a:p>
                    <a:p>
                      <a:pPr algn="ctr" fontAlgn="base"/>
                      <a:r>
                        <a:rPr lang="nl-BE" sz="1200" b="1">
                          <a:solidFill>
                            <a:schemeClr val="bg1"/>
                          </a:solidFill>
                          <a:effectLst/>
                          <a:latin typeface="+mn-lt"/>
                          <a:ea typeface="Times New Roman" panose="02020603050405020304" pitchFamily="18" charset="0"/>
                        </a:rPr>
                        <a:t>ONTDEKKEN DOOR ANDERE PERSPECTIEVEN</a:t>
                      </a:r>
                    </a:p>
                  </a:txBody>
                  <a:tcPr marL="59681" marR="59681" marT="0" marB="0">
                    <a:solidFill>
                      <a:schemeClr val="accent1">
                        <a:lumMod val="60000"/>
                        <a:lumOff val="40000"/>
                      </a:schemeClr>
                    </a:solidFill>
                  </a:tcPr>
                </a:tc>
                <a:extLst>
                  <a:ext uri="{0D108BD9-81ED-4DB2-BD59-A6C34878D82A}">
                    <a16:rowId xmlns:a16="http://schemas.microsoft.com/office/drawing/2014/main" val="2871576633"/>
                  </a:ext>
                </a:extLst>
              </a:tr>
              <a:tr h="1871690">
                <a:tc>
                  <a:txBody>
                    <a:bodyPr/>
                    <a:lstStyle/>
                    <a:p>
                      <a:pPr fontAlgn="base"/>
                      <a:r>
                        <a:rPr lang="nl-BE" sz="1200" dirty="0">
                          <a:effectLst/>
                        </a:rPr>
                        <a:t>-   Uitwisselingsdagen </a:t>
                      </a:r>
                    </a:p>
                    <a:p>
                      <a:pPr marL="171450" indent="-171450" fontAlgn="base">
                        <a:buFontTx/>
                        <a:buChar char="-"/>
                      </a:pPr>
                      <a:r>
                        <a:rPr lang="nl-BE" sz="1200" dirty="0">
                          <a:effectLst/>
                        </a:rPr>
                        <a:t>Inschrijving voor thematische workshops </a:t>
                      </a:r>
                    </a:p>
                    <a:p>
                      <a:pPr marL="171450" indent="-171450" fontAlgn="base">
                        <a:buFontTx/>
                        <a:buChar char="-"/>
                      </a:pPr>
                      <a:r>
                        <a:rPr lang="nl-BE" sz="1200" b="1" dirty="0">
                          <a:solidFill>
                            <a:schemeClr val="lt1"/>
                          </a:solidFill>
                          <a:effectLst/>
                          <a:latin typeface="+mn-lt"/>
                          <a:ea typeface="+mn-ea"/>
                          <a:cs typeface="+mn-cs"/>
                        </a:rPr>
                        <a:t>Getuigen die stof tot nadenken geven en een innovatieve dimensie in de praktijk brengen</a:t>
                      </a:r>
                    </a:p>
                    <a:p>
                      <a:pPr marL="171450" indent="-171450" fontAlgn="base">
                        <a:buFontTx/>
                        <a:buChar char="-"/>
                      </a:pPr>
                      <a:r>
                        <a:rPr lang="nl-BE" sz="1200" b="1" dirty="0">
                          <a:solidFill>
                            <a:schemeClr val="lt1"/>
                          </a:solidFill>
                          <a:effectLst/>
                          <a:latin typeface="+mn-lt"/>
                          <a:ea typeface="+mn-ea"/>
                          <a:cs typeface="+mn-cs"/>
                        </a:rPr>
                        <a:t>Vertrekken met concrete ideeën </a:t>
                      </a:r>
                    </a:p>
                    <a:p>
                      <a:pPr fontAlgn="base"/>
                      <a:r>
                        <a:rPr lang="nl-BE" sz="1200" dirty="0">
                          <a:effectLst/>
                        </a:rPr>
                        <a:t> -   Drie dagen in 2024</a:t>
                      </a:r>
                    </a:p>
                  </a:txBody>
                  <a:tcPr marL="59681" marR="59681" marT="62444" marB="62444"/>
                </a:tc>
                <a:tc>
                  <a:txBody>
                    <a:bodyPr/>
                    <a:lstStyle/>
                    <a:p>
                      <a:pPr fontAlgn="base"/>
                      <a:r>
                        <a:rPr lang="nl-BE" sz="1200" b="1">
                          <a:solidFill>
                            <a:schemeClr val="bg1"/>
                          </a:solidFill>
                          <a:effectLst/>
                        </a:rPr>
                        <a:t>Intervisies per beroep om de vaardigheden te versterken door de uitwisseling van praktijken en gezamenlijke ontwikkeling (2.30 u.)</a:t>
                      </a:r>
                    </a:p>
                  </a:txBody>
                  <a:tcPr marL="59681" marR="59681" marT="62444" marB="62444">
                    <a:solidFill>
                      <a:schemeClr val="accent5">
                        <a:lumMod val="60000"/>
                        <a:lumOff val="40000"/>
                      </a:schemeClr>
                    </a:solidFill>
                  </a:tcPr>
                </a:tc>
                <a:tc>
                  <a:txBody>
                    <a:bodyPr/>
                    <a:lstStyle/>
                    <a:p>
                      <a:pPr algn="l" rtl="0" fontAlgn="base"/>
                      <a:endParaRPr lang="fr-BE" sz="1200" dirty="0">
                        <a:effectLst/>
                      </a:endParaRPr>
                    </a:p>
                    <a:p>
                      <a:pPr fontAlgn="base"/>
                      <a:r>
                        <a:rPr lang="nl-BE" sz="1200" b="1" dirty="0">
                          <a:solidFill>
                            <a:schemeClr val="bg1"/>
                          </a:solidFill>
                          <a:effectLst/>
                        </a:rPr>
                        <a:t>Begeleiding van de RH's/RVT's over een specifiek thema (max. 2 dagen)</a:t>
                      </a:r>
                    </a:p>
                    <a:p>
                      <a:pPr algn="l" rtl="0" fontAlgn="base"/>
                      <a:endParaRPr lang="fr-BE" sz="1200" b="1" dirty="0">
                        <a:solidFill>
                          <a:schemeClr val="bg1"/>
                        </a:solidFill>
                        <a:effectLst/>
                        <a:latin typeface="Times New Roman" panose="02020603050405020304" pitchFamily="18" charset="0"/>
                        <a:ea typeface="Times New Roman" panose="02020603050405020304" pitchFamily="18" charset="0"/>
                      </a:endParaRPr>
                    </a:p>
                    <a:p>
                      <a:pPr fontAlgn="base"/>
                      <a:r>
                        <a:rPr lang="nl-BE" sz="1200" b="1" dirty="0">
                          <a:solidFill>
                            <a:schemeClr val="bg1"/>
                          </a:solidFill>
                          <a:effectLst/>
                          <a:latin typeface="+mn-lt"/>
                          <a:ea typeface="Times New Roman" panose="02020603050405020304" pitchFamily="18" charset="0"/>
                        </a:rPr>
                        <a:t>80 huizen/jaar</a:t>
                      </a:r>
                    </a:p>
                  </a:txBody>
                  <a:tcPr marL="59681" marR="59681" marT="0" marB="0">
                    <a:solidFill>
                      <a:schemeClr val="accent5">
                        <a:lumMod val="75000"/>
                      </a:schemeClr>
                    </a:solidFill>
                  </a:tcPr>
                </a:tc>
                <a:tc>
                  <a:txBody>
                    <a:bodyPr/>
                    <a:lstStyle/>
                    <a:p>
                      <a:pPr fontAlgn="base"/>
                      <a:r>
                        <a:rPr lang="nl-BE" sz="1200" b="1">
                          <a:solidFill>
                            <a:schemeClr val="bg1"/>
                          </a:solidFill>
                          <a:effectLst/>
                          <a:latin typeface="+mn-lt"/>
                        </a:rPr>
                        <a:t>Begeleiding van rusthuizen en rust- en verzorgingshuizen die  de Tubbe- of Montessorimethode toepassen </a:t>
                      </a:r>
                    </a:p>
                    <a:p>
                      <a:pPr algn="l" rtl="0" fontAlgn="base"/>
                      <a:endParaRPr lang="fr-BE" sz="1200" b="1" dirty="0">
                        <a:solidFill>
                          <a:schemeClr val="bg1"/>
                        </a:solidFill>
                        <a:effectLst/>
                        <a:latin typeface="+mn-lt"/>
                        <a:ea typeface="Times New Roman" panose="02020603050405020304" pitchFamily="18" charset="0"/>
                      </a:endParaRPr>
                    </a:p>
                    <a:p>
                      <a:pPr marL="0" indent="0" fontAlgn="base">
                        <a:buNone/>
                      </a:pPr>
                      <a:r>
                        <a:rPr lang="nl-BE" sz="1200" b="1">
                          <a:solidFill>
                            <a:schemeClr val="bg1"/>
                          </a:solidFill>
                          <a:effectLst/>
                          <a:latin typeface="+mn-lt"/>
                          <a:ea typeface="Times New Roman" panose="02020603050405020304" pitchFamily="18" charset="0"/>
                        </a:rPr>
                        <a:t>- 20 Tubbe/jaar</a:t>
                      </a:r>
                    </a:p>
                    <a:p>
                      <a:pPr marL="0" indent="0" fontAlgn="base">
                        <a:buNone/>
                      </a:pPr>
                      <a:r>
                        <a:rPr lang="nl-BE" sz="1200" b="1">
                          <a:solidFill>
                            <a:schemeClr val="bg1"/>
                          </a:solidFill>
                          <a:effectLst/>
                          <a:latin typeface="+mn-lt"/>
                          <a:ea typeface="Times New Roman" panose="02020603050405020304" pitchFamily="18" charset="0"/>
                        </a:rPr>
                        <a:t>- 8 Montessori/jaar</a:t>
                      </a:r>
                    </a:p>
                  </a:txBody>
                  <a:tcPr marL="59681" marR="59681" marT="62444" marB="62444">
                    <a:solidFill>
                      <a:schemeClr val="accent1">
                        <a:lumMod val="40000"/>
                        <a:lumOff val="60000"/>
                      </a:schemeClr>
                    </a:solidFill>
                  </a:tcPr>
                </a:tc>
                <a:tc>
                  <a:txBody>
                    <a:bodyPr/>
                    <a:lstStyle/>
                    <a:p>
                      <a:pPr fontAlgn="base"/>
                      <a:r>
                        <a:rPr lang="nl-BE" sz="1200" b="1" dirty="0">
                          <a:solidFill>
                            <a:schemeClr val="bg1"/>
                          </a:solidFill>
                          <a:effectLst/>
                        </a:rPr>
                        <a:t>Samenwerken met vastgestelde actoren om een voorstel te ontwikkelen voor thema's die momenteel onderontwikkeld of helemaal niet ontwikkeld zijn     = pilootproject</a:t>
                      </a:r>
                    </a:p>
                  </a:txBody>
                  <a:tcPr marL="59681" marR="59681" marT="0" marB="0">
                    <a:solidFill>
                      <a:schemeClr val="accent1">
                        <a:lumMod val="60000"/>
                        <a:lumOff val="40000"/>
                      </a:schemeClr>
                    </a:solidFill>
                  </a:tcPr>
                </a:tc>
                <a:extLst>
                  <a:ext uri="{0D108BD9-81ED-4DB2-BD59-A6C34878D82A}">
                    <a16:rowId xmlns:a16="http://schemas.microsoft.com/office/drawing/2014/main" val="830878474"/>
                  </a:ext>
                </a:extLst>
              </a:tr>
            </a:tbl>
          </a:graphicData>
        </a:graphic>
      </p:graphicFrame>
      <p:sp>
        <p:nvSpPr>
          <p:cNvPr id="9" name="Flèche : droite 8">
            <a:extLst>
              <a:ext uri="{FF2B5EF4-FFF2-40B4-BE49-F238E27FC236}">
                <a16:creationId xmlns:a16="http://schemas.microsoft.com/office/drawing/2014/main" id="{85EB2E9F-3EC9-4C18-BB75-A4E53BAE7B9A}"/>
              </a:ext>
            </a:extLst>
          </p:cNvPr>
          <p:cNvSpPr/>
          <p:nvPr/>
        </p:nvSpPr>
        <p:spPr>
          <a:xfrm>
            <a:off x="3635896" y="5773906"/>
            <a:ext cx="680806" cy="144016"/>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50D52E0E-7CBA-4093-BDCE-56662ED0A744}"/>
              </a:ext>
            </a:extLst>
          </p:cNvPr>
          <p:cNvSpPr txBox="1"/>
          <p:nvPr/>
        </p:nvSpPr>
        <p:spPr>
          <a:xfrm>
            <a:off x="4388695" y="5661248"/>
            <a:ext cx="4632960" cy="369332"/>
          </a:xfrm>
          <a:prstGeom prst="rect">
            <a:avLst/>
          </a:prstGeom>
          <a:noFill/>
        </p:spPr>
        <p:txBody>
          <a:bodyPr wrap="square">
            <a:spAutoFit/>
          </a:bodyPr>
          <a:lstStyle/>
          <a:p>
            <a:r>
              <a:rPr lang="fr-BE" dirty="0"/>
              <a:t>Registratie op een online platform</a:t>
            </a:r>
          </a:p>
        </p:txBody>
      </p:sp>
    </p:spTree>
    <p:extLst>
      <p:ext uri="{BB962C8B-B14F-4D97-AF65-F5344CB8AC3E}">
        <p14:creationId xmlns:p14="http://schemas.microsoft.com/office/powerpoint/2010/main" val="3678758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57317" y="3078387"/>
            <a:ext cx="2381307" cy="769441"/>
          </a:xfrm>
          <a:prstGeom prst="rect">
            <a:avLst/>
          </a:prstGeom>
          <a:noFill/>
        </p:spPr>
        <p:txBody>
          <a:bodyPr wrap="square">
            <a:spAutoFit/>
          </a:bodyPr>
          <a:lstStyle/>
          <a:p>
            <a:pPr algn="ctr"/>
            <a:r>
              <a:rPr lang="nl-BE" sz="2200" b="1">
                <a:solidFill>
                  <a:schemeClr val="bg1"/>
                </a:solidFill>
                <a:latin typeface="Calibri" panose="020F0502020204030204" pitchFamily="34" charset="0"/>
                <a:ea typeface="Calibri" panose="020F0502020204030204" pitchFamily="34" charset="0"/>
                <a:cs typeface="Calibri" panose="020F0502020204030204" pitchFamily="34" charset="0"/>
              </a:rPr>
              <a:t>Koning Boudewijnstichting</a:t>
            </a: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nl-BE"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Evaluatie</a:t>
            </a: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Ondersteuning bij de cultuuromslag in de RH's/RVT's - Programma </a:t>
            </a:r>
          </a:p>
        </p:txBody>
      </p:sp>
      <p:pic>
        <p:nvPicPr>
          <p:cNvPr id="20" name="Picture 1" descr="A green and white rectangular object with text&#10;&#10;Description automatically generated">
            <a:extLst>
              <a:ext uri="{FF2B5EF4-FFF2-40B4-BE49-F238E27FC236}">
                <a16:creationId xmlns:a16="http://schemas.microsoft.com/office/drawing/2014/main" id="{92FA033D-0847-4F4C-9A76-8401D0EEF10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947736" y="2132856"/>
            <a:ext cx="7248525" cy="2472982"/>
          </a:xfrm>
          <a:prstGeom prst="rect">
            <a:avLst/>
          </a:prstGeom>
          <a:noFill/>
          <a:ln>
            <a:noFill/>
            <a:prstDash/>
          </a:ln>
        </p:spPr>
      </p:pic>
      <p:sp>
        <p:nvSpPr>
          <p:cNvPr id="4" name="ZoneTexte 3">
            <a:extLst>
              <a:ext uri="{FF2B5EF4-FFF2-40B4-BE49-F238E27FC236}">
                <a16:creationId xmlns:a16="http://schemas.microsoft.com/office/drawing/2014/main" id="{7CE8CDEB-36BB-42D6-8B96-DAC6318099A1}"/>
              </a:ext>
            </a:extLst>
          </p:cNvPr>
          <p:cNvSpPr txBox="1"/>
          <p:nvPr/>
        </p:nvSpPr>
        <p:spPr>
          <a:xfrm>
            <a:off x="3059832" y="1389265"/>
            <a:ext cx="3312368" cy="461665"/>
          </a:xfrm>
          <a:prstGeom prst="rect">
            <a:avLst/>
          </a:prstGeom>
          <a:noFill/>
        </p:spPr>
        <p:txBody>
          <a:bodyPr wrap="square" rtlCol="0">
            <a:spAutoFit/>
          </a:bodyPr>
          <a:lstStyle/>
          <a:p>
            <a:r>
              <a:rPr lang="nl-BE" sz="2400" b="1"/>
              <a:t>"IT TAKES A VILLAGE" </a:t>
            </a:r>
          </a:p>
        </p:txBody>
      </p:sp>
      <p:sp>
        <p:nvSpPr>
          <p:cNvPr id="21" name="Espace réservé du contenu 2">
            <a:extLst>
              <a:ext uri="{FF2B5EF4-FFF2-40B4-BE49-F238E27FC236}">
                <a16:creationId xmlns:a16="http://schemas.microsoft.com/office/drawing/2014/main" id="{1BBCE764-33FF-4153-B82B-61E6F8F01FE2}"/>
              </a:ext>
            </a:extLst>
          </p:cNvPr>
          <p:cNvSpPr txBox="1">
            <a:spLocks/>
          </p:cNvSpPr>
          <p:nvPr/>
        </p:nvSpPr>
        <p:spPr>
          <a:xfrm>
            <a:off x="594310" y="1234093"/>
            <a:ext cx="7955378" cy="4427155"/>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D14E4A80-2ABB-44BC-BB19-D72064F6F533}"/>
              </a:ext>
            </a:extLst>
          </p:cNvPr>
          <p:cNvSpPr txBox="1"/>
          <p:nvPr/>
        </p:nvSpPr>
        <p:spPr>
          <a:xfrm>
            <a:off x="654984" y="4903238"/>
            <a:ext cx="7440684" cy="369332"/>
          </a:xfrm>
          <a:prstGeom prst="rect">
            <a:avLst/>
          </a:prstGeom>
          <a:noFill/>
        </p:spPr>
        <p:txBody>
          <a:bodyPr wrap="square">
            <a:spAutoFit/>
          </a:bodyPr>
          <a:lstStyle/>
          <a:p>
            <a:r>
              <a:rPr lang="nl-BE" sz="1800" b="1" dirty="0">
                <a:effectLst/>
                <a:latin typeface="Calibri" panose="020F0502020204030204" pitchFamily="34" charset="0"/>
                <a:ea typeface="Times New Roman" panose="02020603050405020304" pitchFamily="18" charset="0"/>
              </a:rPr>
              <a:t>Samen</a:t>
            </a:r>
            <a:r>
              <a:rPr lang="nl-BE" b="1" dirty="0">
                <a:latin typeface="Calibri" panose="020F0502020204030204" pitchFamily="34" charset="0"/>
                <a:ea typeface="Times New Roman" panose="02020603050405020304" pitchFamily="18" charset="0"/>
              </a:rPr>
              <a:t> bouwen </a:t>
            </a:r>
            <a:r>
              <a:rPr lang="nl-BE" sz="1800" dirty="0">
                <a:effectLst/>
                <a:latin typeface="Calibri" panose="020F0502020204030204" pitchFamily="34" charset="0"/>
                <a:ea typeface="Times New Roman" panose="02020603050405020304" pitchFamily="18" charset="0"/>
              </a:rPr>
              <a:t>met professionals, bewoners, families en het grote publiek ...</a:t>
            </a:r>
          </a:p>
        </p:txBody>
      </p:sp>
      <p:pic>
        <p:nvPicPr>
          <p:cNvPr id="11" name="Graphique 10" descr="Guillemet fermé avec un remplissage uni">
            <a:extLst>
              <a:ext uri="{FF2B5EF4-FFF2-40B4-BE49-F238E27FC236}">
                <a16:creationId xmlns:a16="http://schemas.microsoft.com/office/drawing/2014/main" id="{43202165-CAD6-4C33-ADBF-F10046D750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7994" y="4903238"/>
            <a:ext cx="457200" cy="457200"/>
          </a:xfrm>
          <a:prstGeom prst="rect">
            <a:avLst/>
          </a:prstGeom>
        </p:spPr>
      </p:pic>
    </p:spTree>
    <p:extLst>
      <p:ext uri="{BB962C8B-B14F-4D97-AF65-F5344CB8AC3E}">
        <p14:creationId xmlns:p14="http://schemas.microsoft.com/office/powerpoint/2010/main" val="3538729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F24B7EA-EBE9-46F4-A632-8F34DA68B161}"/>
              </a:ext>
            </a:extLst>
          </p:cNvPr>
          <p:cNvPicPr>
            <a:picLocks noGrp="1" noChangeAspect="1"/>
          </p:cNvPicPr>
          <p:nvPr>
            <p:ph idx="1"/>
          </p:nvPr>
        </p:nvPicPr>
        <p:blipFill rotWithShape="1">
          <a:blip r:embed="rId2"/>
          <a:srcRect l="4760" t="1685" r="43308" b="13859"/>
          <a:stretch/>
        </p:blipFill>
        <p:spPr>
          <a:xfrm>
            <a:off x="395640" y="1255520"/>
            <a:ext cx="4392488" cy="4018195"/>
          </a:xfrm>
          <a:prstGeom prst="rect">
            <a:avLst/>
          </a:prstGeom>
        </p:spPr>
      </p:pic>
      <p:sp>
        <p:nvSpPr>
          <p:cNvPr id="2" name="ZoneTexte 1">
            <a:extLst>
              <a:ext uri="{FF2B5EF4-FFF2-40B4-BE49-F238E27FC236}">
                <a16:creationId xmlns:a16="http://schemas.microsoft.com/office/drawing/2014/main" id="{9ABD3DEB-E72A-4A1C-99DB-AFA16608D02A}"/>
              </a:ext>
            </a:extLst>
          </p:cNvPr>
          <p:cNvSpPr txBox="1"/>
          <p:nvPr/>
        </p:nvSpPr>
        <p:spPr>
          <a:xfrm>
            <a:off x="6516216" y="5589240"/>
            <a:ext cx="2448272" cy="646331"/>
          </a:xfrm>
          <a:prstGeom prst="rect">
            <a:avLst/>
          </a:prstGeom>
          <a:noFill/>
        </p:spPr>
        <p:txBody>
          <a:bodyPr wrap="square" rtlCol="0">
            <a:spAutoFit/>
          </a:bodyPr>
          <a:lstStyle/>
          <a:p>
            <a:r>
              <a:rPr lang="nl-BE" sz="3600" b="1" dirty="0">
                <a:solidFill>
                  <a:srgbClr val="1E3B89"/>
                </a:solidFill>
              </a:rPr>
              <a:t>Vragen ?</a:t>
            </a:r>
          </a:p>
        </p:txBody>
      </p:sp>
      <p:pic>
        <p:nvPicPr>
          <p:cNvPr id="8" name="Image 7">
            <a:extLst>
              <a:ext uri="{FF2B5EF4-FFF2-40B4-BE49-F238E27FC236}">
                <a16:creationId xmlns:a16="http://schemas.microsoft.com/office/drawing/2014/main" id="{7858560F-9849-45DE-8D46-BA4403D8ACDF}"/>
              </a:ext>
            </a:extLst>
          </p:cNvPr>
          <p:cNvPicPr>
            <a:picLocks noChangeAspect="1"/>
          </p:cNvPicPr>
          <p:nvPr/>
        </p:nvPicPr>
        <p:blipFill>
          <a:blip r:embed="rId3"/>
          <a:stretch>
            <a:fillRect/>
          </a:stretch>
        </p:blipFill>
        <p:spPr>
          <a:xfrm>
            <a:off x="1806" y="5912405"/>
            <a:ext cx="1171739" cy="933580"/>
          </a:xfrm>
          <a:prstGeom prst="rect">
            <a:avLst/>
          </a:prstGeom>
        </p:spPr>
      </p:pic>
      <p:sp>
        <p:nvSpPr>
          <p:cNvPr id="5" name="Espace réservé du contenu 2">
            <a:extLst>
              <a:ext uri="{FF2B5EF4-FFF2-40B4-BE49-F238E27FC236}">
                <a16:creationId xmlns:a16="http://schemas.microsoft.com/office/drawing/2014/main" id="{7308A5F6-056D-4422-9C42-F7BD162BEA43}"/>
              </a:ext>
            </a:extLst>
          </p:cNvPr>
          <p:cNvSpPr txBox="1">
            <a:spLocks/>
          </p:cNvSpPr>
          <p:nvPr/>
        </p:nvSpPr>
        <p:spPr>
          <a:xfrm>
            <a:off x="373380" y="1248923"/>
            <a:ext cx="8437880" cy="401819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pic>
        <p:nvPicPr>
          <p:cNvPr id="6" name="Image 5" descr="Femmes âgées dans une maison de retraite">
            <a:extLst>
              <a:ext uri="{FF2B5EF4-FFF2-40B4-BE49-F238E27FC236}">
                <a16:creationId xmlns:a16="http://schemas.microsoft.com/office/drawing/2014/main" id="{91520EF8-C6C6-4A05-BD34-273DEF573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17109"/>
            <a:ext cx="3642922" cy="2423782"/>
          </a:xfrm>
          <a:prstGeom prst="rect">
            <a:avLst/>
          </a:prstGeom>
        </p:spPr>
      </p:pic>
    </p:spTree>
    <p:extLst>
      <p:ext uri="{BB962C8B-B14F-4D97-AF65-F5344CB8AC3E}">
        <p14:creationId xmlns:p14="http://schemas.microsoft.com/office/powerpoint/2010/main" val="11491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4">
            <a:extLst>
              <a:ext uri="{FF2B5EF4-FFF2-40B4-BE49-F238E27FC236}">
                <a16:creationId xmlns:a16="http://schemas.microsoft.com/office/drawing/2014/main" id="{02E48634-D587-433E-ADE1-0DB31571188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21058" b="21058"/>
          <a:stretch>
            <a:fillRect/>
          </a:stretch>
        </p:blipFill>
        <p:spPr>
          <a:xfrm>
            <a:off x="628650" y="2479582"/>
            <a:ext cx="7886700" cy="3043424"/>
          </a:xfrm>
        </p:spPr>
      </p:pic>
      <p:sp>
        <p:nvSpPr>
          <p:cNvPr id="5" name="Titre 1">
            <a:extLst>
              <a:ext uri="{FF2B5EF4-FFF2-40B4-BE49-F238E27FC236}">
                <a16:creationId xmlns:a16="http://schemas.microsoft.com/office/drawing/2014/main" id="{D07982A6-99C1-490D-974E-78FB7CF84790}"/>
              </a:ext>
            </a:extLst>
          </p:cNvPr>
          <p:cNvSpPr txBox="1">
            <a:spLocks noGrp="1"/>
          </p:cNvSpPr>
          <p:nvPr>
            <p:ph type="title"/>
          </p:nvPr>
        </p:nvSpPr>
        <p:spPr>
          <a:xfrm>
            <a:off x="0" y="-25841"/>
            <a:ext cx="9144000" cy="1325563"/>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nl-BE" sz="2800" b="1">
                <a:solidFill>
                  <a:schemeClr val="bg1"/>
                </a:solidFill>
                <a:effectLst>
                  <a:outerShdw blurRad="38100" dist="38100" dir="2700000" algn="tl">
                    <a:srgbClr val="000000">
                      <a:alpha val="43137"/>
                    </a:srgbClr>
                  </a:outerShdw>
                </a:effectLst>
                <a:latin typeface="Calibri" panose="020F0502020204030204" pitchFamily="34" charset="0"/>
              </a:rPr>
              <a:t>De oudere staat centraal </a:t>
            </a:r>
          </a:p>
        </p:txBody>
      </p:sp>
      <p:pic>
        <p:nvPicPr>
          <p:cNvPr id="6" name="Image 5">
            <a:extLst>
              <a:ext uri="{FF2B5EF4-FFF2-40B4-BE49-F238E27FC236}">
                <a16:creationId xmlns:a16="http://schemas.microsoft.com/office/drawing/2014/main" id="{100F2675-566E-46A7-AADC-3860E4DA2E5A}"/>
              </a:ext>
            </a:extLst>
          </p:cNvPr>
          <p:cNvPicPr>
            <a:picLocks noChangeAspect="1"/>
          </p:cNvPicPr>
          <p:nvPr/>
        </p:nvPicPr>
        <p:blipFill rotWithShape="1">
          <a:blip r:embed="rId3"/>
          <a:srcRect r="4538"/>
          <a:stretch/>
        </p:blipFill>
        <p:spPr>
          <a:xfrm>
            <a:off x="72008" y="5682569"/>
            <a:ext cx="9071992" cy="1138280"/>
          </a:xfrm>
          <a:prstGeom prst="rect">
            <a:avLst/>
          </a:prstGeom>
        </p:spPr>
      </p:pic>
    </p:spTree>
    <p:extLst>
      <p:ext uri="{BB962C8B-B14F-4D97-AF65-F5344CB8AC3E}">
        <p14:creationId xmlns:p14="http://schemas.microsoft.com/office/powerpoint/2010/main" val="70790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a:t>
            </a:r>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354360" y="1457781"/>
            <a:ext cx="8435280" cy="3987444"/>
          </a:xfrm>
          <a:ln w="38100">
            <a:solidFill>
              <a:srgbClr val="1E3B89"/>
            </a:solidFill>
          </a:ln>
        </p:spPr>
        <p:txBody>
          <a:bodyPr>
            <a:normAutofit/>
          </a:bodyPr>
          <a:lstStyle/>
          <a:p>
            <a:pPr marL="896938" lvl="1" indent="-357188" algn="just">
              <a:buNone/>
            </a:pPr>
            <a:endParaRPr lang="fr-BE" sz="2000" dirty="0">
              <a:latin typeface="Calibri" panose="020F0502020204030204" pitchFamily="34" charset="0"/>
              <a:cs typeface="Calibri" panose="020F0502020204030204" pitchFamily="34" charset="0"/>
            </a:endParaRPr>
          </a:p>
          <a:p>
            <a:pPr marL="0" lvl="0" indent="0" algn="just">
              <a:buNone/>
            </a:pPr>
            <a:r>
              <a:rPr lang="nl-BE" sz="2400" dirty="0">
                <a:effectLst/>
                <a:latin typeface="Calibri" panose="020F0502020204030204" pitchFamily="34" charset="0"/>
                <a:ea typeface="Calibri" panose="020F0502020204030204" pitchFamily="34" charset="0"/>
                <a:cs typeface="Times New Roman" panose="02020603050405020304" pitchFamily="18" charset="0"/>
              </a:rPr>
              <a:t> De hervorming heeft hoofdzakelijk tot doel om </a:t>
            </a:r>
            <a:r>
              <a:rPr lang="nl-BE" sz="2400" b="1" dirty="0">
                <a:effectLst/>
                <a:latin typeface="Calibri" panose="020F0502020204030204" pitchFamily="34" charset="0"/>
                <a:ea typeface="Calibri" panose="020F0502020204030204" pitchFamily="34" charset="0"/>
                <a:cs typeface="Times New Roman" panose="02020603050405020304" pitchFamily="18" charset="0"/>
              </a:rPr>
              <a:t>de levens- en zorgkwaliteit voor ouderen in rusthuizen (RH's) en rust- verzorgingstehuizen (RVT's) te verbeteren</a:t>
            </a:r>
            <a:r>
              <a:rPr lang="nl-BE" sz="24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just">
              <a:buNone/>
            </a:pP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0D47C8-7EC2-40CC-96AD-6597012CA30D}"/>
              </a:ext>
            </a:extLst>
          </p:cNvPr>
          <p:cNvPicPr>
            <a:picLocks noChangeAspect="1"/>
          </p:cNvPicPr>
          <p:nvPr/>
        </p:nvPicPr>
        <p:blipFill>
          <a:blip r:embed="rId2"/>
          <a:stretch>
            <a:fillRect/>
          </a:stretch>
        </p:blipFill>
        <p:spPr>
          <a:xfrm>
            <a:off x="7956376" y="5877272"/>
            <a:ext cx="1171739" cy="933580"/>
          </a:xfrm>
          <a:prstGeom prst="rect">
            <a:avLst/>
          </a:prstGeom>
        </p:spPr>
      </p:pic>
      <p:pic>
        <p:nvPicPr>
          <p:cNvPr id="5" name="Graphique 4" descr="Document avec un remplissage uni">
            <a:extLst>
              <a:ext uri="{FF2B5EF4-FFF2-40B4-BE49-F238E27FC236}">
                <a16:creationId xmlns:a16="http://schemas.microsoft.com/office/drawing/2014/main" id="{16C09E46-8776-4389-B3A1-EED382387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4820">
            <a:off x="7454397" y="3956517"/>
            <a:ext cx="1327971" cy="1327971"/>
          </a:xfrm>
          <a:prstGeom prst="rect">
            <a:avLst/>
          </a:prstGeom>
        </p:spPr>
      </p:pic>
      <p:sp>
        <p:nvSpPr>
          <p:cNvPr id="8" name="ZoneTexte 7">
            <a:extLst>
              <a:ext uri="{FF2B5EF4-FFF2-40B4-BE49-F238E27FC236}">
                <a16:creationId xmlns:a16="http://schemas.microsoft.com/office/drawing/2014/main" id="{DB42FD2B-4D0D-4094-A910-FF6A4FEC6C54}"/>
              </a:ext>
            </a:extLst>
          </p:cNvPr>
          <p:cNvSpPr txBox="1"/>
          <p:nvPr/>
        </p:nvSpPr>
        <p:spPr>
          <a:xfrm>
            <a:off x="488587" y="2996952"/>
            <a:ext cx="7185384" cy="2093522"/>
          </a:xfrm>
          <a:prstGeom prst="rect">
            <a:avLst/>
          </a:prstGeom>
          <a:noFill/>
        </p:spPr>
        <p:txBody>
          <a:bodyPr wrap="square">
            <a:spAutoFit/>
          </a:bodyPr>
          <a:lstStyle/>
          <a:p>
            <a:pPr marL="742950" lvl="1" indent="-285750" algn="just">
              <a:buFont typeface="Wingdings" panose="05000000000000000000" pitchFamily="2" charset="2"/>
              <a:buChar char="ü"/>
            </a:pPr>
            <a:r>
              <a:rPr lang="nl-BE" sz="1850">
                <a:latin typeface="Calibri" panose="020F0502020204030204" pitchFamily="34" charset="0"/>
                <a:ea typeface="MS Mincho" panose="02020609040205080304" pitchFamily="49" charset="-128"/>
              </a:rPr>
              <a:t>Herziening van de ordonnantie betreffende de voorzieningen voor opvang of huisvesting van bejaarde personen</a:t>
            </a:r>
            <a:r>
              <a:rPr lang="nl-BE" sz="1850">
                <a:effectLst/>
                <a:latin typeface="Calibri" panose="020F0502020204030204" pitchFamily="34" charset="0"/>
                <a:ea typeface="MS Mincho" panose="02020609040205080304" pitchFamily="49" charset="-128"/>
              </a:rPr>
              <a:t> </a:t>
            </a:r>
          </a:p>
          <a:p>
            <a:pPr marL="742950" lvl="1" indent="-285750" algn="just">
              <a:buFont typeface="Wingdings" panose="05000000000000000000" pitchFamily="2" charset="2"/>
              <a:buChar char="ü"/>
            </a:pPr>
            <a:r>
              <a:rPr lang="nl-BE" sz="1850">
                <a:latin typeface="Calibri" panose="020F0502020204030204" pitchFamily="34" charset="0"/>
                <a:ea typeface="MS Mincho" panose="02020609040205080304" pitchFamily="49" charset="-128"/>
              </a:rPr>
              <a:t>Verhoging van de personeelsomkadering van de bewoners in rusthuizen en rust- en verzorgingstehuizen op het vlak van reactiveringspersoneel</a:t>
            </a:r>
          </a:p>
          <a:p>
            <a:pPr marL="742950" lvl="1" indent="-285750" algn="just">
              <a:buFont typeface="Wingdings" panose="05000000000000000000" pitchFamily="2" charset="2"/>
              <a:buChar char="ü"/>
            </a:pPr>
            <a:r>
              <a:rPr lang="nl-BE" sz="1850">
                <a:latin typeface="Calibri" panose="020F0502020204030204" pitchFamily="34" charset="0"/>
                <a:ea typeface="MS Mincho" panose="02020609040205080304" pitchFamily="49" charset="-128"/>
              </a:rPr>
              <a:t>Herziening van de nadere regels voor de controle van voorzieningen met de nadruk op begeleiding</a:t>
            </a:r>
          </a:p>
          <a:p>
            <a:pPr marL="742950" lvl="1" indent="-285750" algn="just">
              <a:buFont typeface="Wingdings" panose="05000000000000000000" pitchFamily="2" charset="2"/>
              <a:buChar char="ü"/>
            </a:pPr>
            <a:r>
              <a:rPr lang="nl-BE" sz="1850" b="1">
                <a:effectLst/>
                <a:latin typeface="Calibri" panose="020F0502020204030204" pitchFamily="34" charset="0"/>
                <a:ea typeface="MS Mincho" panose="02020609040205080304" pitchFamily="49" charset="-128"/>
              </a:rPr>
              <a:t>Nieuwe erkenningsnormen</a:t>
            </a:r>
          </a:p>
          <a:p>
            <a:pPr lvl="0" algn="just" fontAlgn="auto">
              <a:lnSpc>
                <a:spcPct val="120000"/>
              </a:lnSpc>
            </a:pPr>
            <a:endParaRPr lang="fr-BE" sz="1700" dirty="0">
              <a:solidFill>
                <a:srgbClr val="000000"/>
              </a:solidFill>
              <a:effectLst/>
              <a:latin typeface="Minion Pro"/>
              <a:ea typeface="Calibri" panose="020F0502020204030204" pitchFamily="34" charset="0"/>
              <a:cs typeface="Minion Pro"/>
            </a:endParaRPr>
          </a:p>
        </p:txBody>
      </p:sp>
      <p:pic>
        <p:nvPicPr>
          <p:cNvPr id="9" name="Image 8">
            <a:extLst>
              <a:ext uri="{FF2B5EF4-FFF2-40B4-BE49-F238E27FC236}">
                <a16:creationId xmlns:a16="http://schemas.microsoft.com/office/drawing/2014/main" id="{ECDC742D-08C9-47B9-B50D-7B4AB6F05CDB}"/>
              </a:ext>
            </a:extLst>
          </p:cNvPr>
          <p:cNvPicPr>
            <a:picLocks noChangeAspect="1"/>
          </p:cNvPicPr>
          <p:nvPr/>
        </p:nvPicPr>
        <p:blipFill rotWithShape="1">
          <a:blip r:embed="rId5"/>
          <a:srcRect r="4538"/>
          <a:stretch/>
        </p:blipFill>
        <p:spPr>
          <a:xfrm>
            <a:off x="72008" y="5682569"/>
            <a:ext cx="9071992" cy="1138280"/>
          </a:xfrm>
          <a:prstGeom prst="rect">
            <a:avLst/>
          </a:prstGeom>
        </p:spPr>
      </p:pic>
    </p:spTree>
    <p:extLst>
      <p:ext uri="{BB962C8B-B14F-4D97-AF65-F5344CB8AC3E}">
        <p14:creationId xmlns:p14="http://schemas.microsoft.com/office/powerpoint/2010/main" val="79125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264160"/>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a:t>
            </a:r>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426368" y="1196752"/>
            <a:ext cx="8291264" cy="4305797"/>
          </a:xfrm>
          <a:ln w="38100">
            <a:solidFill>
              <a:srgbClr val="1E3B89"/>
            </a:solidFill>
          </a:ln>
        </p:spPr>
        <p:txBody>
          <a:bodyPr>
            <a:normAutofit/>
          </a:bodyPr>
          <a:lstStyle/>
          <a:p>
            <a:pPr marL="896938" lvl="1" indent="-357188" algn="just">
              <a:buNone/>
            </a:pPr>
            <a:endParaRPr lang="fr-BE" sz="2200" dirty="0">
              <a:latin typeface="Calibri" panose="020F0502020204030204" pitchFamily="34" charset="0"/>
              <a:cs typeface="Calibri" panose="020F0502020204030204" pitchFamily="34" charset="0"/>
            </a:endParaRPr>
          </a:p>
          <a:p>
            <a:pPr marL="0" indent="0" algn="just">
              <a:buNone/>
            </a:pPr>
            <a:r>
              <a:rPr lang="nl-BE" sz="2400" b="1" dirty="0">
                <a:latin typeface="Calibri" panose="020F0502020204030204" pitchFamily="34" charset="0"/>
                <a:cs typeface="Calibri" panose="020F0502020204030204" pitchFamily="34" charset="0"/>
              </a:rPr>
              <a:t>Besluit van het Verenigd College tot vaststelling van de erkenningsnormen waaraan de voorzieningen voor ouderen moeten voldoen</a:t>
            </a: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Anderhalf jaar </a:t>
            </a:r>
            <a:r>
              <a:rPr lang="nl-BE" sz="1800" b="1" dirty="0">
                <a:solidFill>
                  <a:srgbClr val="000000"/>
                </a:solidFill>
                <a:effectLst/>
                <a:latin typeface="Calibri" panose="020F0502020204030204" pitchFamily="34" charset="0"/>
                <a:ea typeface="Calibri" panose="020F0502020204030204" pitchFamily="34" charset="0"/>
                <a:cs typeface="Minion Pro"/>
              </a:rPr>
              <a:t>overleg</a:t>
            </a:r>
            <a:r>
              <a:rPr lang="nl-BE" sz="1800" dirty="0">
                <a:solidFill>
                  <a:srgbClr val="000000"/>
                </a:solidFill>
                <a:effectLst/>
                <a:latin typeface="Calibri" panose="020F0502020204030204" pitchFamily="34" charset="0"/>
                <a:ea typeface="Calibri" panose="020F0502020204030204" pitchFamily="34" charset="0"/>
                <a:cs typeface="Minion Pro"/>
              </a:rPr>
              <a:t> met beroepsfederaties van de rusthuizen, verzekeringsinstellingen, vertegenwoordigers van de begunstigden, deskundigen en vertegenwoordigers van de vakorganisaties</a:t>
            </a:r>
          </a:p>
          <a:p>
            <a:pPr marL="0" indent="0" algn="just">
              <a:buNone/>
            </a:pPr>
            <a:endParaRPr lang="fr-BE" sz="500" b="1" dirty="0">
              <a:solidFill>
                <a:srgbClr val="0A00BE"/>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nl-BE" sz="1800" dirty="0">
                <a:solidFill>
                  <a:srgbClr val="000000"/>
                </a:solidFill>
                <a:effectLst/>
                <a:latin typeface="Calibri" panose="020F0502020204030204" pitchFamily="34" charset="0"/>
                <a:ea typeface="Calibri" panose="020F0502020204030204" pitchFamily="34" charset="0"/>
                <a:cs typeface="Minion Pro"/>
              </a:rPr>
              <a:t>Het doel is om de voorzieningen te begeleiden naar een </a:t>
            </a:r>
            <a:r>
              <a:rPr lang="nl-BE" sz="1800" b="1" dirty="0">
                <a:solidFill>
                  <a:srgbClr val="000000"/>
                </a:solidFill>
                <a:effectLst/>
                <a:latin typeface="Calibri" panose="020F0502020204030204" pitchFamily="34" charset="0"/>
                <a:ea typeface="Calibri" panose="020F0502020204030204" pitchFamily="34" charset="0"/>
                <a:cs typeface="Minion Pro"/>
              </a:rPr>
              <a:t>cultuuromslag van opvang, begeleiding en zorg die gericht is op het welzijn van de ouderen</a:t>
            </a:r>
          </a:p>
          <a:p>
            <a:pPr marL="0" indent="0" algn="just">
              <a:buNone/>
            </a:pPr>
            <a:endParaRPr lang="fr-BE" sz="500" b="1"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nl-BE" sz="1800" dirty="0">
                <a:solidFill>
                  <a:srgbClr val="000000"/>
                </a:solidFill>
                <a:latin typeface="Calibri" panose="020F0502020204030204" pitchFamily="34" charset="0"/>
                <a:ea typeface="MS Mincho" panose="02020609040205080304" pitchFamily="49" charset="-128"/>
                <a:cs typeface="Calibri" panose="020F0502020204030204" pitchFamily="34" charset="0"/>
              </a:rPr>
              <a:t>In werking getreden op </a:t>
            </a:r>
            <a:r>
              <a:rPr lang="nl-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1 september 2024</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A533B959-BC48-46DC-BD21-4DF83C4D8CE2}"/>
              </a:ext>
            </a:extLst>
          </p:cNvPr>
          <p:cNvPicPr>
            <a:picLocks noChangeAspect="1"/>
          </p:cNvPicPr>
          <p:nvPr/>
        </p:nvPicPr>
        <p:blipFill rotWithShape="1">
          <a:blip r:embed="rId2"/>
          <a:srcRect r="4538"/>
          <a:stretch/>
        </p:blipFill>
        <p:spPr>
          <a:xfrm>
            <a:off x="72008" y="5682569"/>
            <a:ext cx="9071992" cy="1138280"/>
          </a:xfrm>
          <a:prstGeom prst="rect">
            <a:avLst/>
          </a:prstGeom>
        </p:spPr>
      </p:pic>
    </p:spTree>
    <p:extLst>
      <p:ext uri="{BB962C8B-B14F-4D97-AF65-F5344CB8AC3E}">
        <p14:creationId xmlns:p14="http://schemas.microsoft.com/office/powerpoint/2010/main" val="131162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72008" y="5656778"/>
            <a:ext cx="9071992"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179512" y="1118951"/>
            <a:ext cx="3203848" cy="4267953"/>
          </a:xfrm>
          <a:ln w="38100">
            <a:solidFill>
              <a:srgbClr val="1E3B89"/>
            </a:solidFill>
          </a:ln>
        </p:spPr>
        <p:txBody>
          <a:bodyPr>
            <a:normAutofit fontScale="85000" lnSpcReduction="20000"/>
          </a:bodyPr>
          <a:lstStyle/>
          <a:p>
            <a:pPr marL="0" indent="0" algn="just">
              <a:buNone/>
            </a:pPr>
            <a:endParaRPr lang="fr-FR" sz="500" b="1" dirty="0">
              <a:ea typeface="Calibri" panose="020F0502020204030204" pitchFamily="34" charset="0"/>
              <a:cs typeface="Calibri" panose="020F0502020204030204" pitchFamily="34" charset="0"/>
            </a:endParaRPr>
          </a:p>
          <a:p>
            <a:pPr marL="0" indent="0" algn="ctr">
              <a:buNone/>
            </a:pPr>
            <a:r>
              <a:rPr lang="nl-BE" sz="2200" b="1" dirty="0">
                <a:ea typeface="Calibri" panose="020F0502020204030204" pitchFamily="34" charset="0"/>
                <a:cs typeface="Calibri" panose="020F0502020204030204" pitchFamily="34" charset="0"/>
              </a:rPr>
              <a:t>1. De RH's/RVT's als echte leefomgevingen</a:t>
            </a:r>
          </a:p>
          <a:p>
            <a:pPr marL="0" indent="0" algn="ctr">
              <a:buNone/>
            </a:pPr>
            <a:endParaRPr lang="nl-BE" sz="600" b="1" dirty="0">
              <a:ea typeface="Calibri" panose="020F0502020204030204" pitchFamily="34" charset="0"/>
              <a:cs typeface="Calibri" panose="020F0502020204030204" pitchFamily="34" charset="0"/>
            </a:endParaRPr>
          </a:p>
          <a:p>
            <a:pPr marL="0" indent="0" algn="just">
              <a:buNone/>
            </a:pPr>
            <a:r>
              <a:rPr lang="nl-BE" sz="1600" dirty="0">
                <a:ea typeface="Calibri" panose="020F0502020204030204" pitchFamily="34" charset="0"/>
                <a:cs typeface="Calibri" panose="020F0502020204030204" pitchFamily="34" charset="0"/>
              </a:rPr>
              <a:t>= </a:t>
            </a:r>
            <a:r>
              <a:rPr lang="nl-BE" sz="1600" b="1" dirty="0">
                <a:ea typeface="Calibri" panose="020F0502020204030204" pitchFamily="34" charset="0"/>
                <a:cs typeface="Calibri" panose="020F0502020204030204" pitchFamily="34" charset="0"/>
              </a:rPr>
              <a:t>woonplaatsen voor ouderen waar ze langdurige zorg kunnen krijgen </a:t>
            </a:r>
            <a:r>
              <a:rPr lang="nl-BE" sz="1600" dirty="0">
                <a:ea typeface="Calibri" panose="020F0502020204030204" pitchFamily="34" charset="0"/>
                <a:cs typeface="Calibri" panose="020F0502020204030204" pitchFamily="34" charset="0"/>
              </a:rPr>
              <a:t>(</a:t>
            </a:r>
            <a:r>
              <a:rPr lang="nl-BE" sz="1600" dirty="0">
                <a:solidFill>
                  <a:srgbClr val="FF0000"/>
                </a:solidFill>
                <a:ea typeface="Calibri" panose="020F0502020204030204" pitchFamily="34" charset="0"/>
                <a:cs typeface="Calibri" panose="020F0502020204030204" pitchFamily="34" charset="0"/>
              </a:rPr>
              <a:t>≠ zorgvoorzieningen waar ouderen wonen</a:t>
            </a:r>
            <a:r>
              <a:rPr lang="nl-BE" sz="1600" dirty="0">
                <a:ea typeface="Calibri" panose="020F0502020204030204" pitchFamily="34" charset="0"/>
                <a:cs typeface="Calibri" panose="020F0502020204030204" pitchFamily="34" charset="0"/>
              </a:rPr>
              <a:t>)</a:t>
            </a:r>
          </a:p>
          <a:p>
            <a:pPr marL="0" indent="0" algn="just">
              <a:buNone/>
            </a:pPr>
            <a:endParaRPr lang="fr-FR" sz="600" dirty="0">
              <a:ea typeface="Calibri" panose="020F0502020204030204" pitchFamily="34" charset="0"/>
              <a:cs typeface="Calibri" panose="020F0502020204030204" pitchFamily="34" charset="0"/>
            </a:endParaRPr>
          </a:p>
          <a:p>
            <a:pPr marL="0" indent="0" algn="just">
              <a:buNone/>
            </a:pPr>
            <a:r>
              <a:rPr lang="nl-BE" sz="1600" dirty="0">
                <a:ea typeface="Calibri" panose="020F0502020204030204" pitchFamily="34" charset="0"/>
                <a:cs typeface="Calibri" panose="020F0502020204030204" pitchFamily="34" charset="0"/>
              </a:rPr>
              <a:t>De nieuwe normen zijn bedoeld om de kwaliteit van de zorg en het welzijn van ouderen te verbeteren door de voorzieningen zo te organiseren dat:</a:t>
            </a:r>
          </a:p>
          <a:p>
            <a:pPr marL="0" indent="0" algn="just">
              <a:buNone/>
            </a:pPr>
            <a:endParaRPr lang="fr-FR" sz="5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nl-BE" sz="1600" b="1" dirty="0">
                <a:solidFill>
                  <a:srgbClr val="000000"/>
                </a:solidFill>
                <a:ea typeface="Calibri" panose="020F0502020204030204" pitchFamily="34" charset="0"/>
                <a:cs typeface="Minion Pro"/>
              </a:rPr>
              <a:t>participatie en keuzevrijheid </a:t>
            </a:r>
            <a:r>
              <a:rPr lang="nl-BE" sz="1600" dirty="0">
                <a:solidFill>
                  <a:srgbClr val="000000"/>
                </a:solidFill>
                <a:ea typeface="Calibri" panose="020F0502020204030204" pitchFamily="34" charset="0"/>
                <a:cs typeface="Minion Pro"/>
              </a:rPr>
              <a:t>bevorderd worden</a:t>
            </a:r>
            <a:r>
              <a:rPr lang="nl-BE" sz="1600" b="1" dirty="0">
                <a:solidFill>
                  <a:srgbClr val="000000"/>
                </a:solidFill>
                <a:ea typeface="Calibri" panose="020F0502020204030204" pitchFamily="34" charset="0"/>
                <a:cs typeface="Minion Pro"/>
              </a:rPr>
              <a:t> </a:t>
            </a:r>
          </a:p>
          <a:p>
            <a:pPr algn="just">
              <a:buFont typeface="Wingdings" panose="05000000000000000000" pitchFamily="2" charset="2"/>
              <a:buChar char="Ø"/>
            </a:pPr>
            <a:r>
              <a:rPr lang="nl-BE" sz="1600" dirty="0">
                <a:solidFill>
                  <a:srgbClr val="000000"/>
                </a:solidFill>
                <a:ea typeface="Calibri" panose="020F0502020204030204" pitchFamily="34" charset="0"/>
                <a:cs typeface="Minion Pro"/>
              </a:rPr>
              <a:t>de (behouden) </a:t>
            </a:r>
            <a:r>
              <a:rPr lang="nl-BE" sz="1600" b="1" dirty="0">
                <a:solidFill>
                  <a:srgbClr val="000000"/>
                </a:solidFill>
                <a:ea typeface="Calibri" panose="020F0502020204030204" pitchFamily="34" charset="0"/>
                <a:cs typeface="Minion Pro"/>
              </a:rPr>
              <a:t>capaciteiten</a:t>
            </a:r>
            <a:r>
              <a:rPr lang="nl-BE" sz="1600" dirty="0">
                <a:solidFill>
                  <a:srgbClr val="000000"/>
                </a:solidFill>
                <a:ea typeface="Calibri" panose="020F0502020204030204" pitchFamily="34" charset="0"/>
                <a:cs typeface="Minion Pro"/>
              </a:rPr>
              <a:t> gevaloriseerd worden</a:t>
            </a:r>
          </a:p>
          <a:p>
            <a:pPr>
              <a:buFont typeface="Wingdings" panose="05000000000000000000" pitchFamily="2" charset="2"/>
              <a:buChar char="Ø"/>
            </a:pPr>
            <a:r>
              <a:rPr lang="nl-BE" sz="1600" dirty="0">
                <a:solidFill>
                  <a:srgbClr val="000000"/>
                </a:solidFill>
                <a:ea typeface="Calibri" panose="020F0502020204030204" pitchFamily="34" charset="0"/>
                <a:cs typeface="Minion Pro"/>
              </a:rPr>
              <a:t>de </a:t>
            </a:r>
            <a:r>
              <a:rPr lang="nl-BE" sz="1600" b="1" dirty="0">
                <a:solidFill>
                  <a:srgbClr val="000000"/>
                </a:solidFill>
                <a:ea typeface="Calibri" panose="020F0502020204030204" pitchFamily="34" charset="0"/>
                <a:cs typeface="Minion Pro"/>
              </a:rPr>
              <a:t>zelfredzaamheid en onafhankelijkheid van de ouderen</a:t>
            </a:r>
            <a:r>
              <a:rPr lang="nl-BE" sz="1600" dirty="0">
                <a:solidFill>
                  <a:srgbClr val="000000"/>
                </a:solidFill>
                <a:ea typeface="Calibri" panose="020F0502020204030204" pitchFamily="34" charset="0"/>
                <a:cs typeface="Minion Pro"/>
              </a:rPr>
              <a:t> gestimuleerd worden</a:t>
            </a:r>
          </a:p>
          <a:p>
            <a:pPr marL="0" indent="0" algn="ctr">
              <a:buNone/>
            </a:pPr>
            <a:endParaRPr lang="fr-FR" sz="1300" b="1" dirty="0">
              <a:effectLst/>
              <a:ea typeface="Calibri" panose="020F0502020204030204" pitchFamily="34" charset="0"/>
              <a:cs typeface="Calibri" panose="020F0502020204030204" pitchFamily="34"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Espace réservé du contenu 2">
            <a:extLst>
              <a:ext uri="{FF2B5EF4-FFF2-40B4-BE49-F238E27FC236}">
                <a16:creationId xmlns:a16="http://schemas.microsoft.com/office/drawing/2014/main" id="{10DD6B5F-DC02-45D2-9F63-82CA965625E8}"/>
              </a:ext>
            </a:extLst>
          </p:cNvPr>
          <p:cNvSpPr txBox="1">
            <a:spLocks/>
          </p:cNvSpPr>
          <p:nvPr/>
        </p:nvSpPr>
        <p:spPr>
          <a:xfrm>
            <a:off x="5625269" y="1118951"/>
            <a:ext cx="3203848"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200" b="1" dirty="0">
              <a:ea typeface="Calibri" panose="020F0502020204030204" pitchFamily="34" charset="0"/>
              <a:cs typeface="Calibri" panose="020F0502020204030204" pitchFamily="34" charset="0"/>
            </a:endParaRPr>
          </a:p>
          <a:p>
            <a:pPr marL="0" indent="0" algn="ctr">
              <a:buNone/>
            </a:pPr>
            <a:r>
              <a:rPr lang="nl-BE" sz="2000" b="1" dirty="0">
                <a:ea typeface="Calibri" panose="020F0502020204030204" pitchFamily="34" charset="0"/>
                <a:cs typeface="Calibri" panose="020F0502020204030204" pitchFamily="34" charset="0"/>
              </a:rPr>
              <a:t>2. RH's/RVT's als aantrekkelijke en zinvolle werkplekken</a:t>
            </a:r>
          </a:p>
          <a:p>
            <a:pPr marL="0" indent="0" algn="ctr">
              <a:buNone/>
            </a:pPr>
            <a:endParaRPr lang="fr-FR" sz="100" b="1" dirty="0">
              <a:ea typeface="Calibri" panose="020F0502020204030204" pitchFamily="34" charset="0"/>
              <a:cs typeface="Calibri" panose="020F0502020204030204" pitchFamily="34" charset="0"/>
            </a:endParaRPr>
          </a:p>
          <a:p>
            <a:pPr marL="0" indent="0" algn="just">
              <a:buNone/>
            </a:pPr>
            <a:r>
              <a:rPr lang="nl-BE" sz="1500" dirty="0">
                <a:ea typeface="Calibri" panose="020F0502020204030204" pitchFamily="34" charset="0"/>
                <a:cs typeface="Calibri" panose="020F0502020204030204" pitchFamily="34" charset="0"/>
              </a:rPr>
              <a:t>De nieuwe normen zijn bedoeld om </a:t>
            </a:r>
            <a:r>
              <a:rPr lang="nl-BE" sz="1500" b="1" dirty="0">
                <a:ea typeface="Calibri" panose="020F0502020204030204" pitchFamily="34" charset="0"/>
                <a:cs typeface="Calibri" panose="020F0502020204030204" pitchFamily="34" charset="0"/>
              </a:rPr>
              <a:t>meer betekenis te geven en waarde</a:t>
            </a:r>
            <a:r>
              <a:rPr lang="nl-BE" sz="1500" dirty="0">
                <a:ea typeface="Calibri" panose="020F0502020204030204" pitchFamily="34" charset="0"/>
                <a:cs typeface="Calibri" panose="020F0502020204030204" pitchFamily="34" charset="0"/>
              </a:rPr>
              <a:t> </a:t>
            </a:r>
            <a:r>
              <a:rPr lang="nl-BE" sz="1500" b="1" dirty="0">
                <a:ea typeface="Calibri" panose="020F0502020204030204" pitchFamily="34" charset="0"/>
                <a:cs typeface="Calibri" panose="020F0502020204030204" pitchFamily="34" charset="0"/>
              </a:rPr>
              <a:t>te hechten </a:t>
            </a:r>
            <a:r>
              <a:rPr lang="nl-BE" sz="1500" dirty="0">
                <a:ea typeface="Calibri" panose="020F0502020204030204" pitchFamily="34" charset="0"/>
                <a:cs typeface="Calibri" panose="020F0502020204030204" pitchFamily="34" charset="0"/>
              </a:rPr>
              <a:t>aan het werk van personeelsleden door: </a:t>
            </a:r>
          </a:p>
          <a:p>
            <a:pPr marL="0" indent="0" algn="just">
              <a:buNone/>
            </a:pPr>
            <a:endParaRPr lang="fr-FR" sz="1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nl-BE" sz="1500" dirty="0">
                <a:ea typeface="Calibri" panose="020F0502020204030204" pitchFamily="34" charset="0"/>
                <a:cs typeface="Calibri" panose="020F0502020204030204" pitchFamily="34" charset="0"/>
              </a:rPr>
              <a:t>een </a:t>
            </a:r>
            <a:r>
              <a:rPr lang="nl-BE" sz="1500" b="1" dirty="0">
                <a:ea typeface="Calibri" panose="020F0502020204030204" pitchFamily="34" charset="0"/>
                <a:cs typeface="Calibri" panose="020F0502020204030204" pitchFamily="34" charset="0"/>
              </a:rPr>
              <a:t>beleid voor opvang en welzijn </a:t>
            </a:r>
            <a:r>
              <a:rPr lang="nl-BE" sz="1500" dirty="0">
                <a:ea typeface="Calibri" panose="020F0502020204030204" pitchFamily="34" charset="0"/>
                <a:cs typeface="Calibri" panose="020F0502020204030204" pitchFamily="34" charset="0"/>
              </a:rPr>
              <a:t>en kwaliteitsvollere </a:t>
            </a:r>
            <a:r>
              <a:rPr lang="nl-BE" sz="1500" b="1" dirty="0">
                <a:ea typeface="Calibri" panose="020F0502020204030204" pitchFamily="34" charset="0"/>
                <a:cs typeface="Calibri" panose="020F0502020204030204" pitchFamily="34" charset="0"/>
              </a:rPr>
              <a:t>opleidingen </a:t>
            </a:r>
          </a:p>
          <a:p>
            <a:pPr algn="just">
              <a:buFont typeface="Wingdings" panose="05000000000000000000" pitchFamily="2" charset="2"/>
              <a:buChar char="Ø"/>
            </a:pPr>
            <a:r>
              <a:rPr lang="nl-BE" sz="1500" dirty="0">
                <a:ea typeface="Calibri" panose="020F0502020204030204" pitchFamily="34" charset="0"/>
                <a:cs typeface="Calibri" panose="020F0502020204030204" pitchFamily="34" charset="0"/>
              </a:rPr>
              <a:t>meer </a:t>
            </a:r>
            <a:r>
              <a:rPr lang="nl-BE" sz="1500" b="1" dirty="0">
                <a:ea typeface="Calibri" panose="020F0502020204030204" pitchFamily="34" charset="0"/>
                <a:cs typeface="Calibri" panose="020F0502020204030204" pitchFamily="34" charset="0"/>
              </a:rPr>
              <a:t>betrokkenheid</a:t>
            </a:r>
            <a:r>
              <a:rPr lang="nl-BE" sz="1500" dirty="0">
                <a:ea typeface="Calibri" panose="020F0502020204030204" pitchFamily="34" charset="0"/>
                <a:cs typeface="Calibri" panose="020F0502020204030204" pitchFamily="34" charset="0"/>
              </a:rPr>
              <a:t> bij de besluitvorming en meer </a:t>
            </a:r>
            <a:r>
              <a:rPr lang="nl-BE" sz="1500" b="1" dirty="0">
                <a:ea typeface="Calibri" panose="020F0502020204030204" pitchFamily="34" charset="0"/>
                <a:cs typeface="Calibri" panose="020F0502020204030204" pitchFamily="34" charset="0"/>
              </a:rPr>
              <a:t>overleg </a:t>
            </a:r>
            <a:r>
              <a:rPr lang="nl-BE" sz="1500" dirty="0">
                <a:ea typeface="Calibri" panose="020F0502020204030204" pitchFamily="34" charset="0"/>
                <a:cs typeface="Calibri" panose="020F0502020204030204" pitchFamily="34" charset="0"/>
              </a:rPr>
              <a:t>en samenhang met ouderen</a:t>
            </a:r>
          </a:p>
          <a:p>
            <a:pPr algn="just">
              <a:buFont typeface="Wingdings" panose="05000000000000000000" pitchFamily="2" charset="2"/>
              <a:buChar char="Ø"/>
            </a:pPr>
            <a:r>
              <a:rPr lang="nl-BE" sz="1500" b="1" dirty="0">
                <a:ea typeface="Calibri" panose="020F0502020204030204" pitchFamily="34" charset="0"/>
                <a:cs typeface="Calibri" panose="020F0502020204030204" pitchFamily="34" charset="0"/>
              </a:rPr>
              <a:t>relatiegerichte</a:t>
            </a:r>
            <a:r>
              <a:rPr lang="nl-BE" sz="1500" dirty="0">
                <a:ea typeface="Calibri" panose="020F0502020204030204" pitchFamily="34" charset="0"/>
                <a:cs typeface="Calibri" panose="020F0502020204030204" pitchFamily="34" charset="0"/>
              </a:rPr>
              <a:t> zorg</a:t>
            </a:r>
          </a:p>
        </p:txBody>
      </p:sp>
      <p:sp>
        <p:nvSpPr>
          <p:cNvPr id="8" name="Titre 1">
            <a:extLst>
              <a:ext uri="{FF2B5EF4-FFF2-40B4-BE49-F238E27FC236}">
                <a16:creationId xmlns:a16="http://schemas.microsoft.com/office/drawing/2014/main" id="{3B68043D-D247-444D-A521-66AE46DD0343}"/>
              </a:ext>
            </a:extLst>
          </p:cNvPr>
          <p:cNvSpPr txBox="1">
            <a:spLocks/>
          </p:cNvSpPr>
          <p:nvPr/>
        </p:nvSpPr>
        <p:spPr>
          <a:xfrm>
            <a:off x="0" y="-30054"/>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Doelstellingen en filosofie</a:t>
            </a:r>
          </a:p>
        </p:txBody>
      </p:sp>
      <p:pic>
        <p:nvPicPr>
          <p:cNvPr id="10" name="Graphique 9" descr="Femme portant un panneau">
            <a:extLst>
              <a:ext uri="{FF2B5EF4-FFF2-40B4-BE49-F238E27FC236}">
                <a16:creationId xmlns:a16="http://schemas.microsoft.com/office/drawing/2014/main" id="{67493931-A5B0-4C31-85A2-3A6C52E37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1045" y="1803082"/>
            <a:ext cx="2106538" cy="3724604"/>
          </a:xfrm>
          <a:prstGeom prst="rect">
            <a:avLst/>
          </a:prstGeom>
        </p:spPr>
      </p:pic>
      <p:pic>
        <p:nvPicPr>
          <p:cNvPr id="19" name="Graphique 18" descr="Poignée de main avec un remplissage uni">
            <a:extLst>
              <a:ext uri="{FF2B5EF4-FFF2-40B4-BE49-F238E27FC236}">
                <a16:creationId xmlns:a16="http://schemas.microsoft.com/office/drawing/2014/main" id="{0905E409-8320-4BAC-ACB6-3E6521F13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4800" y="2750984"/>
            <a:ext cx="914400" cy="914400"/>
          </a:xfrm>
          <a:prstGeom prst="rect">
            <a:avLst/>
          </a:prstGeom>
        </p:spPr>
      </p:pic>
    </p:spTree>
    <p:extLst>
      <p:ext uri="{BB962C8B-B14F-4D97-AF65-F5344CB8AC3E}">
        <p14:creationId xmlns:p14="http://schemas.microsoft.com/office/powerpoint/2010/main" val="231256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26368" y="1346114"/>
            <a:ext cx="8291264" cy="4531158"/>
          </a:xfrm>
          <a:ln w="38100">
            <a:solidFill>
              <a:srgbClr val="1E3B89"/>
            </a:solidFill>
          </a:ln>
        </p:spPr>
        <p:txBody>
          <a:bodyPr>
            <a:normAutofit fontScale="47500" lnSpcReduction="20000"/>
          </a:bodyPr>
          <a:lstStyle/>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nl-BE" sz="3500" dirty="0">
                <a:effectLst/>
                <a:latin typeface="Calibri" panose="020F0502020204030204" pitchFamily="34" charset="0"/>
                <a:ea typeface="Calibri" panose="020F0502020204030204" pitchFamily="34" charset="0"/>
                <a:cs typeface="Times New Roman" panose="02020603050405020304" pitchFamily="18" charset="0"/>
              </a:rPr>
              <a:t>De erkenningsnormen voor RH's en RVT's </a:t>
            </a:r>
            <a:r>
              <a:rPr lang="nl-BE" sz="3500" b="1" dirty="0">
                <a:effectLst/>
                <a:latin typeface="Calibri" panose="020F0502020204030204" pitchFamily="34" charset="0"/>
                <a:ea typeface="Calibri" panose="020F0502020204030204" pitchFamily="34" charset="0"/>
                <a:cs typeface="Times New Roman" panose="02020603050405020304" pitchFamily="18" charset="0"/>
              </a:rPr>
              <a:t>harmoniseren</a:t>
            </a:r>
            <a:r>
              <a:rPr lang="nl-BE" sz="35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mj-lt"/>
              <a:buAutoNum type="arabicPeriod"/>
            </a:pPr>
            <a:r>
              <a:rPr lang="nl-BE" sz="3500" dirty="0">
                <a:solidFill>
                  <a:srgbClr val="000000"/>
                </a:solidFill>
                <a:effectLst/>
                <a:latin typeface="Calibri" panose="020F0502020204030204" pitchFamily="34" charset="0"/>
                <a:ea typeface="Times New Roman" panose="02020603050405020304" pitchFamily="18" charset="0"/>
                <a:cs typeface="Minion Pro"/>
              </a:rPr>
              <a:t>De omvorming van de rusthuizen en rust- en verzorgingstehuizen tot een echte </a:t>
            </a:r>
            <a:r>
              <a:rPr lang="nl-BE" sz="3500" b="1" dirty="0">
                <a:solidFill>
                  <a:srgbClr val="000000"/>
                </a:solidFill>
                <a:effectLst/>
                <a:latin typeface="Calibri" panose="020F0502020204030204" pitchFamily="34" charset="0"/>
                <a:ea typeface="Times New Roman" panose="02020603050405020304" pitchFamily="18" charset="0"/>
                <a:cs typeface="Minion Pro"/>
              </a:rPr>
              <a:t>leefomgeving</a:t>
            </a:r>
            <a:r>
              <a:rPr lang="nl-BE" sz="3500" dirty="0">
                <a:solidFill>
                  <a:srgbClr val="000000"/>
                </a:solidFill>
                <a:effectLst/>
                <a:latin typeface="Calibri" panose="020F0502020204030204" pitchFamily="34" charset="0"/>
                <a:ea typeface="Times New Roman" panose="02020603050405020304" pitchFamily="18" charset="0"/>
                <a:cs typeface="Minion Pro"/>
              </a:rPr>
              <a:t> ondersteunen</a:t>
            </a:r>
            <a:r>
              <a:rPr lang="nl-BE" sz="3500" b="1" dirty="0">
                <a:solidFill>
                  <a:srgbClr val="000000"/>
                </a:solidFill>
                <a:effectLst/>
                <a:latin typeface="Calibri" panose="020F0502020204030204" pitchFamily="34" charset="0"/>
                <a:ea typeface="Times New Roman" panose="02020603050405020304" pitchFamily="18" charset="0"/>
                <a:cs typeface="Minion Pro"/>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a:t>
            </a:r>
            <a:r>
              <a:rPr lang="nl-BE" sz="3500" b="1" dirty="0">
                <a:effectLst/>
                <a:latin typeface="Calibri" panose="020F0502020204030204" pitchFamily="34" charset="0"/>
                <a:ea typeface="Calibri" panose="020F0502020204030204" pitchFamily="34" charset="0"/>
                <a:cs typeface="Calibri" panose="020F0502020204030204" pitchFamily="34" charset="0"/>
              </a:rPr>
              <a:t>capaciteiten</a:t>
            </a:r>
            <a:r>
              <a:rPr lang="nl-BE" sz="3500" dirty="0">
                <a:effectLst/>
                <a:latin typeface="Calibri" panose="020F0502020204030204" pitchFamily="34" charset="0"/>
                <a:ea typeface="Calibri" panose="020F0502020204030204" pitchFamily="34" charset="0"/>
                <a:cs typeface="Calibri" panose="020F0502020204030204" pitchFamily="34" charset="0"/>
              </a:rPr>
              <a:t> van de ouderen valoriseren en hun </a:t>
            </a:r>
            <a:r>
              <a:rPr lang="nl-BE" sz="3500" b="1" dirty="0">
                <a:effectLst/>
                <a:latin typeface="Calibri" panose="020F0502020204030204" pitchFamily="34" charset="0"/>
                <a:ea typeface="Calibri" panose="020F0502020204030204" pitchFamily="34" charset="0"/>
                <a:cs typeface="Calibri" panose="020F0502020204030204" pitchFamily="34" charset="0"/>
              </a:rPr>
              <a:t>zelfredzaamheid en</a:t>
            </a:r>
            <a:r>
              <a:rPr lang="nl-BE" sz="3500" dirty="0">
                <a:effectLst/>
                <a:latin typeface="Calibri" panose="020F0502020204030204" pitchFamily="34" charset="0"/>
                <a:ea typeface="Calibri" panose="020F0502020204030204" pitchFamily="34" charset="0"/>
                <a:cs typeface="Calibri" panose="020F0502020204030204" pitchFamily="34" charset="0"/>
              </a:rPr>
              <a:t> </a:t>
            </a:r>
            <a:r>
              <a:rPr lang="nl-BE" sz="3500" b="1" dirty="0">
                <a:effectLst/>
                <a:latin typeface="Calibri" panose="020F0502020204030204" pitchFamily="34" charset="0"/>
                <a:ea typeface="Calibri" panose="020F0502020204030204" pitchFamily="34" charset="0"/>
                <a:cs typeface="Calibri" panose="020F0502020204030204" pitchFamily="34" charset="0"/>
              </a:rPr>
              <a:t>onafhankelijkheid</a:t>
            </a:r>
            <a:r>
              <a:rPr lang="nl-BE" sz="3500" dirty="0">
                <a:effectLst/>
                <a:latin typeface="Calibri" panose="020F0502020204030204" pitchFamily="34" charset="0"/>
                <a:ea typeface="Calibri" panose="020F0502020204030204" pitchFamily="34" charset="0"/>
                <a:cs typeface="Calibri" panose="020F0502020204030204" pitchFamily="34" charset="0"/>
              </a:rPr>
              <a:t> stimuleren</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begeleiding en zorgverlening</a:t>
            </a:r>
            <a:r>
              <a:rPr lang="nl-BE" sz="3500" dirty="0">
                <a:effectLst/>
                <a:latin typeface="Calibri" panose="020F0502020204030204" pitchFamily="34" charset="0"/>
                <a:ea typeface="Calibri" panose="020F0502020204030204" pitchFamily="34" charset="0"/>
                <a:cs typeface="Calibri" panose="020F0502020204030204" pitchFamily="34" charset="0"/>
              </a:rPr>
              <a:t> ondersteunen en inzetten op continue verbetering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infrastructuur</a:t>
            </a:r>
            <a:r>
              <a:rPr lang="nl-BE" sz="3500" dirty="0">
                <a:effectLst/>
                <a:latin typeface="Calibri" panose="020F0502020204030204" pitchFamily="34" charset="0"/>
                <a:ea typeface="Calibri" panose="020F0502020204030204" pitchFamily="34" charset="0"/>
                <a:cs typeface="Calibri" panose="020F0502020204030204" pitchFamily="34" charset="0"/>
              </a:rPr>
              <a:t> verbeteren</a:t>
            </a:r>
            <a:r>
              <a:rPr lang="nl-BE" sz="3500" b="1"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Meer inzetten op </a:t>
            </a:r>
            <a:r>
              <a:rPr lang="nl-BE" sz="3500" b="1" dirty="0">
                <a:effectLst/>
                <a:latin typeface="Calibri" panose="020F0502020204030204" pitchFamily="34" charset="0"/>
                <a:ea typeface="Calibri" panose="020F0502020204030204" pitchFamily="34" charset="0"/>
                <a:cs typeface="Calibri" panose="020F0502020204030204" pitchFamily="34" charset="0"/>
              </a:rPr>
              <a:t>opleiding</a:t>
            </a:r>
            <a:r>
              <a:rPr lang="nl-BE" sz="3500" dirty="0">
                <a:effectLst/>
                <a:latin typeface="Calibri" panose="020F0502020204030204" pitchFamily="34" charset="0"/>
                <a:ea typeface="Calibri" panose="020F0502020204030204" pitchFamily="34" charset="0"/>
                <a:cs typeface="Calibri" panose="020F0502020204030204" pitchFamily="34" charset="0"/>
              </a:rPr>
              <a:t> van de personeelsleden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kwaliteit van de </a:t>
            </a:r>
            <a:r>
              <a:rPr lang="nl-BE" sz="3500" b="1" dirty="0">
                <a:effectLst/>
                <a:latin typeface="Calibri" panose="020F0502020204030204" pitchFamily="34" charset="0"/>
                <a:ea typeface="Calibri" panose="020F0502020204030204" pitchFamily="34" charset="0"/>
                <a:cs typeface="Calibri" panose="020F0502020204030204" pitchFamily="34" charset="0"/>
              </a:rPr>
              <a:t>voeding</a:t>
            </a:r>
            <a:r>
              <a:rPr lang="nl-BE" sz="3500" dirty="0">
                <a:effectLst/>
                <a:latin typeface="Calibri" panose="020F0502020204030204" pitchFamily="34" charset="0"/>
                <a:ea typeface="Calibri" panose="020F0502020204030204" pitchFamily="34" charset="0"/>
                <a:cs typeface="Calibri" panose="020F0502020204030204" pitchFamily="34" charset="0"/>
              </a:rPr>
              <a:t> verbeteren</a:t>
            </a:r>
            <a:r>
              <a:rPr lang="nl-BE" sz="3500" b="1"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fontAlgn="base" hangingPunct="0">
              <a:lnSpc>
                <a:spcPct val="107000"/>
              </a:lnSpc>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voorzieningen openstellen voor het </a:t>
            </a:r>
            <a:r>
              <a:rPr lang="nl-BE" sz="3500" b="1" dirty="0">
                <a:effectLst/>
                <a:latin typeface="Calibri" panose="020F0502020204030204" pitchFamily="34" charset="0"/>
                <a:ea typeface="Calibri" panose="020F0502020204030204" pitchFamily="34" charset="0"/>
                <a:cs typeface="Calibri" panose="020F0502020204030204" pitchFamily="34" charset="0"/>
              </a:rPr>
              <a:t>lokale leven</a:t>
            </a:r>
          </a:p>
          <a:p>
            <a:pPr marL="342900" lvl="0" indent="-342900" algn="just" fontAlgn="base" hangingPunct="0">
              <a:lnSpc>
                <a:spcPct val="107000"/>
              </a:lnSpc>
              <a:spcAft>
                <a:spcPts val="800"/>
              </a:spcAft>
              <a:buFont typeface="+mj-lt"/>
              <a:buAutoNum type="arabicPeriod"/>
            </a:pPr>
            <a:r>
              <a:rPr lang="nl-BE" sz="3500" dirty="0">
                <a:effectLst/>
                <a:latin typeface="Calibri" panose="020F0502020204030204" pitchFamily="34" charset="0"/>
                <a:ea typeface="Calibri" panose="020F0502020204030204" pitchFamily="34" charset="0"/>
                <a:cs typeface="Calibri" panose="020F0502020204030204" pitchFamily="34" charset="0"/>
              </a:rPr>
              <a:t>De informatie </a:t>
            </a:r>
            <a:r>
              <a:rPr lang="nl-BE" sz="3500" b="1" dirty="0">
                <a:effectLst/>
                <a:latin typeface="Calibri" panose="020F0502020204030204" pitchFamily="34" charset="0"/>
                <a:ea typeface="Calibri" panose="020F0502020204030204" pitchFamily="34" charset="0"/>
                <a:cs typeface="Calibri" panose="020F0502020204030204" pitchFamily="34" charset="0"/>
              </a:rPr>
              <a:t>toegankelijker</a:t>
            </a:r>
            <a:r>
              <a:rPr lang="nl-BE" sz="3500" dirty="0">
                <a:effectLst/>
                <a:latin typeface="Calibri" panose="020F0502020204030204" pitchFamily="34" charset="0"/>
                <a:ea typeface="Calibri" panose="020F0502020204030204" pitchFamily="34" charset="0"/>
                <a:cs typeface="Calibri" panose="020F0502020204030204" pitchFamily="34" charset="0"/>
              </a:rPr>
              <a:t> en de prijzen </a:t>
            </a:r>
            <a:r>
              <a:rPr lang="nl-BE" sz="3500" b="1" dirty="0">
                <a:effectLst/>
                <a:latin typeface="Calibri" panose="020F0502020204030204" pitchFamily="34" charset="0"/>
                <a:ea typeface="Calibri" panose="020F0502020204030204" pitchFamily="34" charset="0"/>
                <a:cs typeface="Calibri" panose="020F0502020204030204" pitchFamily="34" charset="0"/>
              </a:rPr>
              <a:t>transparanter</a:t>
            </a:r>
            <a:r>
              <a:rPr lang="nl-BE" sz="3500" dirty="0">
                <a:effectLst/>
                <a:latin typeface="Calibri" panose="020F0502020204030204" pitchFamily="34" charset="0"/>
                <a:ea typeface="Calibri" panose="020F0502020204030204" pitchFamily="34" charset="0"/>
                <a:cs typeface="Calibri" panose="020F0502020204030204" pitchFamily="34" charset="0"/>
              </a:rPr>
              <a:t> maken</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6" name="Titre 1">
            <a:extLst>
              <a:ext uri="{FF2B5EF4-FFF2-40B4-BE49-F238E27FC236}">
                <a16:creationId xmlns:a16="http://schemas.microsoft.com/office/drawing/2014/main" id="{3CC115DD-F9D9-430C-B6EE-E6B669B7B3B7}"/>
              </a:ext>
            </a:extLst>
          </p:cNvPr>
          <p:cNvSpPr txBox="1">
            <a:spLocks/>
          </p:cNvSpPr>
          <p:nvPr/>
        </p:nvSpPr>
        <p:spPr>
          <a:xfrm>
            <a:off x="0" y="-85402"/>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a:solidFill>
                  <a:schemeClr val="bg1"/>
                </a:solidFill>
                <a:effectLst>
                  <a:outerShdw blurRad="38100" dist="38100" dir="2700000" algn="tl">
                    <a:srgbClr val="000000">
                      <a:alpha val="43137"/>
                    </a:srgbClr>
                  </a:outerShdw>
                </a:effectLst>
                <a:latin typeface="Calibri" panose="020F0502020204030204" pitchFamily="34" charset="0"/>
              </a:rPr>
              <a:t>1. De hervorming van de erkenningsnormen - Hoofdlijnen van de verandering</a:t>
            </a:r>
          </a:p>
        </p:txBody>
      </p:sp>
    </p:spTree>
    <p:extLst>
      <p:ext uri="{BB962C8B-B14F-4D97-AF65-F5344CB8AC3E}">
        <p14:creationId xmlns:p14="http://schemas.microsoft.com/office/powerpoint/2010/main" val="3267981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1406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8291264"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17943" y="1639341"/>
            <a:ext cx="8229600" cy="4669979"/>
          </a:xfrm>
        </p:spPr>
        <p:txBody>
          <a:bodyPr>
            <a:normAutofit/>
          </a:bodyPr>
          <a:lstStyle/>
          <a:p>
            <a:pPr algn="just">
              <a:buFont typeface="Wingdings" panose="05000000000000000000" pitchFamily="2" charset="2"/>
              <a:buChar char="§"/>
            </a:pPr>
            <a:r>
              <a:rPr lang="nl-BE" sz="2000" b="1" dirty="0">
                <a:latin typeface="Calibri" panose="020F0502020204030204" pitchFamily="34" charset="0"/>
                <a:cs typeface="Calibri" panose="020F0502020204030204" pitchFamily="34" charset="0"/>
              </a:rPr>
              <a:t>Twee verschillende wetgevingen: </a:t>
            </a:r>
            <a:r>
              <a:rPr lang="nl-BE" sz="2000" dirty="0">
                <a:latin typeface="Calibri" panose="020F0502020204030204" pitchFamily="34" charset="0"/>
                <a:cs typeface="Calibri" panose="020F0502020204030204" pitchFamily="34" charset="0"/>
              </a:rPr>
              <a:t>BVC van 3 december 2009 (RH) en koninklijk besluit van 21 september 2004 (RVT)</a:t>
            </a:r>
          </a:p>
          <a:p>
            <a:pPr algn="just">
              <a:buFont typeface="Wingdings" panose="05000000000000000000" pitchFamily="2" charset="2"/>
              <a:buChar char="§"/>
            </a:pPr>
            <a:r>
              <a:rPr lang="nl-BE" sz="2000" dirty="0">
                <a:latin typeface="Calibri" panose="020F0502020204030204" pitchFamily="34" charset="0"/>
                <a:cs typeface="Calibri" panose="020F0502020204030204" pitchFamily="34" charset="0"/>
              </a:rPr>
              <a:t>De meeste voorzieningen hebben een erkenning als rusthuis en rust- en verzorgingstehuis</a:t>
            </a:r>
          </a:p>
          <a:p>
            <a:pPr lvl="0" algn="just">
              <a:buFont typeface="Wingdings" panose="05000000000000000000" pitchFamily="2" charset="2"/>
              <a:buChar char="§"/>
            </a:pPr>
            <a:r>
              <a:rPr lang="nl-BE" sz="2000" dirty="0">
                <a:latin typeface="Calibri" panose="020F0502020204030204" pitchFamily="34" charset="0"/>
                <a:cs typeface="Calibri" panose="020F0502020204030204" pitchFamily="34" charset="0"/>
              </a:rPr>
              <a:t>Gebrek aan duidelijkheid van de normen en complexiteit van de invoering en controle</a:t>
            </a:r>
          </a:p>
          <a:p>
            <a:pPr marL="0" lvl="0" indent="0" algn="just">
              <a:buNone/>
            </a:pPr>
            <a:endParaRPr lang="fr-BE" sz="2000" dirty="0">
              <a:latin typeface="Calibri" panose="020F0502020204030204" pitchFamily="34" charset="0"/>
              <a:cs typeface="Calibri" panose="020F0502020204030204" pitchFamily="34" charset="0"/>
            </a:endParaRPr>
          </a:p>
          <a:p>
            <a:pPr marL="0" lvl="0" indent="0" algn="just">
              <a:buNone/>
            </a:pPr>
            <a:r>
              <a:rPr lang="nl-BE" sz="2000" dirty="0">
                <a:latin typeface="Calibri" panose="020F0502020204030204" pitchFamily="34" charset="0"/>
                <a:cs typeface="Calibri" panose="020F0502020204030204" pitchFamily="34" charset="0"/>
              </a:rPr>
              <a:t>     </a:t>
            </a:r>
          </a:p>
          <a:p>
            <a:pPr marL="0" lvl="0" indent="0" algn="just">
              <a:buNone/>
            </a:pPr>
            <a:endParaRPr lang="fr-BE" sz="500" dirty="0">
              <a:latin typeface="Calibri" panose="020F0502020204030204" pitchFamily="34" charset="0"/>
              <a:cs typeface="Calibri" panose="020F0502020204030204" pitchFamily="34" charset="0"/>
            </a:endParaRPr>
          </a:p>
          <a:p>
            <a:pPr marL="0" lvl="0" indent="0" algn="just">
              <a:buNone/>
            </a:pPr>
            <a:r>
              <a:rPr lang="nl-BE" sz="2000" dirty="0">
                <a:latin typeface="Calibri" panose="020F0502020204030204" pitchFamily="34" charset="0"/>
                <a:cs typeface="Calibri" panose="020F0502020204030204" pitchFamily="34" charset="0"/>
              </a:rPr>
              <a:t>RH-RVT-normen in </a:t>
            </a:r>
            <a:r>
              <a:rPr lang="nl-BE" sz="2000" b="1" dirty="0">
                <a:latin typeface="Calibri" panose="020F0502020204030204" pitchFamily="34" charset="0"/>
                <a:cs typeface="Calibri" panose="020F0502020204030204" pitchFamily="34" charset="0"/>
              </a:rPr>
              <a:t>eenzelfde besluit en harmonisatie van de normen</a:t>
            </a:r>
          </a:p>
          <a:p>
            <a:pPr marL="0" lvl="0" indent="0" algn="just">
              <a:buNone/>
            </a:pPr>
            <a:r>
              <a:rPr lang="nl-BE" sz="1800" b="1" i="1" dirty="0">
                <a:latin typeface="Calibri" panose="020F0502020204030204" pitchFamily="34" charset="0"/>
                <a:cs typeface="Calibri" panose="020F0502020204030204" pitchFamily="34" charset="0"/>
              </a:rPr>
              <a:t>Onderscheid behouden</a:t>
            </a:r>
            <a:r>
              <a:rPr lang="nl-BE" sz="1800" i="1" dirty="0">
                <a:latin typeface="Calibri" panose="020F0502020204030204" pitchFamily="34" charset="0"/>
                <a:cs typeface="Calibri" panose="020F0502020204030204" pitchFamily="34" charset="0"/>
              </a:rPr>
              <a:t>: normen waarvan de toepassing specifiek is voor een RH of RVT en die gekoppeld zijn aan een verschillende financiering</a:t>
            </a:r>
          </a:p>
        </p:txBody>
      </p:sp>
      <p:sp>
        <p:nvSpPr>
          <p:cNvPr id="12" name="Flèche : droite 11">
            <a:extLst>
              <a:ext uri="{FF2B5EF4-FFF2-40B4-BE49-F238E27FC236}">
                <a16:creationId xmlns:a16="http://schemas.microsoft.com/office/drawing/2014/main" id="{781C595F-2585-4B60-B0FE-0C6E28EE2265}"/>
              </a:ext>
            </a:extLst>
          </p:cNvPr>
          <p:cNvSpPr/>
          <p:nvPr/>
        </p:nvSpPr>
        <p:spPr>
          <a:xfrm rot="5400000">
            <a:off x="4170587" y="3294144"/>
            <a:ext cx="774404" cy="900100"/>
          </a:xfrm>
          <a:prstGeom prst="rightArrow">
            <a:avLst/>
          </a:prstGeom>
          <a:solidFill>
            <a:srgbClr val="1E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36512" y="-264160"/>
            <a:ext cx="9180512"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dirty="0">
                <a:effectLst/>
                <a:latin typeface="Calibri" panose="020F0502020204030204" pitchFamily="34" charset="0"/>
                <a:ea typeface="Calibri" panose="020F0502020204030204" pitchFamily="34" charset="0"/>
                <a:cs typeface="Times New Roman" panose="02020603050405020304" pitchFamily="18" charset="0"/>
              </a:rPr>
              <a:t>1.1. De erkenningsnormen voor RH's en RVT's harmoniseren </a:t>
            </a:r>
          </a:p>
        </p:txBody>
      </p:sp>
    </p:spTree>
    <p:extLst>
      <p:ext uri="{BB962C8B-B14F-4D97-AF65-F5344CB8AC3E}">
        <p14:creationId xmlns:p14="http://schemas.microsoft.com/office/powerpoint/2010/main" val="1505326720"/>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4337</TotalTime>
  <Words>3069</Words>
  <Application>Microsoft Office PowerPoint</Application>
  <PresentationFormat>Affichage à l'écran (4:3)</PresentationFormat>
  <Paragraphs>316</Paragraphs>
  <Slides>33</Slides>
  <Notes>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33</vt:i4>
      </vt:variant>
    </vt:vector>
  </HeadingPairs>
  <TitlesOfParts>
    <vt:vector size="44" baseType="lpstr">
      <vt:lpstr>Arial</vt:lpstr>
      <vt:lpstr>Arial Black</vt:lpstr>
      <vt:lpstr>Calibri</vt:lpstr>
      <vt:lpstr>Calibri Light</vt:lpstr>
      <vt:lpstr>Google Sans</vt:lpstr>
      <vt:lpstr>Minion Pro</vt:lpstr>
      <vt:lpstr>Montserrat Classic</vt:lpstr>
      <vt:lpstr>Montserrat Classic Bold</vt:lpstr>
      <vt:lpstr>Times New Roman</vt:lpstr>
      <vt:lpstr>Wingdings</vt:lpstr>
      <vt:lpstr>Office Theme</vt:lpstr>
      <vt:lpstr>HERVORMING VAN DE ERKENNINGSNORMEN  Presentatie aan beheerders en directeurs van RH's/RVT's</vt:lpstr>
      <vt:lpstr>Agenda </vt:lpstr>
      <vt:lpstr>Présentation PowerPoint</vt:lpstr>
      <vt:lpstr>De oudere staat centraal </vt:lpstr>
      <vt:lpstr>1. De hervorming van de erkenningsnormen - Doelstellingen</vt:lpstr>
      <vt:lpstr>1. De hervorming van de erkenningsnormen - Doelstellingen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RKW-ONAFTS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 TITEL</dc:title>
  <dc:creator>Emilie Decamp</dc:creator>
  <cp:lastModifiedBy>Marine Planquart</cp:lastModifiedBy>
  <cp:revision>289</cp:revision>
  <cp:lastPrinted>2023-06-14T07:19:24Z</cp:lastPrinted>
  <dcterms:created xsi:type="dcterms:W3CDTF">2022-01-10T08:27:46Z</dcterms:created>
  <dcterms:modified xsi:type="dcterms:W3CDTF">2024-03-13T14:01:59Z</dcterms:modified>
</cp:coreProperties>
</file>