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5"/>
  </p:notesMasterIdLst>
  <p:sldIdLst>
    <p:sldId id="305" r:id="rId2"/>
    <p:sldId id="392" r:id="rId3"/>
    <p:sldId id="452" r:id="rId4"/>
    <p:sldId id="526" r:id="rId5"/>
    <p:sldId id="507" r:id="rId6"/>
    <p:sldId id="495" r:id="rId7"/>
    <p:sldId id="510" r:id="rId8"/>
    <p:sldId id="509" r:id="rId9"/>
    <p:sldId id="532" r:id="rId10"/>
    <p:sldId id="531" r:id="rId11"/>
    <p:sldId id="533" r:id="rId12"/>
    <p:sldId id="534" r:id="rId13"/>
    <p:sldId id="544" r:id="rId14"/>
    <p:sldId id="545" r:id="rId15"/>
    <p:sldId id="546" r:id="rId16"/>
    <p:sldId id="541" r:id="rId17"/>
    <p:sldId id="543" r:id="rId18"/>
    <p:sldId id="547" r:id="rId19"/>
    <p:sldId id="538" r:id="rId20"/>
    <p:sldId id="540" r:id="rId21"/>
    <p:sldId id="539" r:id="rId22"/>
    <p:sldId id="535" r:id="rId23"/>
    <p:sldId id="536" r:id="rId24"/>
    <p:sldId id="537" r:id="rId25"/>
    <p:sldId id="548" r:id="rId26"/>
    <p:sldId id="525" r:id="rId27"/>
    <p:sldId id="549" r:id="rId28"/>
    <p:sldId id="500" r:id="rId29"/>
    <p:sldId id="551" r:id="rId30"/>
    <p:sldId id="502" r:id="rId31"/>
    <p:sldId id="552" r:id="rId32"/>
    <p:sldId id="550" r:id="rId33"/>
    <p:sldId id="320" r:id="rId3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DF1AE1C-D921-4A8D-A102-8A054237D223}">
          <p14:sldIdLst>
            <p14:sldId id="305"/>
            <p14:sldId id="392"/>
            <p14:sldId id="452"/>
            <p14:sldId id="526"/>
            <p14:sldId id="507"/>
            <p14:sldId id="495"/>
            <p14:sldId id="510"/>
            <p14:sldId id="509"/>
            <p14:sldId id="532"/>
            <p14:sldId id="531"/>
            <p14:sldId id="533"/>
            <p14:sldId id="534"/>
            <p14:sldId id="544"/>
            <p14:sldId id="545"/>
            <p14:sldId id="546"/>
            <p14:sldId id="541"/>
            <p14:sldId id="543"/>
            <p14:sldId id="547"/>
            <p14:sldId id="538"/>
            <p14:sldId id="540"/>
            <p14:sldId id="539"/>
            <p14:sldId id="535"/>
            <p14:sldId id="536"/>
            <p14:sldId id="537"/>
            <p14:sldId id="548"/>
            <p14:sldId id="525"/>
            <p14:sldId id="549"/>
            <p14:sldId id="500"/>
            <p14:sldId id="551"/>
            <p14:sldId id="502"/>
            <p14:sldId id="552"/>
            <p14:sldId id="550"/>
          </p14:sldIdLst>
        </p14:section>
        <p14:section name="Section par défaut" id="{40B54092-6AEA-4C5B-8C42-A57DE9C5A2D6}">
          <p14:sldIdLst>
            <p14:sldId id="3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nenna Sunday" initials="NS" lastIdx="3" clrIdx="0">
    <p:extLst>
      <p:ext uri="{19B8F6BF-5375-455C-9EA6-DF929625EA0E}">
        <p15:presenceInfo xmlns:p15="http://schemas.microsoft.com/office/powerpoint/2012/main" userId="S::nnenna.sunday@iriscare.brussels::a02dc188-0849-489f-8ceb-bb55666f6f03" providerId="AD"/>
      </p:ext>
    </p:extLst>
  </p:cmAuthor>
  <p:cmAuthor id="2" name="Marine Planquart" initials="MP" lastIdx="1" clrIdx="1">
    <p:extLst>
      <p:ext uri="{19B8F6BF-5375-455C-9EA6-DF929625EA0E}">
        <p15:presenceInfo xmlns:p15="http://schemas.microsoft.com/office/powerpoint/2012/main" userId="S::marine.planquart@iriscare.brussels::a789b5c6-3ac9-4c59-9c86-fa3079f804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3B89"/>
    <a:srgbClr val="0A00BE"/>
    <a:srgbClr val="C6D4EC"/>
    <a:srgbClr val="0000FF"/>
    <a:srgbClr val="44546A"/>
    <a:srgbClr val="582808"/>
    <a:srgbClr val="FCC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9" autoAdjust="0"/>
    <p:restoredTop sz="94660"/>
  </p:normalViewPr>
  <p:slideViewPr>
    <p:cSldViewPr showGuides="1">
      <p:cViewPr varScale="1">
        <p:scale>
          <a:sx n="81" d="100"/>
          <a:sy n="81" d="100"/>
        </p:scale>
        <p:origin x="1872"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36650C-3567-44EA-8E92-DA5126C7015B}" type="datetimeFigureOut">
              <a:rPr lang="fr-BE" smtClean="0"/>
              <a:t>13/03/2024</a:t>
            </a:fld>
            <a:endParaRPr lang="fr-BE"/>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BF280C-3D68-4986-903E-B2F5BF11E92F}" type="slidenum">
              <a:rPr lang="fr-BE" smtClean="0"/>
              <a:t>‹N°›</a:t>
            </a:fld>
            <a:endParaRPr lang="fr-BE"/>
          </a:p>
        </p:txBody>
      </p:sp>
    </p:spTree>
    <p:extLst>
      <p:ext uri="{BB962C8B-B14F-4D97-AF65-F5344CB8AC3E}">
        <p14:creationId xmlns:p14="http://schemas.microsoft.com/office/powerpoint/2010/main" val="115220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13</a:t>
            </a:fld>
            <a:endParaRPr lang="fr-BE"/>
          </a:p>
        </p:txBody>
      </p:sp>
    </p:spTree>
    <p:extLst>
      <p:ext uri="{BB962C8B-B14F-4D97-AF65-F5344CB8AC3E}">
        <p14:creationId xmlns:p14="http://schemas.microsoft.com/office/powerpoint/2010/main" val="414885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17</a:t>
            </a:fld>
            <a:endParaRPr lang="fr-BE"/>
          </a:p>
        </p:txBody>
      </p:sp>
    </p:spTree>
    <p:extLst>
      <p:ext uri="{BB962C8B-B14F-4D97-AF65-F5344CB8AC3E}">
        <p14:creationId xmlns:p14="http://schemas.microsoft.com/office/powerpoint/2010/main" val="1704250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18</a:t>
            </a:fld>
            <a:endParaRPr lang="fr-BE"/>
          </a:p>
        </p:txBody>
      </p:sp>
    </p:spTree>
    <p:extLst>
      <p:ext uri="{BB962C8B-B14F-4D97-AF65-F5344CB8AC3E}">
        <p14:creationId xmlns:p14="http://schemas.microsoft.com/office/powerpoint/2010/main" val="325288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41808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71298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00084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Idée_Picto_Gris">
    <p:bg>
      <p:bgPr>
        <a:solidFill>
          <a:srgbClr val="1E3B8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346200"/>
            <a:ext cx="5105400" cy="1881413"/>
          </a:xfrm>
          <a:prstGeom prst="rect">
            <a:avLst/>
          </a:prstGeom>
        </p:spPr>
        <p:txBody>
          <a:bodyPr>
            <a:noAutofit/>
          </a:bodyPr>
          <a:lstStyle>
            <a:lvl1pPr algn="l">
              <a:defRPr sz="2700" cap="none">
                <a:solidFill>
                  <a:schemeClr val="bg1"/>
                </a:solidFill>
              </a:defRPr>
            </a:lvl1pPr>
          </a:lstStyle>
          <a:p>
            <a:r>
              <a:rPr lang="en-US" err="1"/>
              <a:t>Titre</a:t>
            </a:r>
            <a:r>
              <a:rPr lang="en-US"/>
              <a:t> du slide</a:t>
            </a:r>
          </a:p>
        </p:txBody>
      </p:sp>
      <p:sp>
        <p:nvSpPr>
          <p:cNvPr id="3" name="Subtitle 2"/>
          <p:cNvSpPr>
            <a:spLocks noGrp="1"/>
          </p:cNvSpPr>
          <p:nvPr>
            <p:ph type="subTitle" idx="1" hasCustomPrompt="1"/>
          </p:nvPr>
        </p:nvSpPr>
        <p:spPr>
          <a:xfrm>
            <a:off x="609600" y="3992939"/>
            <a:ext cx="5105400" cy="1828800"/>
          </a:xfrm>
          <a:prstGeom prst="rect">
            <a:avLst/>
          </a:prstGeom>
        </p:spPr>
        <p:txBody>
          <a:bodyPr/>
          <a:lstStyle>
            <a:lvl1pPr marL="0" indent="0" algn="l">
              <a:buNone/>
              <a:defRPr cap="none" baseline="0">
                <a:solidFill>
                  <a:schemeClr val="bg1"/>
                </a:solidFill>
                <a:latin typeface="Montserrat Classic" panose="020B060402020202020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err="1"/>
              <a:t>Texte</a:t>
            </a:r>
            <a:endParaRPr lang="en-US"/>
          </a:p>
        </p:txBody>
      </p:sp>
      <p:sp>
        <p:nvSpPr>
          <p:cNvPr id="8" name="Rectangle : coins arrondis 7">
            <a:extLst>
              <a:ext uri="{FF2B5EF4-FFF2-40B4-BE49-F238E27FC236}">
                <a16:creationId xmlns:a16="http://schemas.microsoft.com/office/drawing/2014/main" id="{8BE11737-17AE-470E-B4BE-3E42A029FB76}"/>
              </a:ext>
            </a:extLst>
          </p:cNvPr>
          <p:cNvSpPr/>
          <p:nvPr userDrawn="1"/>
        </p:nvSpPr>
        <p:spPr>
          <a:xfrm>
            <a:off x="609600" y="6275311"/>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9" name="Rectangle : coins arrondis 8">
            <a:extLst>
              <a:ext uri="{FF2B5EF4-FFF2-40B4-BE49-F238E27FC236}">
                <a16:creationId xmlns:a16="http://schemas.microsoft.com/office/drawing/2014/main" id="{054E63A6-435A-46FB-BF95-F11533E07F90}"/>
              </a:ext>
            </a:extLst>
          </p:cNvPr>
          <p:cNvSpPr/>
          <p:nvPr userDrawn="1"/>
        </p:nvSpPr>
        <p:spPr>
          <a:xfrm>
            <a:off x="609600" y="481089"/>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4" name="Ellipse 3">
            <a:extLst>
              <a:ext uri="{FF2B5EF4-FFF2-40B4-BE49-F238E27FC236}">
                <a16:creationId xmlns:a16="http://schemas.microsoft.com/office/drawing/2014/main" id="{090C72E3-03C9-4424-80D5-6F782261904C}"/>
              </a:ext>
            </a:extLst>
          </p:cNvPr>
          <p:cNvSpPr/>
          <p:nvPr userDrawn="1"/>
        </p:nvSpPr>
        <p:spPr>
          <a:xfrm>
            <a:off x="6554400" y="1907613"/>
            <a:ext cx="1980000" cy="26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6" name="Espace réservé du texte 5">
            <a:extLst>
              <a:ext uri="{FF2B5EF4-FFF2-40B4-BE49-F238E27FC236}">
                <a16:creationId xmlns:a16="http://schemas.microsoft.com/office/drawing/2014/main" id="{A73FA3AD-323E-4978-A718-F67E1C0E41B7}"/>
              </a:ext>
            </a:extLst>
          </p:cNvPr>
          <p:cNvSpPr>
            <a:spLocks noGrp="1"/>
          </p:cNvSpPr>
          <p:nvPr>
            <p:ph type="body" sz="quarter" idx="11" hasCustomPrompt="1"/>
          </p:nvPr>
        </p:nvSpPr>
        <p:spPr>
          <a:xfrm>
            <a:off x="609600" y="3327400"/>
            <a:ext cx="5105400" cy="620183"/>
          </a:xfrm>
        </p:spPr>
        <p:txBody>
          <a:bodyPr/>
          <a:lstStyle>
            <a:lvl1pPr>
              <a:defRPr>
                <a:solidFill>
                  <a:schemeClr val="bg1"/>
                </a:solidFill>
                <a:latin typeface="Montserrat Classic Bold" panose="020B0604020202020204" charset="0"/>
              </a:defRPr>
            </a:lvl1pPr>
          </a:lstStyle>
          <a:p>
            <a:pPr lvl="0"/>
            <a:r>
              <a:rPr lang="fr-FR"/>
              <a:t>Sous-titre</a:t>
            </a:r>
          </a:p>
        </p:txBody>
      </p:sp>
    </p:spTree>
    <p:extLst>
      <p:ext uri="{BB962C8B-B14F-4D97-AF65-F5344CB8AC3E}">
        <p14:creationId xmlns:p14="http://schemas.microsoft.com/office/powerpoint/2010/main" val="290030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28926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F2FF23-563A-460F-B53A-8893718B0F53}" type="datetimeFigureOut">
              <a:rPr lang="fr-FR" smtClean="0"/>
              <a:t>13/03/2024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3511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1F2FF23-563A-460F-B53A-8893718B0F53}" type="datetimeFigureOut">
              <a:rPr lang="fr-FR" smtClean="0"/>
              <a:t>13/03/2024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80888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1F2FF23-563A-460F-B53A-8893718B0F53}" type="datetimeFigureOut">
              <a:rPr lang="fr-FR" smtClean="0"/>
              <a:t>13/03/2024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92623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F2FF23-563A-460F-B53A-8893718B0F53}" type="datetimeFigureOut">
              <a:rPr lang="fr-FR" smtClean="0"/>
              <a:t>13/03/2024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1445303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2FF23-563A-460F-B53A-8893718B0F53}" type="datetimeFigureOut">
              <a:rPr lang="fr-FR" smtClean="0"/>
              <a:t>13/03/2024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80605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13/03/2024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0296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13/03/2024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424121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2FF23-563A-460F-B53A-8893718B0F53}" type="datetimeFigureOut">
              <a:rPr lang="fr-FR" smtClean="0"/>
              <a:t>13/03/2024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3D6BC-4B30-4548-B835-CA1D1A65407C}" type="slidenum">
              <a:rPr lang="fr-FR" smtClean="0"/>
              <a:t>‹N°›</a:t>
            </a:fld>
            <a:endParaRPr lang="fr-FR"/>
          </a:p>
        </p:txBody>
      </p:sp>
    </p:spTree>
    <p:extLst>
      <p:ext uri="{BB962C8B-B14F-4D97-AF65-F5344CB8AC3E}">
        <p14:creationId xmlns:p14="http://schemas.microsoft.com/office/powerpoint/2010/main" val="915901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professionnels@iriscare.brussels" TargetMode="Externa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hyperlink" Target="https://www.iriscare.brussels/fr/professionnels/aines/maisons-de-repos-mr/reforme-des-normes-dagrement/"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mailto:professionnels@iriscare.brussel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B2C79-FB9E-4BBB-BA8D-1E34FF7838C1}"/>
              </a:ext>
            </a:extLst>
          </p:cNvPr>
          <p:cNvSpPr/>
          <p:nvPr/>
        </p:nvSpPr>
        <p:spPr>
          <a:xfrm>
            <a:off x="-36512" y="0"/>
            <a:ext cx="9289032" cy="6858000"/>
          </a:xfrm>
          <a:prstGeom prst="rect">
            <a:avLst/>
          </a:prstGeom>
          <a:solidFill>
            <a:srgbClr val="1E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394" y="4732831"/>
            <a:ext cx="1409212" cy="1266386"/>
          </a:xfrm>
          <a:prstGeom prst="rect">
            <a:avLst/>
          </a:prstGeom>
        </p:spPr>
      </p:pic>
      <p:sp>
        <p:nvSpPr>
          <p:cNvPr id="13" name="Titre 1">
            <a:extLst>
              <a:ext uri="{FF2B5EF4-FFF2-40B4-BE49-F238E27FC236}">
                <a16:creationId xmlns:a16="http://schemas.microsoft.com/office/drawing/2014/main" id="{B0F28972-EA27-4F61-8148-05C67727F19A}"/>
              </a:ext>
            </a:extLst>
          </p:cNvPr>
          <p:cNvSpPr>
            <a:spLocks noGrp="1"/>
          </p:cNvSpPr>
          <p:nvPr>
            <p:ph type="ctrTitle"/>
          </p:nvPr>
        </p:nvSpPr>
        <p:spPr>
          <a:xfrm>
            <a:off x="789668" y="1377670"/>
            <a:ext cx="7564665" cy="2843418"/>
          </a:xfrm>
        </p:spPr>
        <p:txBody>
          <a:bodyPr>
            <a:noAutofit/>
          </a:bodyPr>
          <a:lstStyle/>
          <a:p>
            <a:r>
              <a:rPr lang="fr-BE" sz="3600" b="1" dirty="0">
                <a:solidFill>
                  <a:schemeClr val="bg1"/>
                </a:solidFill>
                <a:latin typeface="Arial Black" panose="020B0A04020102020204" pitchFamily="34" charset="0"/>
              </a:rPr>
              <a:t>REFORME DES NORMES D’AGREMENT</a:t>
            </a:r>
            <a:br>
              <a:rPr lang="fr-BE" sz="3600" b="1" dirty="0">
                <a:solidFill>
                  <a:schemeClr val="bg1"/>
                </a:solidFill>
                <a:latin typeface="Arial Black" panose="020B0A04020102020204" pitchFamily="34" charset="0"/>
              </a:rPr>
            </a:br>
            <a:br>
              <a:rPr lang="fr-BE" sz="3600" b="1" dirty="0">
                <a:solidFill>
                  <a:schemeClr val="bg1"/>
                </a:solidFill>
                <a:latin typeface="Arial Black" panose="020B0A04020102020204" pitchFamily="34" charset="0"/>
              </a:rPr>
            </a:br>
            <a:r>
              <a:rPr lang="fr-BE" sz="2800" b="1" dirty="0">
                <a:solidFill>
                  <a:schemeClr val="bg1"/>
                </a:solidFill>
                <a:latin typeface="Arial Black" panose="020B0A04020102020204" pitchFamily="34" charset="0"/>
              </a:rPr>
              <a:t>Présentation aux gestionnaires et directions des MR &amp; MRS</a:t>
            </a:r>
          </a:p>
        </p:txBody>
      </p:sp>
      <p:sp>
        <p:nvSpPr>
          <p:cNvPr id="14" name="Espace réservé du texte 3">
            <a:extLst>
              <a:ext uri="{FF2B5EF4-FFF2-40B4-BE49-F238E27FC236}">
                <a16:creationId xmlns:a16="http://schemas.microsoft.com/office/drawing/2014/main" id="{A8CA478C-DC40-4CBD-A34C-3DA972414284}"/>
              </a:ext>
            </a:extLst>
          </p:cNvPr>
          <p:cNvSpPr txBox="1">
            <a:spLocks/>
          </p:cNvSpPr>
          <p:nvPr/>
        </p:nvSpPr>
        <p:spPr>
          <a:xfrm>
            <a:off x="1572060" y="0"/>
            <a:ext cx="7564665" cy="518887"/>
          </a:xfrm>
          <a:prstGeom prst="rect">
            <a:avLst/>
          </a:prstGeom>
        </p:spPr>
        <p:txBody>
          <a:bodyPr vert="horz" lIns="91440" tIns="45720" rIns="91440" bIns="45720" rtlCol="0" anchor="ctr">
            <a:normAutofit/>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600" dirty="0">
                <a:solidFill>
                  <a:schemeClr val="bg1"/>
                </a:solidFill>
                <a:latin typeface="+mj-lt"/>
              </a:rPr>
              <a:t>12 mars 2024</a:t>
            </a:r>
          </a:p>
        </p:txBody>
      </p:sp>
    </p:spTree>
    <p:extLst>
      <p:ext uri="{BB962C8B-B14F-4D97-AF65-F5344CB8AC3E}">
        <p14:creationId xmlns:p14="http://schemas.microsoft.com/office/powerpoint/2010/main" val="46473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58924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5411865"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58447" y="1440096"/>
            <a:ext cx="5411865" cy="4293160"/>
          </a:xfrm>
        </p:spPr>
        <p:txBody>
          <a:bodyPr>
            <a:normAutofit fontScale="77500" lnSpcReduction="20000"/>
          </a:bodyPr>
          <a:lstStyle/>
          <a:p>
            <a:pPr lvl="0" algn="just" fontAlgn="auto">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Calibri" panose="020F0502020204030204" pitchFamily="34" charset="0"/>
                <a:cs typeface="Minion Pro"/>
              </a:rPr>
              <a:t>M</a:t>
            </a:r>
            <a:r>
              <a:rPr lang="fr-FR" sz="1800" dirty="0">
                <a:solidFill>
                  <a:srgbClr val="000000"/>
                </a:solidFill>
                <a:effectLst/>
                <a:latin typeface="Calibri" panose="020F0502020204030204" pitchFamily="34" charset="0"/>
                <a:ea typeface="Calibri" panose="020F0502020204030204" pitchFamily="34" charset="0"/>
                <a:cs typeface="Minion Pro"/>
              </a:rPr>
              <a:t>odifications terminologiques : </a:t>
            </a:r>
            <a:r>
              <a:rPr lang="fr-FR" sz="1800" strike="sngStrike" dirty="0">
                <a:solidFill>
                  <a:srgbClr val="000000"/>
                </a:solidFill>
                <a:latin typeface="Calibri" panose="020F0502020204030204" pitchFamily="34" charset="0"/>
                <a:ea typeface="Calibri" panose="020F0502020204030204" pitchFamily="34" charset="0"/>
                <a:cs typeface="Minion Pro"/>
              </a:rPr>
              <a:t>R</a:t>
            </a:r>
            <a:r>
              <a:rPr lang="fr-FR" sz="1800" strike="sngStrike" dirty="0">
                <a:solidFill>
                  <a:srgbClr val="000000"/>
                </a:solidFill>
                <a:effectLst/>
                <a:latin typeface="Calibri" panose="020F0502020204030204" pitchFamily="34" charset="0"/>
                <a:ea typeface="Calibri" panose="020F0502020204030204" pitchFamily="34" charset="0"/>
                <a:cs typeface="Minion Pro"/>
              </a:rPr>
              <a:t>ésident</a:t>
            </a:r>
            <a:r>
              <a:rPr lang="fr-FR" sz="1800" dirty="0">
                <a:solidFill>
                  <a:srgbClr val="000000"/>
                </a:solidFill>
                <a:effectLst/>
                <a:latin typeface="Calibri" panose="020F0502020204030204" pitchFamily="34" charset="0"/>
                <a:ea typeface="Calibri" panose="020F0502020204030204" pitchFamily="34" charset="0"/>
                <a:cs typeface="Minion Pro"/>
              </a:rPr>
              <a:t>  </a:t>
            </a:r>
            <a:r>
              <a:rPr lang="fr-FR" sz="1800" b="1" dirty="0">
                <a:solidFill>
                  <a:srgbClr val="000000"/>
                </a:solidFill>
                <a:effectLst/>
                <a:latin typeface="Calibri" panose="020F0502020204030204" pitchFamily="34" charset="0"/>
                <a:ea typeface="Calibri" panose="020F0502020204030204" pitchFamily="34" charset="0"/>
                <a:cs typeface="Minion Pro"/>
              </a:rPr>
              <a:t>Habitant </a:t>
            </a:r>
          </a:p>
          <a:p>
            <a:pPr lvl="0" algn="just" fontAlgn="auto">
              <a:lnSpc>
                <a:spcPct val="120000"/>
              </a:lnSpc>
              <a:buFont typeface="Wingdings" panose="05000000000000000000" pitchFamily="2" charset="2"/>
              <a:buChar char="§"/>
            </a:pPr>
            <a:r>
              <a:rPr lang="fr-BE" sz="1800" b="1" dirty="0">
                <a:solidFill>
                  <a:srgbClr val="000000"/>
                </a:solidFill>
                <a:latin typeface="Calibri" panose="020F0502020204030204" pitchFamily="34" charset="0"/>
                <a:ea typeface="Calibri" panose="020F0502020204030204" pitchFamily="34" charset="0"/>
                <a:cs typeface="Minion Pro"/>
              </a:rPr>
              <a:t>P</a:t>
            </a:r>
            <a:r>
              <a:rPr lang="fr-BE" sz="1800" b="1" dirty="0">
                <a:solidFill>
                  <a:srgbClr val="000000"/>
                </a:solidFill>
                <a:effectLst/>
                <a:latin typeface="Calibri" panose="020F0502020204030204" pitchFamily="34" charset="0"/>
                <a:ea typeface="Calibri" panose="020F0502020204030204" pitchFamily="34" charset="0"/>
                <a:cs typeface="Minion Pro"/>
              </a:rPr>
              <a:t>rojet de vie d'établissement </a:t>
            </a:r>
            <a:r>
              <a:rPr lang="fr-BE" sz="1800" b="1" dirty="0">
                <a:solidFill>
                  <a:srgbClr val="000000"/>
                </a:solidFill>
                <a:latin typeface="Calibri" panose="020F0502020204030204" pitchFamily="34" charset="0"/>
                <a:ea typeface="Calibri" panose="020F0502020204030204" pitchFamily="34" charset="0"/>
                <a:cs typeface="Minion Pro"/>
              </a:rPr>
              <a:t>: </a:t>
            </a:r>
            <a:r>
              <a:rPr lang="fr-BE" sz="1800" dirty="0">
                <a:solidFill>
                  <a:srgbClr val="000000"/>
                </a:solidFill>
                <a:effectLst/>
                <a:latin typeface="Calibri" panose="020F0502020204030204" pitchFamily="34" charset="0"/>
                <a:ea typeface="Calibri" panose="020F0502020204030204" pitchFamily="34" charset="0"/>
                <a:cs typeface="Minion Pro"/>
              </a:rPr>
              <a:t>dispositions relatives à la vie sociale et communautaire des habitants (participation, diversité, ouverture vers la vie locale) </a:t>
            </a:r>
          </a:p>
          <a:p>
            <a:pPr lvl="0" algn="just" fontAlgn="auto">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R</a:t>
            </a:r>
            <a:r>
              <a:rPr lang="fr-FR" sz="1800" dirty="0">
                <a:solidFill>
                  <a:srgbClr val="000000"/>
                </a:solidFill>
                <a:effectLst/>
                <a:latin typeface="Calibri" panose="020F0502020204030204" pitchFamily="34" charset="0"/>
                <a:ea typeface="Times New Roman" panose="02020603050405020304" pitchFamily="18" charset="0"/>
                <a:cs typeface="Minion Pro"/>
              </a:rPr>
              <a:t>enforcement du rôle </a:t>
            </a:r>
            <a:r>
              <a:rPr lang="fr-FR" sz="1800" b="1" dirty="0">
                <a:solidFill>
                  <a:srgbClr val="000000"/>
                </a:solidFill>
                <a:effectLst/>
                <a:latin typeface="Calibri" panose="020F0502020204030204" pitchFamily="34" charset="0"/>
                <a:ea typeface="Times New Roman" panose="02020603050405020304" pitchFamily="18" charset="0"/>
                <a:cs typeface="Minion Pro"/>
              </a:rPr>
              <a:t>du conseil participatif</a:t>
            </a:r>
            <a:r>
              <a:rPr lang="fr-FR" sz="1800" b="1" dirty="0">
                <a:solidFill>
                  <a:srgbClr val="000000"/>
                </a:solidFill>
                <a:latin typeface="Calibri" panose="020F0502020204030204" pitchFamily="34" charset="0"/>
                <a:ea typeface="Times New Roman" panose="02020603050405020304" pitchFamily="18" charset="0"/>
                <a:cs typeface="Minion Pro"/>
              </a:rPr>
              <a:t> : </a:t>
            </a:r>
          </a:p>
          <a:p>
            <a:pPr lvl="1" algn="just">
              <a:lnSpc>
                <a:spcPct val="120000"/>
              </a:lnSpc>
              <a:buFont typeface="Wingdings" panose="05000000000000000000" pitchFamily="2" charset="2"/>
              <a:buChar char="ü"/>
            </a:pPr>
            <a:r>
              <a:rPr lang="fr-FR" sz="1800" dirty="0">
                <a:solidFill>
                  <a:srgbClr val="000000"/>
                </a:solidFill>
                <a:latin typeface="Calibri" panose="020F0502020204030204" pitchFamily="34" charset="0"/>
                <a:ea typeface="Times New Roman" panose="02020603050405020304" pitchFamily="18" charset="0"/>
                <a:cs typeface="Minion Pro"/>
              </a:rPr>
              <a:t>E</a:t>
            </a:r>
            <a:r>
              <a:rPr lang="fr-FR" sz="1800" dirty="0">
                <a:solidFill>
                  <a:srgbClr val="000000"/>
                </a:solidFill>
                <a:effectLst/>
                <a:latin typeface="Calibri" panose="020F0502020204030204" pitchFamily="34" charset="0"/>
                <a:ea typeface="Times New Roman" panose="02020603050405020304" pitchFamily="18" charset="0"/>
                <a:cs typeface="Minion Pro"/>
              </a:rPr>
              <a:t>largissement des missions : politique d'accueil des aînés, projet de vie d'établissement et objectifs opérationnels,  programme d'activités et repas</a:t>
            </a:r>
          </a:p>
          <a:p>
            <a:pPr lvl="1" algn="just">
              <a:lnSpc>
                <a:spcPct val="120000"/>
              </a:lnSpc>
              <a:buFont typeface="Wingdings" panose="05000000000000000000" pitchFamily="2" charset="2"/>
              <a:buChar char="ü"/>
            </a:pPr>
            <a:r>
              <a:rPr lang="fr-FR" sz="1800" dirty="0">
                <a:solidFill>
                  <a:srgbClr val="000000"/>
                </a:solidFill>
                <a:latin typeface="Calibri" panose="020F0502020204030204" pitchFamily="34" charset="0"/>
                <a:ea typeface="Times New Roman" panose="02020603050405020304" pitchFamily="18" charset="0"/>
                <a:cs typeface="Minion Pro"/>
              </a:rPr>
              <a:t>A</a:t>
            </a:r>
            <a:r>
              <a:rPr lang="fr-FR" sz="1800" dirty="0">
                <a:solidFill>
                  <a:srgbClr val="000000"/>
                </a:solidFill>
                <a:effectLst/>
                <a:latin typeface="Calibri" panose="020F0502020204030204" pitchFamily="34" charset="0"/>
                <a:ea typeface="Times New Roman" panose="02020603050405020304" pitchFamily="18" charset="0"/>
                <a:cs typeface="Minion Pro"/>
              </a:rPr>
              <a:t>ugmentation de la fréquence : 1 fois tous les 2 mois</a:t>
            </a:r>
          </a:p>
          <a:p>
            <a:pPr lvl="1" algn="just">
              <a:lnSpc>
                <a:spcPct val="120000"/>
              </a:lnSpc>
              <a:buFont typeface="Wingdings" panose="05000000000000000000" pitchFamily="2" charset="2"/>
              <a:buChar char="ü"/>
            </a:pPr>
            <a:r>
              <a:rPr lang="fr-FR" sz="1800" dirty="0">
                <a:solidFill>
                  <a:srgbClr val="000000"/>
                </a:solidFill>
                <a:effectLst/>
                <a:latin typeface="Calibri" panose="020F0502020204030204" pitchFamily="34" charset="0"/>
                <a:ea typeface="Times New Roman" panose="02020603050405020304" pitchFamily="18" charset="0"/>
                <a:cs typeface="Minion Pro"/>
              </a:rPr>
              <a:t>Invitation d’une personne du choix de l’aîné et du personnel </a:t>
            </a:r>
          </a:p>
          <a:p>
            <a:pPr lvl="1" algn="just">
              <a:lnSpc>
                <a:spcPct val="120000"/>
              </a:lnSpc>
              <a:buFont typeface="Wingdings" panose="05000000000000000000" pitchFamily="2" charset="2"/>
              <a:buChar char="ü"/>
            </a:pPr>
            <a:r>
              <a:rPr lang="fr-FR" sz="1800" dirty="0">
                <a:solidFill>
                  <a:srgbClr val="000000"/>
                </a:solidFill>
                <a:effectLst/>
                <a:latin typeface="Calibri" panose="020F0502020204030204" pitchFamily="34" charset="0"/>
                <a:ea typeface="Times New Roman" panose="02020603050405020304" pitchFamily="18" charset="0"/>
                <a:cs typeface="Minion Pro"/>
              </a:rPr>
              <a:t>Participation ou représentation des aînés souffrant de  troubles cognitifs/démence</a:t>
            </a:r>
          </a:p>
          <a:p>
            <a:pPr marL="457200" lvl="1" indent="0" algn="just">
              <a:lnSpc>
                <a:spcPct val="120000"/>
              </a:lnSpc>
              <a:buNone/>
            </a:pPr>
            <a:r>
              <a:rPr lang="fr-FR" sz="1800" b="1" dirty="0">
                <a:solidFill>
                  <a:srgbClr val="000000"/>
                </a:solidFill>
                <a:latin typeface="Calibri" panose="020F0502020204030204" pitchFamily="34" charset="0"/>
                <a:ea typeface="Times New Roman" panose="02020603050405020304" pitchFamily="18" charset="0"/>
                <a:cs typeface="Minion Pro"/>
              </a:rPr>
              <a:t>+ groupes thématiques</a:t>
            </a:r>
          </a:p>
          <a:p>
            <a:pPr lvl="0" algn="just" fontAlgn="auto">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R</a:t>
            </a:r>
            <a:r>
              <a:rPr lang="fr-FR" sz="1800" dirty="0">
                <a:solidFill>
                  <a:srgbClr val="000000"/>
                </a:solidFill>
                <a:effectLst/>
                <a:latin typeface="Calibri" panose="020F0502020204030204" pitchFamily="34" charset="0"/>
                <a:ea typeface="Times New Roman" panose="02020603050405020304" pitchFamily="18" charset="0"/>
                <a:cs typeface="Minion Pro"/>
              </a:rPr>
              <a:t>enforcement des notions : </a:t>
            </a:r>
            <a:r>
              <a:rPr lang="fr-FR" sz="1800" b="1" dirty="0">
                <a:solidFill>
                  <a:srgbClr val="000000"/>
                </a:solidFill>
                <a:effectLst/>
                <a:ea typeface="Times New Roman" panose="02020603050405020304" pitchFamily="18" charset="0"/>
                <a:cs typeface="Minion Pro"/>
              </a:rPr>
              <a:t>respect de l'identité de genre, culturelle, de l'orientation sexuelle et lutte contre la discrimination</a:t>
            </a:r>
            <a:r>
              <a:rPr lang="fr-FR" sz="1800" dirty="0">
                <a:solidFill>
                  <a:srgbClr val="000000"/>
                </a:solidFill>
                <a:effectLst/>
                <a:ea typeface="Times New Roman" panose="02020603050405020304" pitchFamily="18" charset="0"/>
                <a:cs typeface="Minion Pro"/>
              </a:rPr>
              <a:t> (plan diversité et inclusion)</a:t>
            </a:r>
          </a:p>
          <a:p>
            <a:pPr lvl="0" algn="just" fontAlgn="auto">
              <a:lnSpc>
                <a:spcPct val="120000"/>
              </a:lnSpc>
              <a:buFont typeface="Wingdings" panose="05000000000000000000" pitchFamily="2" charset="2"/>
              <a:buChar char="§"/>
            </a:pPr>
            <a:endParaRPr lang="fr-BE" sz="1800" dirty="0">
              <a:solidFill>
                <a:srgbClr val="000000"/>
              </a:solidFill>
              <a:effectLst/>
              <a:latin typeface="Minion Pro"/>
              <a:ea typeface="Times New Roman" panose="02020603050405020304" pitchFamily="18" charset="0"/>
              <a:cs typeface="Minion Pro"/>
            </a:endParaRPr>
          </a:p>
          <a:p>
            <a:pPr marL="457200" lvl="1" indent="0" algn="just">
              <a:lnSpc>
                <a:spcPct val="120000"/>
              </a:lnSpc>
              <a:buNone/>
            </a:pPr>
            <a:endParaRPr lang="fr-BE" sz="1800" dirty="0">
              <a:solidFill>
                <a:srgbClr val="000000"/>
              </a:solidFill>
              <a:latin typeface="Calibri" panose="020F0502020204030204" pitchFamily="34" charset="0"/>
              <a:ea typeface="Calibri" panose="020F0502020204030204" pitchFamily="34" charset="0"/>
              <a:cs typeface="Minion Pro"/>
            </a:endParaRPr>
          </a:p>
          <a:p>
            <a:pPr lvl="0" algn="just" fontAlgn="auto">
              <a:lnSpc>
                <a:spcPct val="120000"/>
              </a:lnSpc>
              <a:buFont typeface="Wingdings" panose="05000000000000000000" pitchFamily="2" charset="2"/>
              <a:buChar char="§"/>
            </a:pPr>
            <a:endParaRPr lang="fr-FR" sz="1800" b="1" dirty="0">
              <a:solidFill>
                <a:srgbClr val="000000"/>
              </a:solidFill>
              <a:latin typeface="Calibri" panose="020F0502020204030204" pitchFamily="34" charset="0"/>
              <a:ea typeface="Times New Roman" panose="02020603050405020304" pitchFamily="18" charset="0"/>
              <a:cs typeface="Minion Pro"/>
            </a:endParaRPr>
          </a:p>
          <a:p>
            <a:pPr marL="457200" lvl="1" indent="0" algn="just">
              <a:lnSpc>
                <a:spcPct val="120000"/>
              </a:lnSpc>
              <a:buNone/>
            </a:pPr>
            <a:endParaRPr lang="fr-FR" sz="1800" b="1" dirty="0">
              <a:solidFill>
                <a:srgbClr val="000000"/>
              </a:solidFill>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11476"/>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1.2. Soutenir la transformation des MR et MRS en véritable lieux de vie </a:t>
            </a:r>
          </a:p>
        </p:txBody>
      </p:sp>
      <p:pic>
        <p:nvPicPr>
          <p:cNvPr id="23" name="Image 22" descr="Vieilles femmes qui passent du temps ensemble">
            <a:extLst>
              <a:ext uri="{FF2B5EF4-FFF2-40B4-BE49-F238E27FC236}">
                <a16:creationId xmlns:a16="http://schemas.microsoft.com/office/drawing/2014/main" id="{BAC28C92-0D81-4621-A1B6-779543743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1328" y="2564904"/>
            <a:ext cx="3015713" cy="2069825"/>
          </a:xfrm>
          <a:prstGeom prst="rect">
            <a:avLst/>
          </a:prstGeom>
        </p:spPr>
      </p:pic>
    </p:spTree>
    <p:extLst>
      <p:ext uri="{BB962C8B-B14F-4D97-AF65-F5344CB8AC3E}">
        <p14:creationId xmlns:p14="http://schemas.microsoft.com/office/powerpoint/2010/main" val="2871561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3" y="1408193"/>
            <a:ext cx="5411865"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68932" y="1468067"/>
            <a:ext cx="5411865" cy="4293160"/>
          </a:xfrm>
        </p:spPr>
        <p:txBody>
          <a:bodyPr>
            <a:normAutofit fontScale="85000" lnSpcReduction="20000"/>
          </a:bodyPr>
          <a:lstStyle/>
          <a:p>
            <a:pPr lvl="0" algn="just">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F</a:t>
            </a:r>
            <a:r>
              <a:rPr lang="fr-FR" sz="1800" dirty="0">
                <a:solidFill>
                  <a:srgbClr val="000000"/>
                </a:solidFill>
                <a:effectLst/>
                <a:latin typeface="Calibri" panose="020F0502020204030204" pitchFamily="34" charset="0"/>
                <a:ea typeface="Times New Roman" panose="02020603050405020304" pitchFamily="18" charset="0"/>
                <a:cs typeface="Minion Pro"/>
              </a:rPr>
              <a:t>onction de </a:t>
            </a:r>
            <a:r>
              <a:rPr lang="fr-FR" sz="1800" b="1" dirty="0">
                <a:solidFill>
                  <a:srgbClr val="000000"/>
                </a:solidFill>
                <a:effectLst/>
                <a:latin typeface="Calibri" panose="020F0502020204030204" pitchFamily="34" charset="0"/>
                <a:ea typeface="Times New Roman" panose="02020603050405020304" pitchFamily="18" charset="0"/>
                <a:cs typeface="Minion Pro"/>
              </a:rPr>
              <a:t>coordinateur(s) de la vie sociale et communautaire </a:t>
            </a:r>
          </a:p>
          <a:p>
            <a:pPr algn="just">
              <a:lnSpc>
                <a:spcPct val="120000"/>
              </a:lnSpc>
              <a:buFont typeface="Wingdings" panose="05000000000000000000" pitchFamily="2" charset="2"/>
              <a:buChar char="§"/>
            </a:pPr>
            <a:r>
              <a:rPr lang="fr-BE" sz="1800" b="1" dirty="0">
                <a:solidFill>
                  <a:srgbClr val="000000"/>
                </a:solidFill>
                <a:latin typeface="Calibri" panose="020F0502020204030204" pitchFamily="34" charset="0"/>
                <a:ea typeface="Times New Roman" panose="02020603050405020304" pitchFamily="18" charset="0"/>
                <a:cs typeface="Minion Pro"/>
              </a:rPr>
              <a:t>P</a:t>
            </a:r>
            <a:r>
              <a:rPr lang="fr-BE" sz="1800" b="1" dirty="0">
                <a:solidFill>
                  <a:srgbClr val="000000"/>
                </a:solidFill>
                <a:effectLst/>
                <a:latin typeface="Calibri" panose="020F0502020204030204" pitchFamily="34" charset="0"/>
                <a:ea typeface="Times New Roman" panose="02020603050405020304" pitchFamily="18" charset="0"/>
                <a:cs typeface="Minion Pro"/>
              </a:rPr>
              <a:t>rogramme d'activités </a:t>
            </a:r>
            <a:r>
              <a:rPr lang="fr-BE" sz="18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fr-BE" sz="1500" dirty="0">
                <a:solidFill>
                  <a:srgbClr val="000000"/>
                </a:solidFill>
                <a:latin typeface="Calibri" panose="020F0502020204030204" pitchFamily="34" charset="0"/>
                <a:ea typeface="Times New Roman" panose="02020603050405020304" pitchFamily="18" charset="0"/>
                <a:cs typeface="Minion Pro"/>
              </a:rPr>
              <a:t>A</a:t>
            </a:r>
            <a:r>
              <a:rPr lang="fr-BE" sz="1500" dirty="0">
                <a:solidFill>
                  <a:srgbClr val="000000"/>
                </a:solidFill>
                <a:effectLst/>
                <a:latin typeface="Calibri" panose="020F0502020204030204" pitchFamily="34" charset="0"/>
                <a:ea typeface="Times New Roman" panose="02020603050405020304" pitchFamily="18" charset="0"/>
                <a:cs typeface="Minion Pro"/>
              </a:rPr>
              <a:t>ctivités signifiantes, au service du bien-être physique et psychologique, favorisant la</a:t>
            </a:r>
            <a:r>
              <a:rPr lang="fr-FR" sz="1500" dirty="0">
                <a:solidFill>
                  <a:srgbClr val="000000"/>
                </a:solidFill>
                <a:effectLst/>
                <a:latin typeface="Calibri" panose="020F0502020204030204" pitchFamily="34" charset="0"/>
                <a:ea typeface="Times New Roman" panose="02020603050405020304" pitchFamily="18" charset="0"/>
                <a:cs typeface="Minion Pro"/>
              </a:rPr>
              <a:t> participation à la vie sociale </a:t>
            </a:r>
            <a:r>
              <a:rPr lang="fr-FR" sz="1500" dirty="0">
                <a:solidFill>
                  <a:srgbClr val="000000"/>
                </a:solidFill>
                <a:latin typeface="Calibri" panose="020F0502020204030204" pitchFamily="34" charset="0"/>
                <a:ea typeface="Times New Roman" panose="02020603050405020304" pitchFamily="18" charset="0"/>
                <a:cs typeface="Minion Pro"/>
              </a:rPr>
              <a:t>et communautaire </a:t>
            </a:r>
            <a:r>
              <a:rPr lang="fr-FR" sz="1500" dirty="0">
                <a:solidFill>
                  <a:srgbClr val="000000"/>
                </a:solidFill>
                <a:effectLst/>
                <a:latin typeface="Calibri" panose="020F0502020204030204" pitchFamily="34" charset="0"/>
                <a:ea typeface="Times New Roman" panose="02020603050405020304" pitchFamily="18" charset="0"/>
                <a:cs typeface="Minion Pro"/>
              </a:rPr>
              <a:t>et au sein de la vie locale, et le partage d'expériences avec l'ancrage personnel des habitants</a:t>
            </a:r>
          </a:p>
          <a:p>
            <a:pPr lvl="1" algn="just">
              <a:lnSpc>
                <a:spcPct val="120000"/>
              </a:lnSpc>
              <a:buFont typeface="Wingdings" panose="05000000000000000000" pitchFamily="2" charset="2"/>
              <a:buChar char="§"/>
            </a:pPr>
            <a:r>
              <a:rPr lang="fr-FR" sz="1500" dirty="0">
                <a:solidFill>
                  <a:srgbClr val="000000"/>
                </a:solidFill>
                <a:latin typeface="Calibri" panose="020F0502020204030204" pitchFamily="34" charset="0"/>
                <a:ea typeface="Times New Roman" panose="02020603050405020304" pitchFamily="18" charset="0"/>
                <a:cs typeface="Minion Pro"/>
              </a:rPr>
              <a:t>A</a:t>
            </a:r>
            <a:r>
              <a:rPr lang="fr-FR" sz="1500" dirty="0">
                <a:solidFill>
                  <a:srgbClr val="000000"/>
                </a:solidFill>
                <a:effectLst/>
                <a:latin typeface="Calibri" panose="020F0502020204030204" pitchFamily="34" charset="0"/>
                <a:ea typeface="Times New Roman" panose="02020603050405020304" pitchFamily="18" charset="0"/>
                <a:cs typeface="Minion Pro"/>
              </a:rPr>
              <a:t>ctivités mobilisatrices des capacités préservées et offrant l'opportunité de partager </a:t>
            </a:r>
            <a:r>
              <a:rPr lang="fr-FR" sz="1500" dirty="0">
                <a:solidFill>
                  <a:srgbClr val="000000"/>
                </a:solidFill>
                <a:latin typeface="Calibri" panose="020F0502020204030204" pitchFamily="34" charset="0"/>
                <a:ea typeface="Times New Roman" panose="02020603050405020304" pitchFamily="18" charset="0"/>
                <a:cs typeface="Minion Pro"/>
              </a:rPr>
              <a:t>des </a:t>
            </a:r>
            <a:r>
              <a:rPr lang="fr-FR" sz="1500" dirty="0">
                <a:solidFill>
                  <a:srgbClr val="000000"/>
                </a:solidFill>
                <a:effectLst/>
                <a:latin typeface="Calibri" panose="020F0502020204030204" pitchFamily="34" charset="0"/>
                <a:ea typeface="Times New Roman" panose="02020603050405020304" pitchFamily="18" charset="0"/>
                <a:cs typeface="Minion Pro"/>
              </a:rPr>
              <a:t>connaissances et de répondre </a:t>
            </a:r>
            <a:r>
              <a:rPr lang="fr-FR" sz="1500" dirty="0">
                <a:solidFill>
                  <a:srgbClr val="000000"/>
                </a:solidFill>
                <a:latin typeface="Calibri" panose="020F0502020204030204" pitchFamily="34" charset="0"/>
                <a:ea typeface="Times New Roman" panose="02020603050405020304" pitchFamily="18" charset="0"/>
                <a:cs typeface="Minion Pro"/>
              </a:rPr>
              <a:t>aux </a:t>
            </a:r>
            <a:r>
              <a:rPr lang="fr-FR" sz="1500" dirty="0">
                <a:solidFill>
                  <a:srgbClr val="000000"/>
                </a:solidFill>
                <a:effectLst/>
                <a:latin typeface="Calibri" panose="020F0502020204030204" pitchFamily="34" charset="0"/>
                <a:ea typeface="Times New Roman" panose="02020603050405020304" pitchFamily="18" charset="0"/>
                <a:cs typeface="Minion Pro"/>
              </a:rPr>
              <a:t>besoins ou envies d'apprentissage des habitants </a:t>
            </a:r>
          </a:p>
          <a:p>
            <a:pPr lvl="1" algn="just">
              <a:lnSpc>
                <a:spcPct val="120000"/>
              </a:lnSpc>
              <a:buFont typeface="Wingdings" panose="05000000000000000000" pitchFamily="2" charset="2"/>
              <a:buChar char="§"/>
            </a:pPr>
            <a:r>
              <a:rPr lang="fr-FR" sz="1500" dirty="0">
                <a:solidFill>
                  <a:srgbClr val="000000"/>
                </a:solidFill>
                <a:effectLst/>
                <a:latin typeface="Calibri" panose="020F0502020204030204" pitchFamily="34" charset="0"/>
                <a:ea typeface="Times New Roman" panose="02020603050405020304" pitchFamily="18" charset="0"/>
                <a:cs typeface="Minion Pro"/>
              </a:rPr>
              <a:t>Evalué au moins tous les 6 mois (conseil participatif) et à la demande de l’habitant</a:t>
            </a:r>
          </a:p>
          <a:p>
            <a:pPr algn="just">
              <a:lnSpc>
                <a:spcPct val="120000"/>
              </a:lnSpc>
              <a:buFont typeface="Wingdings" panose="05000000000000000000" pitchFamily="2" charset="2"/>
              <a:buChar char="§"/>
            </a:pPr>
            <a:r>
              <a:rPr lang="fr-FR" sz="1800" b="1" dirty="0">
                <a:solidFill>
                  <a:srgbClr val="000000"/>
                </a:solidFill>
                <a:latin typeface="Calibri" panose="020F0502020204030204" pitchFamily="34" charset="0"/>
                <a:ea typeface="Times New Roman" panose="02020603050405020304" pitchFamily="18" charset="0"/>
                <a:cs typeface="Minion Pro"/>
              </a:rPr>
              <a:t>D</a:t>
            </a:r>
            <a:r>
              <a:rPr lang="fr-FR" sz="1800" b="1" dirty="0">
                <a:solidFill>
                  <a:srgbClr val="000000"/>
                </a:solidFill>
                <a:effectLst/>
                <a:latin typeface="Calibri" panose="020F0502020204030204" pitchFamily="34" charset="0"/>
                <a:ea typeface="Times New Roman" panose="02020603050405020304" pitchFamily="18" charset="0"/>
                <a:cs typeface="Minion Pro"/>
              </a:rPr>
              <a:t>ossier individuel de santé : </a:t>
            </a:r>
            <a:r>
              <a:rPr lang="fr-FR" sz="1800" dirty="0">
                <a:solidFill>
                  <a:srgbClr val="000000"/>
                </a:solidFill>
                <a:effectLst/>
                <a:latin typeface="Calibri" panose="020F0502020204030204" pitchFamily="34" charset="0"/>
                <a:ea typeface="Times New Roman" panose="02020603050405020304" pitchFamily="18" charset="0"/>
                <a:cs typeface="Minion Pro"/>
              </a:rPr>
              <a:t>caractéristiques personnelles, parcours de vie, habitudes, gouts alimentaires, capacités préservées, souhaits et attentes</a:t>
            </a:r>
          </a:p>
          <a:p>
            <a:pPr algn="just">
              <a:lnSpc>
                <a:spcPct val="120000"/>
              </a:lnSpc>
              <a:buFont typeface="Wingdings" panose="05000000000000000000" pitchFamily="2" charset="2"/>
              <a:buChar char="§"/>
            </a:pPr>
            <a:r>
              <a:rPr lang="fr-FR" sz="1800" dirty="0">
                <a:solidFill>
                  <a:srgbClr val="000000"/>
                </a:solidFill>
                <a:effectLst/>
                <a:latin typeface="Calibri" panose="020F0502020204030204" pitchFamily="34" charset="0"/>
                <a:ea typeface="Times New Roman" panose="02020603050405020304" pitchFamily="18" charset="0"/>
                <a:cs typeface="Minion Pro"/>
              </a:rPr>
              <a:t>Eléments relatifs à la </a:t>
            </a:r>
            <a:r>
              <a:rPr lang="fr-FR" sz="1800" b="1" dirty="0">
                <a:solidFill>
                  <a:srgbClr val="000000"/>
                </a:solidFill>
                <a:effectLst/>
                <a:latin typeface="Calibri" panose="020F0502020204030204" pitchFamily="34" charset="0"/>
                <a:ea typeface="Times New Roman" panose="02020603050405020304" pitchFamily="18" charset="0"/>
                <a:cs typeface="Minion Pro"/>
              </a:rPr>
              <a:t>législation sur les droits du patient </a:t>
            </a:r>
            <a:r>
              <a:rPr lang="fr-FR" sz="1800" dirty="0">
                <a:solidFill>
                  <a:srgbClr val="000000"/>
                </a:solidFill>
                <a:effectLst/>
                <a:latin typeface="Calibri" panose="020F0502020204030204" pitchFamily="34" charset="0"/>
                <a:ea typeface="Times New Roman" panose="02020603050405020304" pitchFamily="18" charset="0"/>
                <a:cs typeface="Minion Pro"/>
              </a:rPr>
              <a:t>(personne de confiance et nécessité de discuter des soins et de l'accompagnement avec l'aîné)</a:t>
            </a:r>
            <a:endParaRPr lang="fr-BE" sz="1800" dirty="0">
              <a:solidFill>
                <a:srgbClr val="000000"/>
              </a:solidFill>
              <a:effectLst/>
              <a:latin typeface="Minion Pro"/>
              <a:ea typeface="Times New Roman" panose="02020603050405020304" pitchFamily="18" charset="0"/>
              <a:cs typeface="Minion Pro"/>
            </a:endParaRPr>
          </a:p>
          <a:p>
            <a:pPr algn="just">
              <a:lnSpc>
                <a:spcPct val="120000"/>
              </a:lnSpc>
              <a:buFont typeface="Wingdings" panose="05000000000000000000" pitchFamily="2" charset="2"/>
              <a:buChar char="§"/>
            </a:pPr>
            <a:endParaRPr lang="fr-FR" sz="1800" dirty="0">
              <a:solidFill>
                <a:srgbClr val="000000"/>
              </a:solidFill>
              <a:effectLst/>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1.2. Soutenir la transformation des MR et MRS en véritable lieux de vie </a:t>
            </a:r>
          </a:p>
        </p:txBody>
      </p:sp>
      <p:pic>
        <p:nvPicPr>
          <p:cNvPr id="7" name="Image 6" descr="Enfant déployant de la pâte">
            <a:extLst>
              <a:ext uri="{FF2B5EF4-FFF2-40B4-BE49-F238E27FC236}">
                <a16:creationId xmlns:a16="http://schemas.microsoft.com/office/drawing/2014/main" id="{478BABB2-8E28-483D-B4F9-6C7C83458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09" r="2716"/>
          <a:stretch/>
        </p:blipFill>
        <p:spPr>
          <a:xfrm>
            <a:off x="342502" y="3068695"/>
            <a:ext cx="2592288" cy="2566746"/>
          </a:xfrm>
          <a:prstGeom prst="rect">
            <a:avLst/>
          </a:prstGeom>
        </p:spPr>
      </p:pic>
      <p:pic>
        <p:nvPicPr>
          <p:cNvPr id="10" name="Image 9" descr="Femmes âgées buvant du thé">
            <a:extLst>
              <a:ext uri="{FF2B5EF4-FFF2-40B4-BE49-F238E27FC236}">
                <a16:creationId xmlns:a16="http://schemas.microsoft.com/office/drawing/2014/main" id="{BA8A885B-3229-4AAF-B488-025A26EFF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5" r="10030"/>
          <a:stretch/>
        </p:blipFill>
        <p:spPr>
          <a:xfrm>
            <a:off x="342502" y="1180646"/>
            <a:ext cx="2592288" cy="2363824"/>
          </a:xfrm>
          <a:prstGeom prst="rect">
            <a:avLst/>
          </a:prstGeom>
        </p:spPr>
      </p:pic>
    </p:spTree>
    <p:extLst>
      <p:ext uri="{BB962C8B-B14F-4D97-AF65-F5344CB8AC3E}">
        <p14:creationId xmlns:p14="http://schemas.microsoft.com/office/powerpoint/2010/main" val="1540278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51520" y="1360621"/>
            <a:ext cx="6192688"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38938" y="1468351"/>
            <a:ext cx="5936708" cy="4387142"/>
          </a:xfrm>
        </p:spPr>
        <p:txBody>
          <a:bodyPr>
            <a:normAutofit fontScale="77500" lnSpcReduction="20000"/>
          </a:bodyPr>
          <a:lstStyle/>
          <a:p>
            <a:pPr lvl="0" algn="just" fontAlgn="auto">
              <a:lnSpc>
                <a:spcPct val="120000"/>
              </a:lnSpc>
              <a:buFont typeface="Wingdings" panose="05000000000000000000" pitchFamily="2" charset="2"/>
              <a:buChar char="§"/>
            </a:pPr>
            <a:r>
              <a:rPr lang="fr-BE" sz="1800" dirty="0">
                <a:solidFill>
                  <a:srgbClr val="000000"/>
                </a:solidFill>
                <a:effectLst/>
                <a:ea typeface="Times New Roman" panose="02020603050405020304" pitchFamily="18" charset="0"/>
                <a:cs typeface="Minion Pro"/>
              </a:rPr>
              <a:t>Définitions intégrées :  « </a:t>
            </a:r>
            <a:r>
              <a:rPr lang="fr-BE" sz="1800" b="1" dirty="0">
                <a:solidFill>
                  <a:srgbClr val="000000"/>
                </a:solidFill>
                <a:effectLst/>
                <a:ea typeface="Times New Roman" panose="02020603050405020304" pitchFamily="18" charset="0"/>
                <a:cs typeface="Minion Pro"/>
              </a:rPr>
              <a:t>autonomie</a:t>
            </a:r>
            <a:r>
              <a:rPr lang="fr-BE" sz="1800" b="1"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a:t>
            </a:r>
            <a:r>
              <a:rPr lang="fr-BE" sz="1800" dirty="0">
                <a:solidFill>
                  <a:srgbClr val="000000"/>
                </a:solidFill>
                <a:ea typeface="Times New Roman" panose="02020603050405020304" pitchFamily="18" charset="0"/>
                <a:cs typeface="Minion Pro"/>
              </a:rPr>
              <a:t>« </a:t>
            </a:r>
            <a:r>
              <a:rPr lang="fr-BE" sz="1800" dirty="0">
                <a:solidFill>
                  <a:srgbClr val="000000"/>
                </a:solidFill>
                <a:effectLst/>
                <a:ea typeface="Times New Roman" panose="02020603050405020304" pitchFamily="18" charset="0"/>
                <a:cs typeface="Minion Pro"/>
              </a:rPr>
              <a:t>i</a:t>
            </a:r>
            <a:r>
              <a:rPr lang="fr-BE" sz="1800" b="1" dirty="0">
                <a:solidFill>
                  <a:srgbClr val="000000"/>
                </a:solidFill>
                <a:effectLst/>
                <a:ea typeface="Times New Roman" panose="02020603050405020304" pitchFamily="18" charset="0"/>
                <a:cs typeface="Minion Pro"/>
              </a:rPr>
              <a:t>ndépendance</a:t>
            </a:r>
            <a:r>
              <a:rPr lang="fr-BE" sz="1800"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a:t>
            </a:r>
            <a:r>
              <a:rPr lang="fr-BE" sz="1800" dirty="0">
                <a:solidFill>
                  <a:srgbClr val="000000"/>
                </a:solidFill>
                <a:ea typeface="Times New Roman" panose="02020603050405020304" pitchFamily="18" charset="0"/>
                <a:cs typeface="Minion Pro"/>
              </a:rPr>
              <a:t>« </a:t>
            </a:r>
            <a:r>
              <a:rPr lang="fr-BE" sz="1800" b="1" dirty="0">
                <a:solidFill>
                  <a:srgbClr val="000000"/>
                </a:solidFill>
                <a:effectLst/>
                <a:ea typeface="Times New Roman" panose="02020603050405020304" pitchFamily="18" charset="0"/>
                <a:cs typeface="Minion Pro"/>
              </a:rPr>
              <a:t>qualité de vie</a:t>
            </a:r>
            <a:r>
              <a:rPr lang="fr-BE" sz="1800" b="1"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et « </a:t>
            </a:r>
            <a:r>
              <a:rPr lang="fr-BE" sz="1800" b="1" dirty="0">
                <a:solidFill>
                  <a:srgbClr val="000000"/>
                </a:solidFill>
                <a:effectLst/>
                <a:ea typeface="Times New Roman" panose="02020603050405020304" pitchFamily="18" charset="0"/>
                <a:cs typeface="Minion Pro"/>
              </a:rPr>
              <a:t>capacités préservées </a:t>
            </a:r>
            <a:r>
              <a:rPr lang="fr-BE" sz="1800" i="1" dirty="0">
                <a:solidFill>
                  <a:srgbClr val="000000"/>
                </a:solidFill>
                <a:effectLst/>
                <a:ea typeface="Times New Roman" panose="02020603050405020304" pitchFamily="18" charset="0"/>
                <a:cs typeface="Minion Pro"/>
              </a:rPr>
              <a:t>»</a:t>
            </a:r>
          </a:p>
          <a:p>
            <a:pPr lvl="0" algn="just" fontAlgn="auto">
              <a:lnSpc>
                <a:spcPct val="120000"/>
              </a:lnSpc>
              <a:buFont typeface="Wingdings" panose="05000000000000000000" pitchFamily="2" charset="2"/>
              <a:buChar char="§"/>
            </a:pPr>
            <a:r>
              <a:rPr lang="fr-BE" sz="1800" b="1" dirty="0">
                <a:solidFill>
                  <a:srgbClr val="000000"/>
                </a:solidFill>
                <a:ea typeface="Times New Roman" panose="02020603050405020304" pitchFamily="18" charset="0"/>
                <a:cs typeface="Minion Pro"/>
              </a:rPr>
              <a:t>T</a:t>
            </a:r>
            <a:r>
              <a:rPr lang="fr-FR" sz="1800" b="1" dirty="0">
                <a:solidFill>
                  <a:srgbClr val="000000"/>
                </a:solidFill>
                <a:effectLst/>
                <a:ea typeface="Times New Roman" panose="02020603050405020304" pitchFamily="18" charset="0"/>
                <a:cs typeface="Minion Pro"/>
              </a:rPr>
              <a:t>ransparence </a:t>
            </a:r>
            <a:r>
              <a:rPr lang="fr-FR" sz="1800" dirty="0">
                <a:solidFill>
                  <a:srgbClr val="000000"/>
                </a:solidFill>
                <a:effectLst/>
                <a:ea typeface="Times New Roman" panose="02020603050405020304" pitchFamily="18" charset="0"/>
                <a:cs typeface="Minion Pro"/>
              </a:rPr>
              <a:t>renforc</a:t>
            </a:r>
            <a:r>
              <a:rPr lang="fr-FR" sz="1800" dirty="0">
                <a:solidFill>
                  <a:srgbClr val="000000"/>
                </a:solidFill>
                <a:ea typeface="Times New Roman" panose="02020603050405020304" pitchFamily="18" charset="0"/>
                <a:cs typeface="Minion Pro"/>
              </a:rPr>
              <a:t>ée : </a:t>
            </a:r>
            <a:r>
              <a:rPr lang="fr-FR" sz="1800" dirty="0">
                <a:solidFill>
                  <a:srgbClr val="000000"/>
                </a:solidFill>
                <a:effectLst/>
                <a:ea typeface="Times New Roman" panose="02020603050405020304" pitchFamily="18" charset="0"/>
                <a:cs typeface="Minion Pro"/>
              </a:rPr>
              <a:t>communication </a:t>
            </a:r>
            <a:r>
              <a:rPr lang="fr-BE" sz="1800" dirty="0">
                <a:solidFill>
                  <a:srgbClr val="000000"/>
                </a:solidFill>
                <a:effectLst/>
                <a:ea typeface="Times New Roman" panose="02020603050405020304" pitchFamily="18" charset="0"/>
                <a:cs typeface="Minion Pro"/>
              </a:rPr>
              <a:t>compréhensible et adaptée aux capacités psychiques et physiques des aînés pour les droits et accès aux informations/documents utiles </a:t>
            </a:r>
          </a:p>
          <a:p>
            <a:pPr lvl="0" algn="just" fontAlgn="auto">
              <a:lnSpc>
                <a:spcPct val="120000"/>
              </a:lnSpc>
              <a:buFont typeface="Wingdings" panose="05000000000000000000" pitchFamily="2" charset="2"/>
              <a:buChar char="§"/>
            </a:pPr>
            <a:r>
              <a:rPr lang="fr-FR" sz="1800" b="1" dirty="0">
                <a:ea typeface="Times New Roman" panose="02020603050405020304" pitchFamily="18" charset="0"/>
              </a:rPr>
              <a:t>A</a:t>
            </a:r>
            <a:r>
              <a:rPr lang="fr-FR" sz="1800" b="1" dirty="0">
                <a:effectLst/>
                <a:ea typeface="Times New Roman" panose="02020603050405020304" pitchFamily="18" charset="0"/>
              </a:rPr>
              <a:t>ide et soins </a:t>
            </a:r>
            <a:r>
              <a:rPr lang="fr-FR" sz="1800" dirty="0">
                <a:effectLst/>
                <a:ea typeface="Times New Roman" panose="02020603050405020304" pitchFamily="18" charset="0"/>
              </a:rPr>
              <a:t>adaptés au rythme des habitants, qui favorisent l’autonomie, l’ indépendance et la participation à la vie sociale et communautaire des aînés en mobilisant leurs capacités préservées et en facilitant la communication</a:t>
            </a:r>
          </a:p>
          <a:p>
            <a:pPr lvl="0" algn="just" fontAlgn="auto">
              <a:lnSpc>
                <a:spcPct val="120000"/>
              </a:lnSpc>
              <a:buFont typeface="Wingdings" panose="05000000000000000000" pitchFamily="2" charset="2"/>
              <a:buChar char="§"/>
            </a:pPr>
            <a:r>
              <a:rPr lang="fr-BE" sz="1800" b="1" dirty="0">
                <a:solidFill>
                  <a:srgbClr val="000000"/>
                </a:solidFill>
                <a:ea typeface="Times New Roman" panose="02020603050405020304" pitchFamily="18" charset="0"/>
                <a:cs typeface="Minion Pro"/>
              </a:rPr>
              <a:t>N</a:t>
            </a:r>
            <a:r>
              <a:rPr lang="fr-BE" sz="1800" b="1" dirty="0">
                <a:solidFill>
                  <a:srgbClr val="000000"/>
                </a:solidFill>
                <a:effectLst/>
                <a:ea typeface="Times New Roman" panose="02020603050405020304" pitchFamily="18" charset="0"/>
                <a:cs typeface="Minion Pro"/>
              </a:rPr>
              <a:t>ormes architecturales </a:t>
            </a:r>
            <a:r>
              <a:rPr lang="fr-BE" sz="1800" dirty="0">
                <a:solidFill>
                  <a:srgbClr val="000000"/>
                </a:solidFill>
                <a:effectLst/>
                <a:ea typeface="Times New Roman" panose="02020603050405020304" pitchFamily="18" charset="0"/>
                <a:cs typeface="Minion Pro"/>
              </a:rPr>
              <a:t>: environnement sécurisant, garantissant le bien-être psychique, physique, et social des ainés, et adapté à leur indépendance et leurs capacités préservées </a:t>
            </a:r>
            <a:r>
              <a:rPr lang="fr-BE" sz="1400" dirty="0">
                <a:solidFill>
                  <a:srgbClr val="000000"/>
                </a:solidFill>
                <a:ea typeface="Times New Roman" panose="02020603050405020304" pitchFamily="18" charset="0"/>
                <a:cs typeface="Minion Pro"/>
              </a:rPr>
              <a:t>(é</a:t>
            </a:r>
            <a:r>
              <a:rPr lang="fr-BE" sz="1400" dirty="0">
                <a:solidFill>
                  <a:srgbClr val="000000"/>
                </a:solidFill>
                <a:effectLst/>
                <a:ea typeface="Times New Roman" panose="02020603050405020304" pitchFamily="18" charset="0"/>
                <a:cs typeface="Minion Pro"/>
              </a:rPr>
              <a:t>tablissement et mobilier adaptés aux troubles visuo-spatiaux et configurés de sorte à éviter le sentiment d'enfermement)</a:t>
            </a:r>
            <a:endParaRPr lang="fr-BE" sz="1400" dirty="0">
              <a:solidFill>
                <a:srgbClr val="000000"/>
              </a:solidFill>
              <a:effectLst/>
              <a:ea typeface="Calibri" panose="020F0502020204030204" pitchFamily="34" charset="0"/>
              <a:cs typeface="Minion Pro"/>
            </a:endParaRPr>
          </a:p>
          <a:p>
            <a:pPr lvl="0" algn="just">
              <a:lnSpc>
                <a:spcPct val="120000"/>
              </a:lnSpc>
              <a:buFont typeface="Wingdings" panose="05000000000000000000" pitchFamily="2" charset="2"/>
              <a:buChar char="§"/>
            </a:pPr>
            <a:r>
              <a:rPr lang="fr-FR" sz="1800" b="1" dirty="0">
                <a:solidFill>
                  <a:srgbClr val="000000"/>
                </a:solidFill>
                <a:ea typeface="Times New Roman" panose="02020603050405020304" pitchFamily="18" charset="0"/>
                <a:cs typeface="Minion Pro"/>
              </a:rPr>
              <a:t>Inclusion et accompagnement des habitants </a:t>
            </a:r>
            <a:r>
              <a:rPr lang="fr-BE" sz="1800" b="1" dirty="0">
                <a:solidFill>
                  <a:srgbClr val="000000"/>
                </a:solidFill>
                <a:ea typeface="Times New Roman" panose="02020603050405020304" pitchFamily="18" charset="0"/>
                <a:cs typeface="Minion Pro"/>
              </a:rPr>
              <a:t>souffrant de </a:t>
            </a:r>
            <a:r>
              <a:rPr lang="fr-BE" sz="1800" b="1" dirty="0">
                <a:solidFill>
                  <a:srgbClr val="000000"/>
                </a:solidFill>
                <a:effectLst/>
                <a:ea typeface="Times New Roman" panose="02020603050405020304" pitchFamily="18" charset="0"/>
                <a:cs typeface="Minion Pro"/>
              </a:rPr>
              <a:t>troubles cognitifs </a:t>
            </a:r>
            <a:r>
              <a:rPr lang="fr-BE" sz="1800" b="1" dirty="0">
                <a:solidFill>
                  <a:srgbClr val="000000"/>
                </a:solidFill>
                <a:ea typeface="Times New Roman" panose="02020603050405020304" pitchFamily="18" charset="0"/>
                <a:cs typeface="Minion Pro"/>
              </a:rPr>
              <a:t>/</a:t>
            </a:r>
            <a:r>
              <a:rPr lang="fr-BE" sz="1800" b="1" dirty="0">
                <a:solidFill>
                  <a:srgbClr val="000000"/>
                </a:solidFill>
                <a:effectLst/>
                <a:ea typeface="Times New Roman" panose="02020603050405020304" pitchFamily="18" charset="0"/>
                <a:cs typeface="Minion Pro"/>
              </a:rPr>
              <a:t>démence : </a:t>
            </a:r>
            <a:r>
              <a:rPr lang="fr-BE" sz="1800" dirty="0">
                <a:solidFill>
                  <a:srgbClr val="000000"/>
                </a:solidFill>
                <a:effectLst/>
                <a:ea typeface="Times New Roman" panose="02020603050405020304" pitchFamily="18" charset="0"/>
                <a:cs typeface="Minion Pro"/>
              </a:rPr>
              <a:t>intégration dans le projet de vie d'établissement et le plan de formation, politique de qualité </a:t>
            </a:r>
            <a:r>
              <a:rPr lang="fr-BE" sz="1400" dirty="0">
                <a:solidFill>
                  <a:srgbClr val="000000"/>
                </a:solidFill>
                <a:effectLst/>
                <a:ea typeface="Times New Roman" panose="02020603050405020304" pitchFamily="18" charset="0"/>
                <a:cs typeface="Minion Pro"/>
              </a:rPr>
              <a:t>(approche non médicamenteuse et techniques de réadaptation), </a:t>
            </a:r>
            <a:r>
              <a:rPr lang="fr-BE" sz="1800" dirty="0">
                <a:solidFill>
                  <a:srgbClr val="000000"/>
                </a:solidFill>
                <a:effectLst/>
                <a:ea typeface="Times New Roman" panose="02020603050405020304" pitchFamily="18" charset="0"/>
                <a:cs typeface="Minion Pro"/>
              </a:rPr>
              <a:t>bonnes pratiques </a:t>
            </a:r>
            <a:r>
              <a:rPr lang="fr-BE" sz="1400" dirty="0">
                <a:solidFill>
                  <a:srgbClr val="000000"/>
                </a:solidFill>
                <a:effectLst/>
                <a:ea typeface="Times New Roman" panose="02020603050405020304" pitchFamily="18" charset="0"/>
                <a:cs typeface="Minion Pro"/>
              </a:rPr>
              <a:t>(se présenter, expliquer les </a:t>
            </a:r>
            <a:r>
              <a:rPr lang="fr-BE" sz="1400" dirty="0">
                <a:solidFill>
                  <a:srgbClr val="000000"/>
                </a:solidFill>
                <a:ea typeface="Times New Roman" panose="02020603050405020304" pitchFamily="18" charset="0"/>
                <a:cs typeface="Minion Pro"/>
              </a:rPr>
              <a:t>soins, explications avec la personne de confiance)</a:t>
            </a:r>
            <a:endParaRPr lang="fr-BE" sz="14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1.3. Valoriser les capacités et encourager l’autonomie et l’indépendance des aînés </a:t>
            </a:r>
          </a:p>
        </p:txBody>
      </p:sp>
      <p:pic>
        <p:nvPicPr>
          <p:cNvPr id="11" name="Image 10" descr="Infirmière qui aide une femme âgée">
            <a:extLst>
              <a:ext uri="{FF2B5EF4-FFF2-40B4-BE49-F238E27FC236}">
                <a16:creationId xmlns:a16="http://schemas.microsoft.com/office/drawing/2014/main" id="{A5102982-60C9-4BA4-838C-6FCFBF257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22" r="6191"/>
          <a:stretch/>
        </p:blipFill>
        <p:spPr>
          <a:xfrm>
            <a:off x="6650084" y="2420888"/>
            <a:ext cx="2339752" cy="2482068"/>
          </a:xfrm>
          <a:prstGeom prst="rect">
            <a:avLst/>
          </a:prstGeom>
        </p:spPr>
      </p:pic>
    </p:spTree>
    <p:extLst>
      <p:ext uri="{BB962C8B-B14F-4D97-AF65-F5344CB8AC3E}">
        <p14:creationId xmlns:p14="http://schemas.microsoft.com/office/powerpoint/2010/main" val="3659000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3"/>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67544" y="1372974"/>
            <a:ext cx="8208912" cy="14799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851514" y="1757640"/>
            <a:ext cx="7736908" cy="1104582"/>
          </a:xfrm>
        </p:spPr>
        <p:txBody>
          <a:bodyPr>
            <a:normAutofit/>
          </a:bodyPr>
          <a:lstStyle/>
          <a:p>
            <a:pPr marL="0" indent="0" algn="just">
              <a:lnSpc>
                <a:spcPct val="120000"/>
              </a:lnSpc>
              <a:buNone/>
            </a:pPr>
            <a:r>
              <a:rPr lang="fr-BE" sz="1800" dirty="0">
                <a:latin typeface="Calibri" panose="020F0502020204030204" pitchFamily="34" charset="0"/>
                <a:cs typeface="Calibri" panose="020F0502020204030204" pitchFamily="34" charset="0"/>
              </a:rPr>
              <a:t>Projet de vie d’établissement, programme qualité (MRS), indicateurs de suivi en matière de sécurité des soins, politiques et procédures relatives à l’accompagnement et aux soins, et dossier individuel de soins</a:t>
            </a:r>
          </a:p>
          <a:p>
            <a:pPr marL="0" indent="0" algn="just">
              <a:lnSpc>
                <a:spcPct val="120000"/>
              </a:lnSpc>
              <a:buNone/>
            </a:pPr>
            <a:endParaRPr lang="fr-BE" sz="14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94898243-D516-4558-94F9-14CD5444F069}"/>
              </a:ext>
            </a:extLst>
          </p:cNvPr>
          <p:cNvSpPr txBox="1"/>
          <p:nvPr/>
        </p:nvSpPr>
        <p:spPr>
          <a:xfrm>
            <a:off x="657312" y="4031618"/>
            <a:ext cx="8019144" cy="1754326"/>
          </a:xfrm>
          <a:prstGeom prst="rect">
            <a:avLst/>
          </a:prstGeom>
          <a:noFill/>
        </p:spPr>
        <p:txBody>
          <a:bodyPr wrap="square">
            <a:spAutoFit/>
          </a:bodyPr>
          <a:lstStyle/>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Manque de concertation avec les résidents et les membres du personnel</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Manque d’articulation entre les </a:t>
            </a:r>
            <a:r>
              <a:rPr lang="fr-BE" b="0" i="0" dirty="0">
                <a:solidFill>
                  <a:srgbClr val="040C28"/>
                </a:solidFill>
                <a:effectLst/>
                <a:latin typeface="Google Sans"/>
              </a:rPr>
              <a:t>≠</a:t>
            </a:r>
            <a:r>
              <a:rPr lang="fr-BE" sz="1800" dirty="0">
                <a:latin typeface="Calibri" panose="020F0502020204030204" pitchFamily="34" charset="0"/>
                <a:cs typeface="Calibri" panose="020F0502020204030204" pitchFamily="34" charset="0"/>
              </a:rPr>
              <a:t>outils et de précision de certaines procédures </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Ecart entre les procédures écrites et le terrain</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Covid-19 : lacunes en gestion de crise </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Limites dans l’application du bilinguisme externe </a:t>
            </a:r>
          </a:p>
          <a:p>
            <a:pPr marL="285750" indent="-285750" algn="just">
              <a:buFont typeface="Wingdings" panose="05000000000000000000" pitchFamily="2" charset="2"/>
              <a:buChar char="Ø"/>
            </a:pPr>
            <a:endParaRPr lang="fr-BE" sz="1800" dirty="0">
              <a:latin typeface="Calibri" panose="020F0502020204030204" pitchFamily="34" charset="0"/>
              <a:cs typeface="Calibri" panose="020F0502020204030204" pitchFamily="34" charset="0"/>
            </a:endParaRPr>
          </a:p>
        </p:txBody>
      </p:sp>
      <p:sp>
        <p:nvSpPr>
          <p:cNvPr id="12" name="Espace réservé du contenu 2">
            <a:extLst>
              <a:ext uri="{FF2B5EF4-FFF2-40B4-BE49-F238E27FC236}">
                <a16:creationId xmlns:a16="http://schemas.microsoft.com/office/drawing/2014/main" id="{B97DAB85-B715-4430-A44E-F3BDAF493AFC}"/>
              </a:ext>
            </a:extLst>
          </p:cNvPr>
          <p:cNvSpPr txBox="1">
            <a:spLocks/>
          </p:cNvSpPr>
          <p:nvPr/>
        </p:nvSpPr>
        <p:spPr>
          <a:xfrm>
            <a:off x="467544" y="3493519"/>
            <a:ext cx="8208912" cy="212983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sp>
        <p:nvSpPr>
          <p:cNvPr id="13" name="Espace réservé du contenu 2">
            <a:extLst>
              <a:ext uri="{FF2B5EF4-FFF2-40B4-BE49-F238E27FC236}">
                <a16:creationId xmlns:a16="http://schemas.microsoft.com/office/drawing/2014/main" id="{6DAC13B8-D4EE-44A2-9C67-95855539780B}"/>
              </a:ext>
            </a:extLst>
          </p:cNvPr>
          <p:cNvSpPr txBox="1">
            <a:spLocks/>
          </p:cNvSpPr>
          <p:nvPr/>
        </p:nvSpPr>
        <p:spPr>
          <a:xfrm>
            <a:off x="3923928" y="1072056"/>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fr-BE" sz="2000" b="1" dirty="0">
                <a:latin typeface="Calibri" panose="020F0502020204030204" pitchFamily="34" charset="0"/>
                <a:ea typeface="Calibri" panose="020F0502020204030204" pitchFamily="34" charset="0"/>
                <a:cs typeface="Times New Roman" panose="02020603050405020304" pitchFamily="18" charset="0"/>
              </a:rPr>
              <a:t>Outils</a:t>
            </a:r>
            <a:r>
              <a:rPr lang="fr-BE" sz="2000" dirty="0">
                <a:latin typeface="Calibri" panose="020F0502020204030204" pitchFamily="34" charset="0"/>
                <a:ea typeface="Calibri" panose="020F0502020204030204" pitchFamily="34" charset="0"/>
                <a:cs typeface="Times New Roman" panose="02020603050405020304" pitchFamily="18" charset="0"/>
              </a:rPr>
              <a:t>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4" name="Espace réservé du contenu 2">
            <a:extLst>
              <a:ext uri="{FF2B5EF4-FFF2-40B4-BE49-F238E27FC236}">
                <a16:creationId xmlns:a16="http://schemas.microsoft.com/office/drawing/2014/main" id="{3675D00A-701C-4DFC-95DE-E46E2947C49D}"/>
              </a:ext>
            </a:extLst>
          </p:cNvPr>
          <p:cNvSpPr txBox="1">
            <a:spLocks/>
          </p:cNvSpPr>
          <p:nvPr/>
        </p:nvSpPr>
        <p:spPr>
          <a:xfrm>
            <a:off x="3891876" y="3153854"/>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fr-BE" sz="2000" b="1" dirty="0">
                <a:latin typeface="Calibri" panose="020F0502020204030204" pitchFamily="34" charset="0"/>
                <a:ea typeface="Calibri" panose="020F0502020204030204" pitchFamily="34" charset="0"/>
                <a:cs typeface="Times New Roman" panose="02020603050405020304" pitchFamily="18" charset="0"/>
              </a:rPr>
              <a:t>Constats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5" name="Graphique 4" descr="Presse-papiers vérifié avec un remplissage uni">
            <a:extLst>
              <a:ext uri="{FF2B5EF4-FFF2-40B4-BE49-F238E27FC236}">
                <a16:creationId xmlns:a16="http://schemas.microsoft.com/office/drawing/2014/main" id="{74CB73D3-1CF9-4627-BE9C-F2E129383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88010">
            <a:off x="6841373" y="4901409"/>
            <a:ext cx="1161488" cy="1161488"/>
          </a:xfrm>
          <a:prstGeom prst="rect">
            <a:avLst/>
          </a:prstGeom>
        </p:spPr>
      </p:pic>
    </p:spTree>
    <p:extLst>
      <p:ext uri="{BB962C8B-B14F-4D97-AF65-F5344CB8AC3E}">
        <p14:creationId xmlns:p14="http://schemas.microsoft.com/office/powerpoint/2010/main" val="288840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3" y="1408193"/>
            <a:ext cx="5411865"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81683" y="1499330"/>
            <a:ext cx="5411865" cy="4293160"/>
          </a:xfrm>
        </p:spPr>
        <p:txBody>
          <a:bodyPr>
            <a:normAutofit fontScale="92500" lnSpcReduction="20000"/>
          </a:bodyPr>
          <a:lstStyle/>
          <a:p>
            <a:pPr algn="just">
              <a:buFont typeface="Wingdings" panose="05000000000000000000" pitchFamily="2" charset="2"/>
              <a:buChar char="§"/>
            </a:pPr>
            <a:r>
              <a:rPr lang="fr-BE" sz="1800" dirty="0">
                <a:latin typeface="Calibri" panose="020F0502020204030204" pitchFamily="34" charset="0"/>
                <a:cs typeface="Calibri" panose="020F0502020204030204" pitchFamily="34" charset="0"/>
              </a:rPr>
              <a:t>Contenu du </a:t>
            </a:r>
            <a:r>
              <a:rPr lang="fr-BE" sz="1800" b="1" dirty="0">
                <a:latin typeface="Calibri" panose="020F0502020204030204" pitchFamily="34" charset="0"/>
                <a:cs typeface="Calibri" panose="020F0502020204030204" pitchFamily="34" charset="0"/>
              </a:rPr>
              <a:t>projet de vie de l’établissement </a:t>
            </a:r>
            <a:r>
              <a:rPr lang="fr-BE" sz="1800" dirty="0">
                <a:latin typeface="Calibri" panose="020F0502020204030204" pitchFamily="34" charset="0"/>
                <a:cs typeface="Calibri" panose="020F0502020204030204" pitchFamily="34" charset="0"/>
              </a:rPr>
              <a:t>précisé (carte d’identité pour construire la démarche qualité)</a:t>
            </a:r>
          </a:p>
          <a:p>
            <a:pPr algn="just">
              <a:buFont typeface="Wingdings" panose="05000000000000000000" pitchFamily="2" charset="2"/>
              <a:buChar char="§"/>
            </a:pPr>
            <a:r>
              <a:rPr lang="fr-BE" sz="1800" b="1" dirty="0">
                <a:latin typeface="Calibri" panose="020F0502020204030204" pitchFamily="34" charset="0"/>
                <a:cs typeface="Calibri" panose="020F0502020204030204" pitchFamily="34" charset="0"/>
              </a:rPr>
              <a:t>Plan d’action d’amélioration des pratiques </a:t>
            </a:r>
            <a:r>
              <a:rPr lang="fr-BE" sz="1800" dirty="0">
                <a:latin typeface="Calibri" panose="020F0502020204030204" pitchFamily="34" charset="0"/>
                <a:cs typeface="Calibri" panose="020F0502020204030204" pitchFamily="34" charset="0"/>
              </a:rPr>
              <a:t>: objectifs opérationnels, indicateurs d’évaluation, et actions à partir du projet de vie </a:t>
            </a:r>
          </a:p>
          <a:p>
            <a:pPr algn="just">
              <a:buFont typeface="Wingdings" panose="05000000000000000000" pitchFamily="2" charset="2"/>
              <a:buChar char="§"/>
            </a:pPr>
            <a:r>
              <a:rPr lang="fr-BE" sz="1800" b="1" dirty="0">
                <a:latin typeface="Calibri" panose="020F0502020204030204" pitchFamily="34" charset="0"/>
                <a:cs typeface="Calibri" panose="020F0502020204030204" pitchFamily="34" charset="0"/>
              </a:rPr>
              <a:t>Manuel de qualité </a:t>
            </a:r>
            <a:r>
              <a:rPr lang="fr-BE" sz="1800" dirty="0">
                <a:latin typeface="Calibri" panose="020F0502020204030204" pitchFamily="34" charset="0"/>
                <a:cs typeface="Calibri" panose="020F0502020204030204" pitchFamily="34" charset="0"/>
              </a:rPr>
              <a:t>dans les MR : procédures et politiques (nouvelles)</a:t>
            </a:r>
          </a:p>
          <a:p>
            <a:pPr algn="just">
              <a:buFont typeface="Wingdings" panose="05000000000000000000" pitchFamily="2" charset="2"/>
              <a:buChar char="§"/>
            </a:pPr>
            <a:r>
              <a:rPr lang="fr-BE" sz="1800" dirty="0">
                <a:latin typeface="Calibri" panose="020F0502020204030204" pitchFamily="34" charset="0"/>
                <a:cs typeface="Calibri" panose="020F0502020204030204" pitchFamily="34" charset="0"/>
              </a:rPr>
              <a:t>Nouvelles politiques : </a:t>
            </a:r>
            <a:r>
              <a:rPr lang="fr-BE" sz="1800" b="1" dirty="0">
                <a:latin typeface="Calibri" panose="020F0502020204030204" pitchFamily="34" charset="0"/>
                <a:cs typeface="Calibri" panose="020F0502020204030204" pitchFamily="34" charset="0"/>
              </a:rPr>
              <a:t>gestion de crise, accueil et bien-être du personnel </a:t>
            </a:r>
            <a:r>
              <a:rPr lang="fr-BE" sz="1800" dirty="0">
                <a:latin typeface="Calibri" panose="020F0502020204030204" pitchFamily="34" charset="0"/>
                <a:cs typeface="Calibri" panose="020F0502020204030204" pitchFamily="34" charset="0"/>
              </a:rPr>
              <a:t>et politique de </a:t>
            </a:r>
            <a:r>
              <a:rPr lang="fr-BE" sz="1800" b="1" dirty="0">
                <a:latin typeface="Calibri" panose="020F0502020204030204" pitchFamily="34" charset="0"/>
                <a:cs typeface="Calibri" panose="020F0502020204030204" pitchFamily="34" charset="0"/>
              </a:rPr>
              <a:t>bilinguisme </a:t>
            </a:r>
            <a:r>
              <a:rPr lang="fr-BE" sz="1800" dirty="0">
                <a:latin typeface="Calibri" panose="020F0502020204030204" pitchFamily="34" charset="0"/>
                <a:cs typeface="Calibri" panose="020F0502020204030204" pitchFamily="34" charset="0"/>
              </a:rPr>
              <a:t>FR-NL</a:t>
            </a:r>
          </a:p>
          <a:p>
            <a:pPr algn="just">
              <a:buFont typeface="Wingdings" panose="05000000000000000000" pitchFamily="2" charset="2"/>
              <a:buChar char="§"/>
            </a:pPr>
            <a:r>
              <a:rPr lang="fr-BE" sz="1800" b="1" dirty="0">
                <a:solidFill>
                  <a:srgbClr val="000000"/>
                </a:solidFill>
                <a:effectLst/>
                <a:latin typeface="Calibri" panose="020F0502020204030204" pitchFamily="34" charset="0"/>
                <a:ea typeface="Times New Roman" panose="02020603050405020304" pitchFamily="18" charset="0"/>
                <a:cs typeface="Minion Pro"/>
              </a:rPr>
              <a:t>Fin de vie </a:t>
            </a:r>
            <a:r>
              <a:rPr lang="fr-BE" sz="1800" dirty="0">
                <a:solidFill>
                  <a:srgbClr val="000000"/>
                </a:solidFill>
                <a:effectLst/>
                <a:latin typeface="Calibri" panose="020F0502020204030204" pitchFamily="34" charset="0"/>
                <a:ea typeface="Times New Roman" panose="02020603050405020304" pitchFamily="18" charset="0"/>
                <a:cs typeface="Minion Pro"/>
              </a:rPr>
              <a:t>: politique (manuel de qualité) + un responsable de l’organisation des soins palliatifs et de l’accompagnement à la fin de vie</a:t>
            </a:r>
            <a:endParaRPr lang="fr-BE" sz="1800" dirty="0">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fr-BE" sz="1800" dirty="0">
                <a:latin typeface="Calibri" panose="020F0502020204030204" pitchFamily="34" charset="0"/>
                <a:cs typeface="Calibri" panose="020F0502020204030204" pitchFamily="34" charset="0"/>
              </a:rPr>
              <a:t>Restriction et modalités de l’application de mesures de</a:t>
            </a:r>
            <a:r>
              <a:rPr lang="fr-BE" sz="1800" b="1" dirty="0">
                <a:latin typeface="Calibri" panose="020F0502020204030204" pitchFamily="34" charset="0"/>
                <a:cs typeface="Calibri" panose="020F0502020204030204" pitchFamily="34" charset="0"/>
              </a:rPr>
              <a:t> contention</a:t>
            </a:r>
          </a:p>
          <a:p>
            <a:pPr algn="just">
              <a:buFont typeface="Wingdings" panose="05000000000000000000" pitchFamily="2" charset="2"/>
              <a:buChar char="§"/>
            </a:pPr>
            <a:r>
              <a:rPr lang="fr-BE" sz="1800" b="1" dirty="0">
                <a:effectLst/>
                <a:latin typeface="Calibri" panose="020F0502020204030204" pitchFamily="34" charset="0"/>
                <a:ea typeface="Times New Roman" panose="02020603050405020304" pitchFamily="18" charset="0"/>
                <a:cs typeface="Calibri" panose="020F0502020204030204" pitchFamily="34" charset="0"/>
              </a:rPr>
              <a:t>Dossier individuel de santé </a:t>
            </a:r>
            <a:r>
              <a:rPr lang="fr-BE" sz="1800" dirty="0">
                <a:effectLst/>
                <a:latin typeface="Calibri" panose="020F0502020204030204" pitchFamily="34" charset="0"/>
                <a:ea typeface="Times New Roman" panose="02020603050405020304" pitchFamily="18" charset="0"/>
                <a:cs typeface="Calibri" panose="020F0502020204030204" pitchFamily="34" charset="0"/>
              </a:rPr>
              <a:t>: contenu clarifié + délai 15 jours max. </a:t>
            </a:r>
          </a:p>
          <a:p>
            <a:pPr algn="just">
              <a:buFont typeface="Wingdings" panose="05000000000000000000" pitchFamily="2" charset="2"/>
              <a:buChar char="§"/>
            </a:pPr>
            <a:r>
              <a:rPr lang="fr-BE" sz="1800" dirty="0">
                <a:latin typeface="Calibri" panose="020F0502020204030204" pitchFamily="34" charset="0"/>
                <a:ea typeface="Times New Roman" panose="02020603050405020304" pitchFamily="18" charset="0"/>
                <a:cs typeface="Calibri" panose="020F0502020204030204" pitchFamily="34" charset="0"/>
              </a:rPr>
              <a:t>Stock stratégique de protection individuelle + capteur de CO2</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2" name="Accolade ouvrante 1">
            <a:extLst>
              <a:ext uri="{FF2B5EF4-FFF2-40B4-BE49-F238E27FC236}">
                <a16:creationId xmlns:a16="http://schemas.microsoft.com/office/drawing/2014/main" id="{3EA2EF80-DD32-4AF0-B635-7DDE502AE1F7}"/>
              </a:ext>
            </a:extLst>
          </p:cNvPr>
          <p:cNvSpPr/>
          <p:nvPr/>
        </p:nvSpPr>
        <p:spPr>
          <a:xfrm>
            <a:off x="2948358" y="1499330"/>
            <a:ext cx="183482" cy="1065573"/>
          </a:xfrm>
          <a:prstGeom prst="leftBrace">
            <a:avLst/>
          </a:prstGeom>
          <a:ln w="28575">
            <a:solidFill>
              <a:srgbClr val="1E3B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dirty="0">
              <a:ln w="0">
                <a:solidFill>
                  <a:srgbClr val="1E3B89"/>
                </a:solidFill>
              </a:ln>
              <a:effectLst>
                <a:outerShdw blurRad="38100" dist="19050" dir="2700000" algn="tl" rotWithShape="0">
                  <a:schemeClr val="dk1">
                    <a:alpha val="40000"/>
                  </a:schemeClr>
                </a:outerShdw>
              </a:effectLst>
            </a:endParaRP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204835" y="1565331"/>
            <a:ext cx="2593680"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BE" sz="1700" dirty="0">
                <a:latin typeface="Calibri" panose="020F0502020204030204" pitchFamily="34" charset="0"/>
                <a:cs typeface="Calibri" panose="020F0502020204030204" pitchFamily="34" charset="0"/>
              </a:rPr>
              <a:t>Participation du personnel et des habitants dans l’élaboration et le suivi </a:t>
            </a:r>
            <a:endParaRPr lang="fr-BE" sz="17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12" name="Image 11" descr="Consultation avec un patient âgé à domicile">
            <a:extLst>
              <a:ext uri="{FF2B5EF4-FFF2-40B4-BE49-F238E27FC236}">
                <a16:creationId xmlns:a16="http://schemas.microsoft.com/office/drawing/2014/main" id="{F650049B-949B-4B0B-9A2B-3B397E687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35" r="15672"/>
          <a:stretch/>
        </p:blipFill>
        <p:spPr>
          <a:xfrm>
            <a:off x="463202" y="3032719"/>
            <a:ext cx="2335313" cy="2076059"/>
          </a:xfrm>
          <a:prstGeom prst="rect">
            <a:avLst/>
          </a:prstGeom>
        </p:spPr>
      </p:pic>
    </p:spTree>
    <p:extLst>
      <p:ext uri="{BB962C8B-B14F-4D97-AF65-F5344CB8AC3E}">
        <p14:creationId xmlns:p14="http://schemas.microsoft.com/office/powerpoint/2010/main" val="223389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774469" y="1279508"/>
            <a:ext cx="5786387" cy="155249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910303" y="1282420"/>
            <a:ext cx="5622137" cy="1426500"/>
          </a:xfrm>
        </p:spPr>
        <p:txBody>
          <a:bodyPr>
            <a:normAutofit/>
          </a:bodyPr>
          <a:lstStyle/>
          <a:p>
            <a:pPr marL="0" indent="0" algn="just">
              <a:lnSpc>
                <a:spcPct val="120000"/>
              </a:lnSpc>
              <a:buNone/>
            </a:pPr>
            <a:r>
              <a:rPr lang="fr-FR" sz="1800" b="1" dirty="0">
                <a:solidFill>
                  <a:srgbClr val="000000"/>
                </a:solidFill>
                <a:latin typeface="Calibri" panose="020F0502020204030204" pitchFamily="34" charset="0"/>
                <a:ea typeface="Calibri" panose="020F0502020204030204" pitchFamily="34" charset="0"/>
                <a:cs typeface="Minion Pro"/>
              </a:rPr>
              <a:t>Directeur </a:t>
            </a:r>
            <a:r>
              <a:rPr lang="fr-FR" sz="1800" dirty="0">
                <a:solidFill>
                  <a:srgbClr val="000000"/>
                </a:solidFill>
                <a:latin typeface="Calibri" panose="020F0502020204030204" pitchFamily="34" charset="0"/>
                <a:ea typeface="Calibri" panose="020F0502020204030204" pitchFamily="34" charset="0"/>
                <a:cs typeface="Minion Pro"/>
              </a:rPr>
              <a:t>: </a:t>
            </a:r>
            <a:r>
              <a:rPr lang="fr-FR" sz="1800" dirty="0">
                <a:solidFill>
                  <a:srgbClr val="000000"/>
                </a:solidFill>
                <a:effectLst/>
                <a:latin typeface="Calibri" panose="020F0502020204030204" pitchFamily="34" charset="0"/>
                <a:ea typeface="Calibri" panose="020F0502020204030204" pitchFamily="34" charset="0"/>
                <a:cs typeface="Minion Pro"/>
              </a:rPr>
              <a:t>rôle crucial dans l'élaboration, la mise en œuvre et le suivi de ces outils. Il ne </a:t>
            </a:r>
            <a:r>
              <a:rPr lang="fr-FR" sz="1800" b="1" dirty="0">
                <a:solidFill>
                  <a:srgbClr val="000000"/>
                </a:solidFill>
                <a:effectLst/>
                <a:latin typeface="Calibri" panose="020F0502020204030204" pitchFamily="34" charset="0"/>
                <a:ea typeface="Calibri" panose="020F0502020204030204" pitchFamily="34" charset="0"/>
                <a:cs typeface="Minion Pro"/>
              </a:rPr>
              <a:t>peut pas être comptabilisé dans la norme de personnel</a:t>
            </a:r>
            <a:r>
              <a:rPr lang="fr-FR" sz="1800" dirty="0">
                <a:solidFill>
                  <a:srgbClr val="000000"/>
                </a:solidFill>
                <a:effectLst/>
                <a:latin typeface="Calibri" panose="020F0502020204030204" pitchFamily="34" charset="0"/>
                <a:ea typeface="Calibri" panose="020F0502020204030204" pitchFamily="34" charset="0"/>
                <a:cs typeface="Minion Pro"/>
              </a:rPr>
              <a:t> (idem pour les établissements de moins de 60 lits). </a:t>
            </a:r>
            <a:endParaRPr lang="fr-BE" sz="1800" dirty="0">
              <a:solidFill>
                <a:srgbClr val="000000"/>
              </a:solidFill>
              <a:effectLst/>
              <a:latin typeface="Minion Pro"/>
              <a:ea typeface="Calibri" panose="020F0502020204030204" pitchFamily="34"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2877824" y="3288788"/>
            <a:ext cx="5579085" cy="2462213"/>
          </a:xfrm>
          <a:prstGeom prst="rect">
            <a:avLst/>
          </a:prstGeom>
          <a:noFill/>
        </p:spPr>
        <p:txBody>
          <a:bodyPr wrap="square">
            <a:spAutoFit/>
          </a:bodyPr>
          <a:lstStyle/>
          <a:p>
            <a:pPr marL="0" indent="0" algn="just">
              <a:buNone/>
            </a:pPr>
            <a:r>
              <a:rPr lang="fr-BE" b="1" dirty="0">
                <a:latin typeface="Calibri" panose="020F0502020204030204" pitchFamily="34" charset="0"/>
                <a:cs typeface="Calibri" panose="020F0502020204030204" pitchFamily="34" charset="0"/>
              </a:rPr>
              <a:t>Public de - 60 ans </a:t>
            </a:r>
          </a:p>
          <a:p>
            <a:pPr marL="0" indent="0" algn="just">
              <a:buNone/>
            </a:pPr>
            <a:endParaRPr lang="fr-BE" sz="500" b="1" dirty="0">
              <a:latin typeface="Calibri" panose="020F0502020204030204" pitchFamily="34" charset="0"/>
              <a:cs typeface="Calibri" panose="020F0502020204030204" pitchFamily="34" charset="0"/>
            </a:endParaRPr>
          </a:p>
          <a:p>
            <a:pPr marL="0" indent="0" algn="just">
              <a:buNone/>
            </a:pPr>
            <a:endParaRPr lang="fr-BE" sz="5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10% </a:t>
            </a:r>
            <a:r>
              <a:rPr lang="fr-BE" dirty="0">
                <a:latin typeface="Calibri" panose="020F0502020204030204" pitchFamily="34" charset="0"/>
                <a:cs typeface="Calibri" panose="020F0502020204030204" pitchFamily="34" charset="0"/>
              </a:rPr>
              <a:t>de la capacité totale de lits agréés</a:t>
            </a: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Critères</a:t>
            </a:r>
            <a:r>
              <a:rPr lang="fr-BE" dirty="0">
                <a:latin typeface="Calibri" panose="020F0502020204030204" pitchFamily="34" charset="0"/>
                <a:cs typeface="Calibri" panose="020F0502020204030204" pitchFamily="34" charset="0"/>
              </a:rPr>
              <a:t> définis par arrêté ministériel </a:t>
            </a: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Objectif </a:t>
            </a:r>
            <a:r>
              <a:rPr lang="fr-BE" dirty="0">
                <a:latin typeface="Calibri" panose="020F0502020204030204" pitchFamily="34" charset="0"/>
                <a:cs typeface="Calibri" panose="020F0502020204030204" pitchFamily="34" charset="0"/>
              </a:rPr>
              <a:t>: accueil de personnes plus jeunes avec un besoin d’accompagnement similaire aux ainés</a:t>
            </a:r>
          </a:p>
          <a:p>
            <a:pPr marL="285750" indent="-285750" algn="just">
              <a:buFont typeface="Wingdings" panose="05000000000000000000" pitchFamily="2" charset="2"/>
              <a:buChar char="§"/>
            </a:pPr>
            <a:r>
              <a:rPr lang="fr-BE" dirty="0">
                <a:latin typeface="Calibri" panose="020F0502020204030204" pitchFamily="34" charset="0"/>
                <a:cs typeface="Calibri" panose="020F0502020204030204" pitchFamily="34" charset="0"/>
              </a:rPr>
              <a:t>Possibilité d’accueillir d’</a:t>
            </a:r>
            <a:r>
              <a:rPr lang="fr-BE" b="1" dirty="0">
                <a:latin typeface="Calibri" panose="020F0502020204030204" pitchFamily="34" charset="0"/>
                <a:cs typeface="Calibri" panose="020F0502020204030204" pitchFamily="34" charset="0"/>
              </a:rPr>
              <a:t>autres publics </a:t>
            </a:r>
            <a:r>
              <a:rPr lang="fr-BE" dirty="0">
                <a:latin typeface="Calibri" panose="020F0502020204030204" pitchFamily="34" charset="0"/>
                <a:cs typeface="Calibri" panose="020F0502020204030204" pitchFamily="34" charset="0"/>
              </a:rPr>
              <a:t>(ex: projets intergénérationnels) dans la </a:t>
            </a:r>
            <a:r>
              <a:rPr lang="fr-BE" b="1" dirty="0">
                <a:latin typeface="Calibri" panose="020F0502020204030204" pitchFamily="34" charset="0"/>
                <a:cs typeface="Calibri" panose="020F0502020204030204" pitchFamily="34" charset="0"/>
              </a:rPr>
              <a:t>capacité non agréée</a:t>
            </a:r>
            <a:r>
              <a:rPr lang="fr-BE" dirty="0">
                <a:latin typeface="Calibri" panose="020F0502020204030204" pitchFamily="34" charset="0"/>
                <a:cs typeface="Calibri" panose="020F0502020204030204" pitchFamily="34" charset="0"/>
              </a:rPr>
              <a:t>, sur autorisation d’Iriscare </a:t>
            </a:r>
            <a:endParaRPr lang="fr-BE" b="1" dirty="0">
              <a:latin typeface="Calibri" panose="020F0502020204030204" pitchFamily="34" charset="0"/>
              <a:cs typeface="Calibri" panose="020F0502020204030204" pitchFamily="34" charset="0"/>
            </a:endParaRPr>
          </a:p>
        </p:txBody>
      </p:sp>
      <p:pic>
        <p:nvPicPr>
          <p:cNvPr id="13" name="Image 12" descr="Femmes d'affaires à l'écoute d'une réunion">
            <a:extLst>
              <a:ext uri="{FF2B5EF4-FFF2-40B4-BE49-F238E27FC236}">
                <a16:creationId xmlns:a16="http://schemas.microsoft.com/office/drawing/2014/main" id="{1494AA83-BA12-476A-8C44-78FF1F8E4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88"/>
          <a:stretch/>
        </p:blipFill>
        <p:spPr>
          <a:xfrm>
            <a:off x="270399" y="2390970"/>
            <a:ext cx="2130914" cy="2076060"/>
          </a:xfrm>
          <a:prstGeom prst="rect">
            <a:avLst/>
          </a:prstGeom>
        </p:spPr>
      </p:pic>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2780605" y="3182656"/>
            <a:ext cx="5786387" cy="267447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9420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504399" y="2492896"/>
            <a:ext cx="5411865" cy="295232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90051" y="2780928"/>
            <a:ext cx="5040560" cy="2592288"/>
          </a:xfrm>
        </p:spPr>
        <p:txBody>
          <a:bodyPr>
            <a:normAutofit/>
          </a:bodyPr>
          <a:lstStyle/>
          <a:p>
            <a:pPr algn="just">
              <a:buFont typeface="Wingdings" panose="05000000000000000000" pitchFamily="2" charset="2"/>
              <a:buChar char="§"/>
            </a:pPr>
            <a:r>
              <a:rPr lang="fr-BE" sz="1800" b="1" dirty="0">
                <a:latin typeface="Calibri" panose="020F0502020204030204" pitchFamily="34" charset="0"/>
                <a:cs typeface="Calibri" panose="020F0502020204030204" pitchFamily="34" charset="0"/>
              </a:rPr>
              <a:t>Wifi</a:t>
            </a:r>
            <a:r>
              <a:rPr lang="fr-BE" sz="1800" dirty="0">
                <a:latin typeface="Calibri" panose="020F0502020204030204" pitchFamily="34" charset="0"/>
                <a:cs typeface="Calibri" panose="020F0502020204030204" pitchFamily="34" charset="0"/>
              </a:rPr>
              <a:t> dans les chambres et lieux d’activités communs </a:t>
            </a:r>
            <a:r>
              <a:rPr lang="fr-BE" sz="1800" i="1" dirty="0">
                <a:latin typeface="Calibri" panose="020F0502020204030204" pitchFamily="34" charset="0"/>
                <a:cs typeface="Calibri" panose="020F0502020204030204" pitchFamily="34" charset="0"/>
              </a:rPr>
              <a:t>(1/01/2026)</a:t>
            </a:r>
          </a:p>
          <a:p>
            <a:pPr algn="just">
              <a:buFont typeface="Wingdings" panose="05000000000000000000" pitchFamily="2" charset="2"/>
              <a:buChar char="§"/>
            </a:pPr>
            <a:r>
              <a:rPr lang="fr-BE" sz="1800" b="1" dirty="0">
                <a:latin typeface="Calibri" panose="020F0502020204030204" pitchFamily="34" charset="0"/>
                <a:cs typeface="Calibri" panose="020F0502020204030204" pitchFamily="34" charset="0"/>
              </a:rPr>
              <a:t>Matériel adapté </a:t>
            </a:r>
            <a:r>
              <a:rPr lang="fr-BE" sz="1800" dirty="0">
                <a:latin typeface="Calibri" panose="020F0502020204030204" pitchFamily="34" charset="0"/>
                <a:cs typeface="Calibri" panose="020F0502020204030204" pitchFamily="34" charset="0"/>
              </a:rPr>
              <a:t>sans cout supplémentaire, et </a:t>
            </a:r>
            <a:r>
              <a:rPr lang="fr-BE" sz="1800" b="1" dirty="0">
                <a:latin typeface="Calibri" panose="020F0502020204030204" pitchFamily="34" charset="0"/>
                <a:cs typeface="Calibri" panose="020F0502020204030204" pitchFamily="34" charset="0"/>
              </a:rPr>
              <a:t>lits réglables </a:t>
            </a:r>
            <a:r>
              <a:rPr lang="fr-BE" sz="1800" dirty="0">
                <a:latin typeface="Calibri" panose="020F0502020204030204" pitchFamily="34" charset="0"/>
                <a:cs typeface="Calibri" panose="020F0502020204030204" pitchFamily="34" charset="0"/>
              </a:rPr>
              <a:t>dans toutes les chambres </a:t>
            </a:r>
            <a:r>
              <a:rPr lang="fr-BE" sz="1800" i="1" dirty="0">
                <a:latin typeface="Calibri" panose="020F0502020204030204" pitchFamily="34" charset="0"/>
                <a:cs typeface="Calibri" panose="020F0502020204030204" pitchFamily="34" charset="0"/>
              </a:rPr>
              <a:t>(01/01/2029)</a:t>
            </a:r>
          </a:p>
          <a:p>
            <a:pPr algn="just">
              <a:buFont typeface="Wingdings" panose="05000000000000000000" pitchFamily="2" charset="2"/>
              <a:buChar char="§"/>
            </a:pPr>
            <a:r>
              <a:rPr lang="fr-BE" sz="1800" b="1" dirty="0">
                <a:latin typeface="Calibri" panose="020F0502020204030204" pitchFamily="34" charset="0"/>
                <a:cs typeface="Calibri" panose="020F0502020204030204" pitchFamily="34" charset="0"/>
              </a:rPr>
              <a:t>Pare-soleil extérieurs </a:t>
            </a:r>
            <a:r>
              <a:rPr lang="fr-BE" sz="1800" dirty="0">
                <a:latin typeface="Calibri" panose="020F0502020204030204" pitchFamily="34" charset="0"/>
                <a:cs typeface="Calibri" panose="020F0502020204030204" pitchFamily="34" charset="0"/>
              </a:rPr>
              <a:t>(sauf façades au nord, NE et NO) </a:t>
            </a:r>
            <a:r>
              <a:rPr lang="fr-BE" sz="1800" i="1" dirty="0">
                <a:latin typeface="Calibri" panose="020F0502020204030204" pitchFamily="34" charset="0"/>
                <a:cs typeface="Calibri" panose="020F0502020204030204" pitchFamily="34" charset="0"/>
              </a:rPr>
              <a:t>(01/01/2034)</a:t>
            </a:r>
          </a:p>
          <a:p>
            <a:pPr algn="just">
              <a:buFont typeface="Wingdings" panose="05000000000000000000" pitchFamily="2" charset="2"/>
              <a:buChar char="§"/>
            </a:pPr>
            <a:r>
              <a:rPr lang="fr-BE" sz="1800" b="1" dirty="0">
                <a:latin typeface="Calibri" panose="020F0502020204030204" pitchFamily="34" charset="0"/>
                <a:cs typeface="Calibri" panose="020F0502020204030204" pitchFamily="34" charset="0"/>
              </a:rPr>
              <a:t>TV et frigo </a:t>
            </a:r>
            <a:r>
              <a:rPr lang="fr-BE" sz="1800" dirty="0">
                <a:latin typeface="Calibri" panose="020F0502020204030204" pitchFamily="34" charset="0"/>
                <a:cs typeface="Calibri" panose="020F0502020204030204" pitchFamily="34" charset="0"/>
              </a:rPr>
              <a:t>dans toutes les chambres </a:t>
            </a:r>
            <a:r>
              <a:rPr lang="fr-BE" sz="1800" i="1" dirty="0">
                <a:latin typeface="Calibri" panose="020F0502020204030204" pitchFamily="34" charset="0"/>
                <a:cs typeface="Calibri" panose="020F0502020204030204" pitchFamily="34" charset="0"/>
              </a:rPr>
              <a:t>(01/01/2026)</a:t>
            </a: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1.5. Améliorer la qualité de l’infrastructure </a:t>
            </a:r>
          </a:p>
        </p:txBody>
      </p:sp>
      <p:sp>
        <p:nvSpPr>
          <p:cNvPr id="11" name="ZoneTexte 10">
            <a:extLst>
              <a:ext uri="{FF2B5EF4-FFF2-40B4-BE49-F238E27FC236}">
                <a16:creationId xmlns:a16="http://schemas.microsoft.com/office/drawing/2014/main" id="{59C45949-232C-4DBD-A58B-9D43381FE15A}"/>
              </a:ext>
            </a:extLst>
          </p:cNvPr>
          <p:cNvSpPr txBox="1"/>
          <p:nvPr/>
        </p:nvSpPr>
        <p:spPr>
          <a:xfrm>
            <a:off x="339105" y="1096782"/>
            <a:ext cx="8573294" cy="1067343"/>
          </a:xfrm>
          <a:prstGeom prst="rect">
            <a:avLst/>
          </a:prstGeom>
          <a:noFill/>
        </p:spPr>
        <p:txBody>
          <a:bodyPr wrap="square">
            <a:spAutoFit/>
          </a:bodyPr>
          <a:lstStyle/>
          <a:p>
            <a:pPr algn="just">
              <a:lnSpc>
                <a:spcPct val="120000"/>
              </a:lnSpc>
            </a:pPr>
            <a:r>
              <a:rPr lang="fr-FR" sz="1800" b="1" dirty="0">
                <a:solidFill>
                  <a:srgbClr val="000000"/>
                </a:solidFill>
                <a:effectLst/>
                <a:latin typeface="Calibri" panose="020F0502020204030204" pitchFamily="34" charset="0"/>
                <a:ea typeface="Calibri" panose="020F0502020204030204" pitchFamily="34" charset="0"/>
                <a:cs typeface="Minion Pro"/>
              </a:rPr>
              <a:t>Objectifs </a:t>
            </a:r>
            <a:r>
              <a:rPr lang="fr-FR" sz="1800" dirty="0">
                <a:solidFill>
                  <a:srgbClr val="000000"/>
                </a:solidFill>
                <a:effectLst/>
                <a:latin typeface="Calibri" panose="020F0502020204030204" pitchFamily="34" charset="0"/>
                <a:ea typeface="Calibri" panose="020F0502020204030204" pitchFamily="34" charset="0"/>
                <a:cs typeface="Minion Pro"/>
              </a:rPr>
              <a:t>: améliorer l'accessibilité des bâtiments aux PRM, adapter les bâtiments aux conditions climatiques futures, faciliter la prise en charge de personnes fortement dépendantes, et tenir compte des récentes évolutions technologiques</a:t>
            </a:r>
            <a:endParaRPr lang="fr-BE" sz="2000" dirty="0">
              <a:solidFill>
                <a:srgbClr val="000000"/>
              </a:solidFill>
              <a:effectLst/>
              <a:latin typeface="Minion Pro"/>
              <a:ea typeface="Calibri" panose="020F0502020204030204" pitchFamily="34" charset="0"/>
              <a:cs typeface="Minion Pro"/>
            </a:endParaRPr>
          </a:p>
        </p:txBody>
      </p:sp>
      <p:pic>
        <p:nvPicPr>
          <p:cNvPr id="12" name="Image 11" descr="Personnes âgées en fauteuil roulant">
            <a:extLst>
              <a:ext uri="{FF2B5EF4-FFF2-40B4-BE49-F238E27FC236}">
                <a16:creationId xmlns:a16="http://schemas.microsoft.com/office/drawing/2014/main" id="{E40BAF6C-2E24-4745-8450-4B31A97E5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4087" y="2994428"/>
            <a:ext cx="2808312" cy="1872208"/>
          </a:xfrm>
          <a:prstGeom prst="rect">
            <a:avLst/>
          </a:prstGeom>
        </p:spPr>
      </p:pic>
      <p:pic>
        <p:nvPicPr>
          <p:cNvPr id="10" name="Image 9">
            <a:extLst>
              <a:ext uri="{FF2B5EF4-FFF2-40B4-BE49-F238E27FC236}">
                <a16:creationId xmlns:a16="http://schemas.microsoft.com/office/drawing/2014/main" id="{CFDDEFA2-FBC2-43D1-A2EB-33483CCA835A}"/>
              </a:ext>
            </a:extLst>
          </p:cNvPr>
          <p:cNvPicPr>
            <a:picLocks noChangeAspect="1"/>
          </p:cNvPicPr>
          <p:nvPr/>
        </p:nvPicPr>
        <p:blipFill rotWithShape="1">
          <a:blip r:embed="rId3"/>
          <a:srcRect r="4538"/>
          <a:stretch/>
        </p:blipFill>
        <p:spPr>
          <a:xfrm>
            <a:off x="72008" y="5682569"/>
            <a:ext cx="9071992" cy="1138280"/>
          </a:xfrm>
          <a:prstGeom prst="rect">
            <a:avLst/>
          </a:prstGeom>
        </p:spPr>
      </p:pic>
    </p:spTree>
    <p:extLst>
      <p:ext uri="{BB962C8B-B14F-4D97-AF65-F5344CB8AC3E}">
        <p14:creationId xmlns:p14="http://schemas.microsoft.com/office/powerpoint/2010/main" val="2985973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504399" y="1397266"/>
            <a:ext cx="7949551" cy="433599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90050" y="1628800"/>
            <a:ext cx="7554358" cy="4032448"/>
          </a:xfrm>
        </p:spPr>
        <p:txBody>
          <a:bodyPr>
            <a:normAutofit fontScale="62500" lnSpcReduction="20000"/>
          </a:bodyPr>
          <a:lstStyle/>
          <a:p>
            <a:pPr lvl="0" algn="just">
              <a:lnSpc>
                <a:spcPct val="120000"/>
              </a:lnSpc>
              <a:buFont typeface="Wingdings" panose="05000000000000000000" pitchFamily="2" charset="2"/>
              <a:buChar char="§"/>
            </a:pPr>
            <a:r>
              <a:rPr lang="fr-FR" sz="2400" b="1" dirty="0">
                <a:solidFill>
                  <a:srgbClr val="000000"/>
                </a:solidFill>
                <a:ea typeface="Times New Roman" panose="02020603050405020304" pitchFamily="18" charset="0"/>
                <a:cs typeface="Minion Pro"/>
              </a:rPr>
              <a:t>P</a:t>
            </a:r>
            <a:r>
              <a:rPr lang="fr-FR" sz="2400" b="1" dirty="0">
                <a:solidFill>
                  <a:srgbClr val="000000"/>
                </a:solidFill>
                <a:effectLst/>
                <a:ea typeface="Times New Roman" panose="02020603050405020304" pitchFamily="18" charset="0"/>
                <a:cs typeface="Minion Pro"/>
              </a:rPr>
              <a:t>our les établissements mis en exploitation après le 1</a:t>
            </a:r>
            <a:r>
              <a:rPr lang="fr-FR" sz="2400" b="1" baseline="30000" dirty="0">
                <a:solidFill>
                  <a:srgbClr val="000000"/>
                </a:solidFill>
                <a:effectLst/>
                <a:ea typeface="Times New Roman" panose="02020603050405020304" pitchFamily="18" charset="0"/>
                <a:cs typeface="Minion Pro"/>
              </a:rPr>
              <a:t>er</a:t>
            </a:r>
            <a:r>
              <a:rPr lang="fr-FR" sz="2400" b="1" dirty="0">
                <a:solidFill>
                  <a:srgbClr val="000000"/>
                </a:solidFill>
                <a:effectLst/>
                <a:ea typeface="Times New Roman" panose="02020603050405020304" pitchFamily="18" charset="0"/>
                <a:cs typeface="Minion Pro"/>
              </a:rPr>
              <a:t> janvier 2010 ainsi que pour les établissements mis en exploitation avant le 1</a:t>
            </a:r>
            <a:r>
              <a:rPr lang="fr-FR" sz="2400" b="1" baseline="30000" dirty="0">
                <a:solidFill>
                  <a:srgbClr val="000000"/>
                </a:solidFill>
                <a:effectLst/>
                <a:ea typeface="Times New Roman" panose="02020603050405020304" pitchFamily="18" charset="0"/>
                <a:cs typeface="Minion Pro"/>
              </a:rPr>
              <a:t>er</a:t>
            </a:r>
            <a:r>
              <a:rPr lang="fr-FR" sz="2400" b="1" dirty="0">
                <a:solidFill>
                  <a:srgbClr val="000000"/>
                </a:solidFill>
                <a:effectLst/>
                <a:ea typeface="Times New Roman" panose="02020603050405020304" pitchFamily="18" charset="0"/>
                <a:cs typeface="Minion Pro"/>
              </a:rPr>
              <a:t> janvier 2010 qui effectuent des travaux de rénovation ou d'extension </a:t>
            </a:r>
            <a:r>
              <a:rPr lang="fr-FR" sz="2400" dirty="0">
                <a:solidFill>
                  <a:srgbClr val="000000"/>
                </a:solidFill>
                <a:effectLst/>
                <a:ea typeface="Times New Roman" panose="02020603050405020304" pitchFamily="18" charset="0"/>
                <a:cs typeface="Minion Pro"/>
              </a:rPr>
              <a:t>: chaque chambre doit comporter au moins une installation sanitaire séparée de la chambre et accessible aux personnes à mobilité réduite, comprenant une toilette, un lavabo à eau courante potable, chaude et froide, un miroir et une douche ou baignoire</a:t>
            </a:r>
          </a:p>
          <a:p>
            <a:pPr lvl="0" algn="just">
              <a:lnSpc>
                <a:spcPct val="120000"/>
              </a:lnSpc>
              <a:buFont typeface="Wingdings" panose="05000000000000000000" pitchFamily="2" charset="2"/>
              <a:buChar char="§"/>
            </a:pPr>
            <a:endParaRPr lang="fr-FR" sz="800" b="1" dirty="0">
              <a:solidFill>
                <a:srgbClr val="000000"/>
              </a:solidFill>
              <a:ea typeface="Times New Roman" panose="02020603050405020304" pitchFamily="18" charset="0"/>
              <a:cs typeface="Minion Pro"/>
            </a:endParaRPr>
          </a:p>
          <a:p>
            <a:pPr lvl="0" algn="just">
              <a:lnSpc>
                <a:spcPct val="120000"/>
              </a:lnSpc>
              <a:buFont typeface="Wingdings" panose="05000000000000000000" pitchFamily="2" charset="2"/>
              <a:buChar char="§"/>
            </a:pPr>
            <a:r>
              <a:rPr lang="fr-FR" sz="2400" b="1" dirty="0">
                <a:solidFill>
                  <a:srgbClr val="000000"/>
                </a:solidFill>
                <a:ea typeface="Times New Roman" panose="02020603050405020304" pitchFamily="18" charset="0"/>
                <a:cs typeface="Minion Pro"/>
              </a:rPr>
              <a:t>P</a:t>
            </a:r>
            <a:r>
              <a:rPr lang="fr-FR" sz="2400" b="1" dirty="0">
                <a:solidFill>
                  <a:srgbClr val="000000"/>
                </a:solidFill>
                <a:effectLst/>
                <a:ea typeface="Times New Roman" panose="02020603050405020304" pitchFamily="18" charset="0"/>
                <a:cs typeface="Minion Pro"/>
              </a:rPr>
              <a:t>our les établissements mis en exploitation avant le 1</a:t>
            </a:r>
            <a:r>
              <a:rPr lang="fr-FR" sz="2400" b="1" baseline="30000" dirty="0">
                <a:solidFill>
                  <a:srgbClr val="000000"/>
                </a:solidFill>
                <a:effectLst/>
                <a:ea typeface="Times New Roman" panose="02020603050405020304" pitchFamily="18" charset="0"/>
                <a:cs typeface="Minion Pro"/>
              </a:rPr>
              <a:t>er</a:t>
            </a:r>
            <a:r>
              <a:rPr lang="fr-FR" sz="2400" b="1" dirty="0">
                <a:solidFill>
                  <a:srgbClr val="000000"/>
                </a:solidFill>
                <a:effectLst/>
                <a:ea typeface="Times New Roman" panose="02020603050405020304" pitchFamily="18" charset="0"/>
                <a:cs typeface="Minion Pro"/>
              </a:rPr>
              <a:t> janvier 2010 </a:t>
            </a:r>
            <a:r>
              <a:rPr lang="fr-FR" sz="2400" b="1" dirty="0">
                <a:solidFill>
                  <a:srgbClr val="000000"/>
                </a:solidFill>
                <a:ea typeface="Times New Roman" panose="02020603050405020304" pitchFamily="18" charset="0"/>
                <a:cs typeface="Minion Pro"/>
              </a:rPr>
              <a:t>: </a:t>
            </a:r>
          </a:p>
          <a:p>
            <a:pPr lvl="1" algn="just">
              <a:lnSpc>
                <a:spcPct val="120000"/>
              </a:lnSpc>
              <a:buFont typeface="Wingdings" panose="05000000000000000000" pitchFamily="2" charset="2"/>
              <a:buChar char="Ø"/>
            </a:pPr>
            <a:r>
              <a:rPr lang="fr-FR" dirty="0">
                <a:solidFill>
                  <a:srgbClr val="000000"/>
                </a:solidFill>
                <a:ea typeface="Times New Roman" panose="02020603050405020304" pitchFamily="18" charset="0"/>
                <a:cs typeface="Minion Pro"/>
              </a:rPr>
              <a:t>E</a:t>
            </a:r>
            <a:r>
              <a:rPr lang="fr-FR" dirty="0">
                <a:solidFill>
                  <a:srgbClr val="000000"/>
                </a:solidFill>
                <a:effectLst/>
                <a:ea typeface="Times New Roman" panose="02020603050405020304" pitchFamily="18" charset="0"/>
                <a:cs typeface="Minion Pro"/>
              </a:rPr>
              <a:t>quiper chaque chambre d'un lavabo à eau courante potable, chaude et froide, d'un miroir ainsi que d'un élément de séparation entre le lavabo et le lit </a:t>
            </a:r>
          </a:p>
          <a:p>
            <a:pPr lvl="1" algn="just">
              <a:lnSpc>
                <a:spcPct val="120000"/>
              </a:lnSpc>
              <a:buFont typeface="Wingdings" panose="05000000000000000000" pitchFamily="2" charset="2"/>
              <a:buChar char="Ø"/>
            </a:pPr>
            <a:r>
              <a:rPr lang="fr-FR" dirty="0">
                <a:solidFill>
                  <a:srgbClr val="000000"/>
                </a:solidFill>
                <a:ea typeface="Calibri" panose="020F0502020204030204" pitchFamily="34" charset="0"/>
                <a:cs typeface="Minion Pro"/>
              </a:rPr>
              <a:t>U</a:t>
            </a:r>
            <a:r>
              <a:rPr lang="fr-FR" dirty="0">
                <a:solidFill>
                  <a:srgbClr val="000000"/>
                </a:solidFill>
                <a:effectLst/>
                <a:ea typeface="Calibri" panose="020F0502020204030204" pitchFamily="34" charset="0"/>
                <a:cs typeface="Minion Pro"/>
              </a:rPr>
              <a:t>ne toilette par huit habitants, dont au moins une par étage est accessible aux personnes à mobilité réduite </a:t>
            </a:r>
          </a:p>
          <a:p>
            <a:pPr lvl="1" algn="just">
              <a:lnSpc>
                <a:spcPct val="120000"/>
              </a:lnSpc>
              <a:buFont typeface="Wingdings" panose="05000000000000000000" pitchFamily="2" charset="2"/>
              <a:buChar char="Ø"/>
            </a:pPr>
            <a:r>
              <a:rPr lang="fr-FR" dirty="0">
                <a:solidFill>
                  <a:srgbClr val="000000"/>
                </a:solidFill>
                <a:ea typeface="Calibri" panose="020F0502020204030204" pitchFamily="34" charset="0"/>
                <a:cs typeface="Minion Pro"/>
              </a:rPr>
              <a:t>U</a:t>
            </a:r>
            <a:r>
              <a:rPr lang="fr-FR" dirty="0">
                <a:solidFill>
                  <a:srgbClr val="000000"/>
                </a:solidFill>
                <a:effectLst/>
                <a:ea typeface="Calibri" panose="020F0502020204030204" pitchFamily="34" charset="0"/>
                <a:cs typeface="Minion Pro"/>
              </a:rPr>
              <a:t>ne douche ou une baignoire accessibles aux personnes à mobilité réduite, ainsi qu’une douche ou baignoire supplémentaire (également accessibles aux PMR) lorsque l’institution dépasse la moitié de toute nouvelle tranche de 30 habitants  </a:t>
            </a:r>
            <a:endParaRPr lang="fr-BE" dirty="0">
              <a:solidFill>
                <a:srgbClr val="000000"/>
              </a:solidFill>
              <a:effectLst/>
              <a:ea typeface="Calibri" panose="020F0502020204030204" pitchFamily="34" charset="0"/>
              <a:cs typeface="Minion Pro"/>
            </a:endParaRPr>
          </a:p>
          <a:p>
            <a:pPr algn="just">
              <a:lnSpc>
                <a:spcPct val="120000"/>
              </a:lnSpc>
              <a:buFont typeface="Wingdings" panose="05000000000000000000" pitchFamily="2" charset="2"/>
              <a:buChar char="§"/>
            </a:pP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1.5. Améliorer la qualité de l’infrastructure </a:t>
            </a:r>
          </a:p>
        </p:txBody>
      </p:sp>
      <p:pic>
        <p:nvPicPr>
          <p:cNvPr id="13" name="Image 12">
            <a:extLst>
              <a:ext uri="{FF2B5EF4-FFF2-40B4-BE49-F238E27FC236}">
                <a16:creationId xmlns:a16="http://schemas.microsoft.com/office/drawing/2014/main" id="{690F81F3-7CAD-483C-A3CC-B93F5D33EA6A}"/>
              </a:ext>
            </a:extLst>
          </p:cNvPr>
          <p:cNvPicPr>
            <a:picLocks noChangeAspect="1"/>
          </p:cNvPicPr>
          <p:nvPr/>
        </p:nvPicPr>
        <p:blipFill>
          <a:blip r:embed="rId3"/>
          <a:stretch>
            <a:fillRect/>
          </a:stretch>
        </p:blipFill>
        <p:spPr>
          <a:xfrm>
            <a:off x="7972261" y="5863878"/>
            <a:ext cx="1171739" cy="933580"/>
          </a:xfrm>
          <a:prstGeom prst="rect">
            <a:avLst/>
          </a:prstGeom>
        </p:spPr>
      </p:pic>
      <p:pic>
        <p:nvPicPr>
          <p:cNvPr id="3" name="Graphique 2" descr="Travail avec un remplissage uni">
            <a:extLst>
              <a:ext uri="{FF2B5EF4-FFF2-40B4-BE49-F238E27FC236}">
                <a16:creationId xmlns:a16="http://schemas.microsoft.com/office/drawing/2014/main" id="{B2C35172-A71C-421A-8052-B63C62C38B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2497" y="5226888"/>
            <a:ext cx="914400" cy="914400"/>
          </a:xfrm>
          <a:prstGeom prst="rect">
            <a:avLst/>
          </a:prstGeom>
        </p:spPr>
      </p:pic>
    </p:spTree>
    <p:extLst>
      <p:ext uri="{BB962C8B-B14F-4D97-AF65-F5344CB8AC3E}">
        <p14:creationId xmlns:p14="http://schemas.microsoft.com/office/powerpoint/2010/main" val="2062231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504399" y="1556792"/>
            <a:ext cx="7235953" cy="417646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90051" y="1666240"/>
            <a:ext cx="6706430" cy="3995008"/>
          </a:xfrm>
        </p:spPr>
        <p:txBody>
          <a:bodyPr>
            <a:noAutofit/>
          </a:bodyPr>
          <a:lstStyle/>
          <a:p>
            <a:pPr marL="0" lvl="0" indent="0" algn="just">
              <a:lnSpc>
                <a:spcPct val="120000"/>
              </a:lnSpc>
              <a:buNone/>
            </a:pPr>
            <a:r>
              <a:rPr lang="fr-BE" sz="1500" dirty="0">
                <a:ea typeface="Times New Roman" panose="02020603050405020304" pitchFamily="18" charset="0"/>
              </a:rPr>
              <a:t>L</a:t>
            </a:r>
            <a:r>
              <a:rPr lang="fr-BE" sz="1500" dirty="0">
                <a:effectLst/>
                <a:ea typeface="Times New Roman" panose="02020603050405020304" pitchFamily="18" charset="0"/>
              </a:rPr>
              <a:t>es dérogations aux normes architecturales octroyées avant le 1er septembre 2024 restent valables jusqu'au </a:t>
            </a:r>
            <a:r>
              <a:rPr lang="fr-BE" sz="1500" b="1" dirty="0">
                <a:effectLst/>
                <a:ea typeface="Times New Roman" panose="02020603050405020304" pitchFamily="18" charset="0"/>
              </a:rPr>
              <a:t>1er septembre 2029. </a:t>
            </a:r>
          </a:p>
          <a:p>
            <a:pPr marL="0" lvl="0" indent="0" algn="just">
              <a:lnSpc>
                <a:spcPct val="120000"/>
              </a:lnSpc>
              <a:buNone/>
            </a:pPr>
            <a:endParaRPr lang="fr-BE" sz="1500" b="1" dirty="0">
              <a:solidFill>
                <a:srgbClr val="000000"/>
              </a:solidFill>
              <a:ea typeface="Times New Roman" panose="02020603050405020304" pitchFamily="18" charset="0"/>
              <a:cs typeface="Minion Pro"/>
            </a:endParaRPr>
          </a:p>
          <a:p>
            <a:pPr marL="0" lvl="0" indent="0" algn="just">
              <a:lnSpc>
                <a:spcPct val="120000"/>
              </a:lnSpc>
              <a:buNone/>
            </a:pPr>
            <a:r>
              <a:rPr lang="fr-BE" sz="1500" b="1" dirty="0">
                <a:solidFill>
                  <a:srgbClr val="000000"/>
                </a:solidFill>
                <a:ea typeface="Times New Roman" panose="02020603050405020304" pitchFamily="18" charset="0"/>
                <a:cs typeface="Minion Pro"/>
              </a:rPr>
              <a:t>Motifs de </a:t>
            </a:r>
            <a:r>
              <a:rPr lang="fr-BE" sz="1500" b="1" dirty="0">
                <a:solidFill>
                  <a:srgbClr val="FF0000"/>
                </a:solidFill>
                <a:ea typeface="Times New Roman" panose="02020603050405020304" pitchFamily="18" charset="0"/>
                <a:cs typeface="Minion Pro"/>
              </a:rPr>
              <a:t>dérogation</a:t>
            </a:r>
            <a:r>
              <a:rPr lang="fr-BE" sz="1500" b="1" dirty="0">
                <a:solidFill>
                  <a:srgbClr val="000000"/>
                </a:solidFill>
                <a:ea typeface="Times New Roman" panose="02020603050405020304" pitchFamily="18" charset="0"/>
                <a:cs typeface="Minion Pro"/>
              </a:rPr>
              <a:t> </a:t>
            </a:r>
            <a:r>
              <a:rPr lang="fr-BE" sz="1500" dirty="0">
                <a:solidFill>
                  <a:srgbClr val="000000"/>
                </a:solidFill>
                <a:ea typeface="Times New Roman" panose="02020603050405020304" pitchFamily="18" charset="0"/>
                <a:cs typeface="Minion Pro"/>
              </a:rPr>
              <a:t>pour </a:t>
            </a:r>
            <a:r>
              <a:rPr lang="fr-BE" sz="1500" u="sng" dirty="0">
                <a:solidFill>
                  <a:srgbClr val="000000"/>
                </a:solidFill>
                <a:effectLst>
                  <a:outerShdw blurRad="38100" dist="38100" dir="2700000" algn="tl">
                    <a:srgbClr val="000000">
                      <a:alpha val="43137"/>
                    </a:srgbClr>
                  </a:outerShdw>
                </a:effectLst>
                <a:ea typeface="Times New Roman" panose="02020603050405020304" pitchFamily="18" charset="0"/>
                <a:cs typeface="Minion Pro"/>
              </a:rPr>
              <a:t>certaines normes</a:t>
            </a:r>
            <a:r>
              <a:rPr lang="fr-BE" sz="1500" dirty="0">
                <a:solidFill>
                  <a:srgbClr val="000000"/>
                </a:solidFill>
                <a:effectLst>
                  <a:outerShdw blurRad="38100" dist="38100" dir="2700000" algn="tl">
                    <a:srgbClr val="000000">
                      <a:alpha val="43137"/>
                    </a:srgbClr>
                  </a:outerShdw>
                </a:effectLst>
                <a:ea typeface="Times New Roman" panose="02020603050405020304" pitchFamily="18" charset="0"/>
                <a:cs typeface="Minion Pro"/>
              </a:rPr>
              <a:t> (</a:t>
            </a:r>
            <a:r>
              <a:rPr lang="fr-FR" sz="1500" dirty="0">
                <a:effectLst/>
                <a:ea typeface="Calibri" panose="020F0502020204030204" pitchFamily="34" charset="0"/>
              </a:rPr>
              <a:t>articles 45, 48, 59, 170, 177, 179 § 1er et 183 )</a:t>
            </a:r>
            <a:r>
              <a:rPr lang="fr-BE" sz="1500" dirty="0">
                <a:solidFill>
                  <a:srgbClr val="000000"/>
                </a:solidFill>
                <a:ea typeface="Times New Roman" panose="02020603050405020304" pitchFamily="18" charset="0"/>
                <a:cs typeface="Minion Pro"/>
              </a:rPr>
              <a:t>:</a:t>
            </a:r>
          </a:p>
          <a:p>
            <a:pPr marL="0" lvl="0" indent="0" algn="just">
              <a:lnSpc>
                <a:spcPct val="120000"/>
              </a:lnSpc>
              <a:buNone/>
            </a:pPr>
            <a:endParaRPr lang="fr-FR" sz="100" b="1" dirty="0">
              <a:solidFill>
                <a:srgbClr val="000000"/>
              </a:solidFill>
              <a:ea typeface="Times New Roman" panose="02020603050405020304" pitchFamily="18" charset="0"/>
              <a:cs typeface="Minion Pro"/>
            </a:endParaRPr>
          </a:p>
          <a:p>
            <a:pPr lvl="0" algn="just">
              <a:lnSpc>
                <a:spcPct val="120000"/>
              </a:lnSpc>
              <a:buFont typeface="Wingdings" panose="05000000000000000000" pitchFamily="2" charset="2"/>
              <a:buChar char="ü"/>
            </a:pPr>
            <a:r>
              <a:rPr lang="fr-FR" sz="1500" dirty="0">
                <a:solidFill>
                  <a:srgbClr val="000000"/>
                </a:solidFill>
                <a:ea typeface="Times New Roman" panose="02020603050405020304" pitchFamily="18" charset="0"/>
                <a:cs typeface="Minion Pro"/>
              </a:rPr>
              <a:t>Exigence d’une </a:t>
            </a:r>
            <a:r>
              <a:rPr lang="fr-FR" sz="1500" b="1" dirty="0">
                <a:solidFill>
                  <a:srgbClr val="000000"/>
                </a:solidFill>
                <a:ea typeface="Times New Roman" panose="02020603050405020304" pitchFamily="18" charset="0"/>
                <a:cs typeface="Minion Pro"/>
              </a:rPr>
              <a:t>contrainte urbanistique </a:t>
            </a:r>
            <a:r>
              <a:rPr lang="fr-FR" sz="1500" dirty="0">
                <a:solidFill>
                  <a:srgbClr val="000000"/>
                </a:solidFill>
                <a:ea typeface="Times New Roman" panose="02020603050405020304" pitchFamily="18" charset="0"/>
                <a:cs typeface="Minion Pro"/>
              </a:rPr>
              <a:t>dûment démontrée à propos du bâtiment dans lequel se situe l’établissement</a:t>
            </a:r>
          </a:p>
          <a:p>
            <a:pPr lvl="0" algn="just">
              <a:lnSpc>
                <a:spcPct val="120000"/>
              </a:lnSpc>
              <a:buFont typeface="Wingdings" panose="05000000000000000000" pitchFamily="2" charset="2"/>
              <a:buChar char="ü"/>
            </a:pPr>
            <a:r>
              <a:rPr lang="fr-FR" sz="1500" dirty="0">
                <a:solidFill>
                  <a:srgbClr val="000000"/>
                </a:solidFill>
                <a:ea typeface="Times New Roman" panose="02020603050405020304" pitchFamily="18" charset="0"/>
                <a:cs typeface="Minion Pro"/>
              </a:rPr>
              <a:t>Incompatibilité entre la norme et l’existence, dans le bâtiment, d’éléments structurels qui ne </a:t>
            </a:r>
            <a:r>
              <a:rPr lang="fr-FR" sz="1500" b="1" dirty="0">
                <a:solidFill>
                  <a:srgbClr val="000000"/>
                </a:solidFill>
                <a:ea typeface="Times New Roman" panose="02020603050405020304" pitchFamily="18" charset="0"/>
                <a:cs typeface="Minion Pro"/>
              </a:rPr>
              <a:t>peuvent être déplacés</a:t>
            </a:r>
          </a:p>
          <a:p>
            <a:pPr lvl="0" algn="just">
              <a:lnSpc>
                <a:spcPct val="120000"/>
              </a:lnSpc>
              <a:buFont typeface="Wingdings" panose="05000000000000000000" pitchFamily="2" charset="2"/>
              <a:buChar char="ü"/>
            </a:pPr>
            <a:r>
              <a:rPr lang="fr-FR" sz="1500" dirty="0">
                <a:solidFill>
                  <a:srgbClr val="000000"/>
                </a:solidFill>
                <a:ea typeface="Times New Roman" panose="02020603050405020304" pitchFamily="18" charset="0"/>
                <a:cs typeface="Minion Pro"/>
              </a:rPr>
              <a:t>Démonstration que l’objectif poursuivi par la norme architecturale concernée est atteint par un </a:t>
            </a:r>
            <a:r>
              <a:rPr lang="fr-FR" sz="1500" b="1" dirty="0">
                <a:solidFill>
                  <a:srgbClr val="000000"/>
                </a:solidFill>
                <a:ea typeface="Times New Roman" panose="02020603050405020304" pitchFamily="18" charset="0"/>
                <a:cs typeface="Minion Pro"/>
              </a:rPr>
              <a:t>autre moyen </a:t>
            </a:r>
            <a:r>
              <a:rPr lang="fr-FR" sz="1500" dirty="0">
                <a:solidFill>
                  <a:srgbClr val="000000"/>
                </a:solidFill>
                <a:ea typeface="Times New Roman" panose="02020603050405020304" pitchFamily="18" charset="0"/>
                <a:cs typeface="Minion Pro"/>
              </a:rPr>
              <a:t>que celui prévu par la norme</a:t>
            </a:r>
            <a:endParaRPr lang="fr-BE" sz="15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1.5. Améliorer la qualité de l’infrastructure </a:t>
            </a:r>
          </a:p>
        </p:txBody>
      </p:sp>
      <p:pic>
        <p:nvPicPr>
          <p:cNvPr id="13" name="Image 12">
            <a:extLst>
              <a:ext uri="{FF2B5EF4-FFF2-40B4-BE49-F238E27FC236}">
                <a16:creationId xmlns:a16="http://schemas.microsoft.com/office/drawing/2014/main" id="{690F81F3-7CAD-483C-A3CC-B93F5D33EA6A}"/>
              </a:ext>
            </a:extLst>
          </p:cNvPr>
          <p:cNvPicPr>
            <a:picLocks noChangeAspect="1"/>
          </p:cNvPicPr>
          <p:nvPr/>
        </p:nvPicPr>
        <p:blipFill>
          <a:blip r:embed="rId3"/>
          <a:stretch>
            <a:fillRect/>
          </a:stretch>
        </p:blipFill>
        <p:spPr>
          <a:xfrm>
            <a:off x="7972261" y="5863878"/>
            <a:ext cx="1171739" cy="933580"/>
          </a:xfrm>
          <a:prstGeom prst="rect">
            <a:avLst/>
          </a:prstGeom>
        </p:spPr>
      </p:pic>
      <p:pic>
        <p:nvPicPr>
          <p:cNvPr id="5" name="Graphique 4" descr="Homme tenant un panneau">
            <a:extLst>
              <a:ext uri="{FF2B5EF4-FFF2-40B4-BE49-F238E27FC236}">
                <a16:creationId xmlns:a16="http://schemas.microsoft.com/office/drawing/2014/main" id="{5330A819-5DD4-44A1-B457-3D39778FC7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6296" y="2112094"/>
            <a:ext cx="1796405" cy="3751784"/>
          </a:xfrm>
          <a:prstGeom prst="rect">
            <a:avLst/>
          </a:prstGeom>
        </p:spPr>
      </p:pic>
      <p:cxnSp>
        <p:nvCxnSpPr>
          <p:cNvPr id="7" name="Connecteur : en angle 6">
            <a:extLst>
              <a:ext uri="{FF2B5EF4-FFF2-40B4-BE49-F238E27FC236}">
                <a16:creationId xmlns:a16="http://schemas.microsoft.com/office/drawing/2014/main" id="{8AA9F2B4-9178-4EBD-8549-445915D87E12}"/>
              </a:ext>
            </a:extLst>
          </p:cNvPr>
          <p:cNvCxnSpPr>
            <a:cxnSpLocks/>
          </p:cNvCxnSpPr>
          <p:nvPr/>
        </p:nvCxnSpPr>
        <p:spPr>
          <a:xfrm>
            <a:off x="7775657" y="3389729"/>
            <a:ext cx="782473" cy="203211"/>
          </a:xfrm>
          <a:prstGeom prst="bentConnector3">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37133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252522" y="1207975"/>
            <a:ext cx="7063893"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593870" y="1106482"/>
            <a:ext cx="6768752" cy="2268864"/>
          </a:xfrm>
        </p:spPr>
        <p:txBody>
          <a:bodyPr>
            <a:normAutofit fontScale="92500" lnSpcReduction="10000"/>
          </a:bodyPr>
          <a:lstStyle/>
          <a:p>
            <a:pPr marL="0" indent="0">
              <a:buNone/>
            </a:pPr>
            <a:endParaRPr lang="fr-BE" sz="1400" dirty="0">
              <a:latin typeface="Calibri" panose="020F0502020204030204" pitchFamily="34" charset="0"/>
              <a:cs typeface="Calibri" panose="020F0502020204030204" pitchFamily="34" charset="0"/>
            </a:endParaRPr>
          </a:p>
          <a:p>
            <a:pPr marL="0" indent="0" algn="ctr">
              <a:buNone/>
            </a:pPr>
            <a:r>
              <a:rPr lang="fr-BE" sz="1600" b="1" dirty="0">
                <a:latin typeface="Calibri" panose="020F0502020204030204" pitchFamily="34" charset="0"/>
                <a:cs typeface="Calibri" panose="020F0502020204030204" pitchFamily="34" charset="0"/>
              </a:rPr>
              <a:t>Constats</a:t>
            </a:r>
          </a:p>
          <a:p>
            <a:pPr marL="0" indent="0" algn="ctr">
              <a:buNone/>
            </a:pPr>
            <a:endParaRPr lang="fr-BE" sz="800" b="1" dirty="0">
              <a:latin typeface="Calibri" panose="020F0502020204030204" pitchFamily="34" charset="0"/>
              <a:cs typeface="Calibri" panose="020F0502020204030204" pitchFamily="34" charset="0"/>
            </a:endParaRP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Crise du Covid-19</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Nombre d’heures de formation continue peu adapté aux besoins de terrain des différentes catégories de personnel</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Manque de flexibilité (temps partiel)</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Lourdeur administrative (contrôle des plans de formation)</a:t>
            </a:r>
          </a:p>
          <a:p>
            <a:pPr lvl="0" algn="just" fontAlgn="auto">
              <a:lnSpc>
                <a:spcPct val="120000"/>
              </a:lnSpc>
              <a:buFont typeface="Wingdings" panose="05000000000000000000" pitchFamily="2" charset="2"/>
              <a:buChar char="§"/>
            </a:pPr>
            <a:endParaRPr lang="fr-BE" sz="14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1259630" y="3562464"/>
            <a:ext cx="7056785"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9CE623B2-D290-46E7-A2BE-DDACEC97DE40}"/>
              </a:ext>
            </a:extLst>
          </p:cNvPr>
          <p:cNvSpPr txBox="1"/>
          <p:nvPr/>
        </p:nvSpPr>
        <p:spPr>
          <a:xfrm>
            <a:off x="1400092" y="3664142"/>
            <a:ext cx="6768752" cy="1920526"/>
          </a:xfrm>
          <a:prstGeom prst="rect">
            <a:avLst/>
          </a:prstGeom>
          <a:noFill/>
        </p:spPr>
        <p:txBody>
          <a:bodyPr wrap="square">
            <a:spAutoFit/>
          </a:bodyPr>
          <a:lstStyle/>
          <a:p>
            <a:pPr lvl="0" algn="just">
              <a:lnSpc>
                <a:spcPct val="120000"/>
              </a:lnSpc>
            </a:pPr>
            <a:r>
              <a:rPr lang="fr-FR" sz="1500" b="1" dirty="0">
                <a:solidFill>
                  <a:srgbClr val="000000"/>
                </a:solidFill>
                <a:effectLst/>
                <a:ea typeface="Times New Roman" panose="02020603050405020304" pitchFamily="18" charset="0"/>
                <a:cs typeface="Minion Pro"/>
              </a:rPr>
              <a:t>Modification des heures minimales obligatoires de formation continuée :</a:t>
            </a:r>
          </a:p>
          <a:p>
            <a:pPr lvl="0" algn="just">
              <a:lnSpc>
                <a:spcPct val="120000"/>
              </a:lnSpc>
            </a:pPr>
            <a:endParaRPr lang="fr-FR" sz="1000" dirty="0">
              <a:solidFill>
                <a:srgbClr val="000000"/>
              </a:solidFill>
              <a:effectLst/>
              <a:ea typeface="Times New Roman" panose="02020603050405020304" pitchFamily="18"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Ensemble du personnel : 16h/2 ans avec minimum 4h/an </a:t>
            </a:r>
            <a:endParaRPr lang="fr-BE" sz="1500" dirty="0">
              <a:solidFill>
                <a:srgbClr val="000000"/>
              </a:solidFill>
              <a:effectLst/>
              <a:ea typeface="Calibri" panose="020F0502020204030204" pitchFamily="34"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Exception pour le personnel soignant et de réactivation : 40h/2 ans avec un minimum de 8 heures/an </a:t>
            </a:r>
            <a:endParaRPr lang="fr-BE" sz="1500" dirty="0">
              <a:solidFill>
                <a:srgbClr val="000000"/>
              </a:solidFill>
              <a:effectLst/>
              <a:ea typeface="Calibri" panose="020F0502020204030204" pitchFamily="34"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En dessous d'un ¾ temps, réduction du nombre d'heures de formation obligatoire au prorata du temps de travail effectif </a:t>
            </a:r>
            <a:endParaRPr lang="fr-BE" sz="1500" dirty="0">
              <a:solidFill>
                <a:srgbClr val="000000"/>
              </a:solidFill>
              <a:effectLst/>
              <a:ea typeface="Calibri" panose="020F0502020204030204" pitchFamily="34" charset="0"/>
              <a:cs typeface="Minion Pro"/>
            </a:endParaRPr>
          </a:p>
        </p:txBody>
      </p:sp>
      <p:pic>
        <p:nvPicPr>
          <p:cNvPr id="19" name="Graphique 18" descr="Loupe avec un remplissage uni">
            <a:extLst>
              <a:ext uri="{FF2B5EF4-FFF2-40B4-BE49-F238E27FC236}">
                <a16:creationId xmlns:a16="http://schemas.microsoft.com/office/drawing/2014/main" id="{5ACCE7C1-CEFE-4D18-8184-D9879162A1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00484">
            <a:off x="4304103" y="787573"/>
            <a:ext cx="1800200" cy="1800200"/>
          </a:xfrm>
          <a:prstGeom prst="rect">
            <a:avLst/>
          </a:prstGeom>
        </p:spPr>
      </p:pic>
    </p:spTree>
    <p:extLst>
      <p:ext uri="{BB962C8B-B14F-4D97-AF65-F5344CB8AC3E}">
        <p14:creationId xmlns:p14="http://schemas.microsoft.com/office/powerpoint/2010/main" val="2797455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3C557-6339-4974-BE64-FE0A9395A219}"/>
              </a:ext>
            </a:extLst>
          </p:cNvPr>
          <p:cNvSpPr>
            <a:spLocks noGrp="1"/>
          </p:cNvSpPr>
          <p:nvPr>
            <p:ph type="ctrTitle"/>
          </p:nvPr>
        </p:nvSpPr>
        <p:spPr>
          <a:xfrm>
            <a:off x="971600" y="476672"/>
            <a:ext cx="5105400" cy="1097950"/>
          </a:xfrm>
        </p:spPr>
        <p:txBody>
          <a:bodyPr/>
          <a:lstStyle/>
          <a:p>
            <a:r>
              <a:rPr lang="fr-BE" sz="3600" b="1" dirty="0"/>
              <a:t>Ordre du jour </a:t>
            </a:r>
          </a:p>
        </p:txBody>
      </p:sp>
      <p:sp>
        <p:nvSpPr>
          <p:cNvPr id="5" name="ZoneTexte 4">
            <a:extLst>
              <a:ext uri="{FF2B5EF4-FFF2-40B4-BE49-F238E27FC236}">
                <a16:creationId xmlns:a16="http://schemas.microsoft.com/office/drawing/2014/main" id="{A72E2CA7-9288-43C5-835A-D4F7B2E32E65}"/>
              </a:ext>
            </a:extLst>
          </p:cNvPr>
          <p:cNvSpPr txBox="1"/>
          <p:nvPr/>
        </p:nvSpPr>
        <p:spPr>
          <a:xfrm>
            <a:off x="1178364" y="1365153"/>
            <a:ext cx="8146163" cy="3323987"/>
          </a:xfrm>
          <a:prstGeom prst="rect">
            <a:avLst/>
          </a:prstGeom>
          <a:noFill/>
        </p:spPr>
        <p:txBody>
          <a:bodyPr wrap="square" rtlCol="0">
            <a:spAutoFit/>
          </a:bodyPr>
          <a:lstStyle/>
          <a:p>
            <a:pPr marL="342900" indent="-342900">
              <a:buFont typeface="+mj-lt"/>
              <a:buAutoNum type="arabicPeriod"/>
            </a:pPr>
            <a:endParaRPr lang="fr-BE" sz="2400" u="sng" dirty="0">
              <a:solidFill>
                <a:schemeClr val="bg1"/>
              </a:solidFill>
            </a:endParaRPr>
          </a:p>
          <a:p>
            <a:endParaRPr lang="fr-BE" sz="2400" dirty="0">
              <a:solidFill>
                <a:schemeClr val="bg1"/>
              </a:solidFill>
            </a:endParaRPr>
          </a:p>
          <a:p>
            <a:pPr marL="342900" indent="-342900">
              <a:buFont typeface="+mj-lt"/>
              <a:buAutoNum type="arabicPeriod"/>
            </a:pPr>
            <a:r>
              <a:rPr lang="fr-BE" sz="2400" dirty="0">
                <a:solidFill>
                  <a:schemeClr val="bg1"/>
                </a:solidFill>
              </a:rPr>
              <a:t>La réforme des normes d’agrément</a:t>
            </a:r>
          </a:p>
          <a:p>
            <a:pPr marL="342900" indent="-342900">
              <a:buFont typeface="+mj-lt"/>
              <a:buAutoNum type="arabicPeriod"/>
            </a:pPr>
            <a:endParaRPr lang="fr-BE" sz="2400" dirty="0">
              <a:solidFill>
                <a:schemeClr val="bg1"/>
              </a:solidFill>
            </a:endParaRPr>
          </a:p>
          <a:p>
            <a:pPr marL="342900" indent="-342900">
              <a:buFont typeface="+mj-lt"/>
              <a:buAutoNum type="arabicPeriod"/>
            </a:pPr>
            <a:r>
              <a:rPr lang="fr-BE" sz="2400" dirty="0">
                <a:solidFill>
                  <a:schemeClr val="bg1"/>
                </a:solidFill>
              </a:rPr>
              <a:t>Soutien au changement de culture  </a:t>
            </a:r>
          </a:p>
          <a:p>
            <a:r>
              <a:rPr lang="fr-BE" sz="2400" dirty="0">
                <a:solidFill>
                  <a:schemeClr val="bg1"/>
                </a:solidFill>
              </a:rPr>
              <a:t>des MR-S</a:t>
            </a:r>
          </a:p>
          <a:p>
            <a:endParaRPr lang="fr-BE" sz="2400" dirty="0">
              <a:solidFill>
                <a:schemeClr val="bg1"/>
              </a:solidFill>
            </a:endParaRPr>
          </a:p>
          <a:p>
            <a:r>
              <a:rPr lang="fr-BE" sz="2400" dirty="0">
                <a:solidFill>
                  <a:schemeClr val="bg1"/>
                </a:solidFill>
              </a:rPr>
              <a:t>3. Questions et réponses </a:t>
            </a:r>
            <a:br>
              <a:rPr lang="fr-BE" dirty="0">
                <a:solidFill>
                  <a:schemeClr val="bg1"/>
                </a:solidFill>
              </a:rPr>
            </a:br>
            <a:endParaRPr lang="fr-BE" dirty="0">
              <a:solidFill>
                <a:schemeClr val="bg1">
                  <a:lumMod val="50000"/>
                </a:schemeClr>
              </a:solidFill>
            </a:endParaRPr>
          </a:p>
        </p:txBody>
      </p:sp>
      <p:pic>
        <p:nvPicPr>
          <p:cNvPr id="8" name="Afbeelding 5">
            <a:extLst>
              <a:ext uri="{FF2B5EF4-FFF2-40B4-BE49-F238E27FC236}">
                <a16:creationId xmlns:a16="http://schemas.microsoft.com/office/drawing/2014/main" id="{EC1347A8-44F9-4E1A-8F7A-5D3A8DDD4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810" y="5373216"/>
            <a:ext cx="842638" cy="757235"/>
          </a:xfrm>
          <a:prstGeom prst="rect">
            <a:avLst/>
          </a:prstGeom>
        </p:spPr>
      </p:pic>
      <p:pic>
        <p:nvPicPr>
          <p:cNvPr id="10" name="Graphique 9" descr="Geste de maintien avec un remplissage uni">
            <a:extLst>
              <a:ext uri="{FF2B5EF4-FFF2-40B4-BE49-F238E27FC236}">
                <a16:creationId xmlns:a16="http://schemas.microsoft.com/office/drawing/2014/main" id="{C092A439-572B-4D99-BD6E-63B9EC8F1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4248" y="2564904"/>
            <a:ext cx="1440160" cy="1440160"/>
          </a:xfrm>
          <a:prstGeom prst="rect">
            <a:avLst/>
          </a:prstGeom>
        </p:spPr>
      </p:pic>
    </p:spTree>
    <p:extLst>
      <p:ext uri="{BB962C8B-B14F-4D97-AF65-F5344CB8AC3E}">
        <p14:creationId xmlns:p14="http://schemas.microsoft.com/office/powerpoint/2010/main" val="3723946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83362" y="1336673"/>
            <a:ext cx="5328592" cy="367650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674148" y="1444088"/>
            <a:ext cx="5112568" cy="3785652"/>
          </a:xfrm>
          <a:prstGeom prst="rect">
            <a:avLst/>
          </a:prstGeom>
          <a:noFill/>
        </p:spPr>
        <p:txBody>
          <a:bodyPr wrap="square">
            <a:spAutoFit/>
          </a:bodyPr>
          <a:lstStyle/>
          <a:p>
            <a:pPr marL="285750" indent="-285750">
              <a:buFont typeface="Wingdings" panose="05000000000000000000" pitchFamily="2" charset="2"/>
              <a:buChar char="§"/>
            </a:pPr>
            <a:r>
              <a:rPr lang="fr-BE" sz="1800" b="1" dirty="0">
                <a:latin typeface="Calibri" panose="020F0502020204030204" pitchFamily="34" charset="0"/>
                <a:cs typeface="Calibri" panose="020F0502020204030204" pitchFamily="34" charset="0"/>
              </a:rPr>
              <a:t>Participation</a:t>
            </a:r>
            <a:r>
              <a:rPr lang="fr-BE" sz="1800" dirty="0">
                <a:latin typeface="Calibri" panose="020F0502020204030204" pitchFamily="34" charset="0"/>
                <a:cs typeface="Calibri" panose="020F0502020204030204" pitchFamily="34" charset="0"/>
              </a:rPr>
              <a:t> des membres du p</a:t>
            </a:r>
            <a:r>
              <a:rPr lang="fr-BE" sz="1800" b="1" dirty="0">
                <a:latin typeface="Calibri" panose="020F0502020204030204" pitchFamily="34" charset="0"/>
                <a:cs typeface="Calibri" panose="020F0502020204030204" pitchFamily="34" charset="0"/>
              </a:rPr>
              <a:t>ersonnel</a:t>
            </a:r>
            <a:r>
              <a:rPr lang="fr-BE" sz="1800" dirty="0">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r>
              <a:rPr lang="fr-BE" sz="1800" b="1" dirty="0">
                <a:latin typeface="Calibri" panose="020F0502020204030204" pitchFamily="34" charset="0"/>
                <a:cs typeface="Calibri" panose="020F0502020204030204" pitchFamily="34" charset="0"/>
              </a:rPr>
              <a:t>Thématiques </a:t>
            </a:r>
            <a:r>
              <a:rPr lang="fr-BE" sz="1800" dirty="0">
                <a:latin typeface="Calibri" panose="020F0502020204030204" pitchFamily="34" charset="0"/>
                <a:cs typeface="Calibri" panose="020F0502020204030204" pitchFamily="34" charset="0"/>
              </a:rPr>
              <a:t>qui doivent s’y retrouver de manière régulière : </a:t>
            </a:r>
            <a:r>
              <a:rPr lang="fr-BE" sz="1500" dirty="0">
                <a:latin typeface="Calibri" panose="020F0502020204030204" pitchFamily="34" charset="0"/>
                <a:cs typeface="Calibri" panose="020F0502020204030204" pitchFamily="34" charset="0"/>
              </a:rPr>
              <a:t>bientraitance et relation avec les ainés, diversité, qualité des soins et amélioration continue, accompagnement et participation des ainés, relations internes aux équipes de travail/management, troubles cognitifs ou démence, gériatrie, fin de vie </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Arrêté ministériel : </a:t>
            </a:r>
            <a:r>
              <a:rPr lang="fr-BE" sz="1800" b="1" dirty="0">
                <a:latin typeface="Calibri" panose="020F0502020204030204" pitchFamily="34" charset="0"/>
                <a:cs typeface="Calibri" panose="020F0502020204030204" pitchFamily="34" charset="0"/>
              </a:rPr>
              <a:t>contenu par catégorie de personnel </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Récapitulatif à jour du nombre d’heures et des formations suivies par membre du personnel</a:t>
            </a:r>
          </a:p>
          <a:p>
            <a:pPr marL="285750" indent="-285750">
              <a:buFont typeface="Wingdings" panose="05000000000000000000" pitchFamily="2" charset="2"/>
              <a:buChar char="§"/>
            </a:pPr>
            <a:r>
              <a:rPr lang="fr-BE" sz="1800" dirty="0">
                <a:effectLst/>
                <a:latin typeface="Calibri" panose="020F0502020204030204" pitchFamily="34" charset="0"/>
                <a:ea typeface="Calibri" panose="020F0502020204030204" pitchFamily="34" charset="0"/>
              </a:rPr>
              <a:t>A transmettre à Iriscare tous les 2 ans (date sera communiquée + un template sera transmis)</a:t>
            </a:r>
          </a:p>
          <a:p>
            <a:pPr marL="285750" indent="-285750">
              <a:buFont typeface="Wingdings" panose="05000000000000000000" pitchFamily="2" charset="2"/>
              <a:buChar char="§"/>
            </a:pPr>
            <a:endParaRPr lang="fr-BE" sz="1800"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634924" cy="830997"/>
          </a:xfrm>
          <a:prstGeom prst="rect">
            <a:avLst/>
          </a:prstGeom>
          <a:noFill/>
        </p:spPr>
        <p:txBody>
          <a:bodyPr wrap="square">
            <a:spAutoFit/>
          </a:bodyPr>
          <a:lstStyle/>
          <a:p>
            <a:r>
              <a:rPr lang="fr-BE" sz="2400" b="1" dirty="0">
                <a:latin typeface="Calibri" panose="020F0502020204030204" pitchFamily="34" charset="0"/>
                <a:cs typeface="Calibri" panose="020F0502020204030204" pitchFamily="34" charset="0"/>
              </a:rPr>
              <a:t>Plan de formation continuée  :</a:t>
            </a:r>
          </a:p>
        </p:txBody>
      </p:sp>
      <p:pic>
        <p:nvPicPr>
          <p:cNvPr id="8" name="Image 7" descr="Femmes designers d’intérieur explorant des échantillons de tissu">
            <a:extLst>
              <a:ext uri="{FF2B5EF4-FFF2-40B4-BE49-F238E27FC236}">
                <a16:creationId xmlns:a16="http://schemas.microsoft.com/office/drawing/2014/main" id="{2AF62123-A71F-49CC-8358-97C6B40887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25" r="11417"/>
          <a:stretch/>
        </p:blipFill>
        <p:spPr>
          <a:xfrm>
            <a:off x="351417" y="2564904"/>
            <a:ext cx="2744927" cy="2333332"/>
          </a:xfrm>
          <a:prstGeom prst="rect">
            <a:avLst/>
          </a:prstGeom>
        </p:spPr>
      </p:pic>
      <p:sp>
        <p:nvSpPr>
          <p:cNvPr id="9" name="ZoneTexte 8">
            <a:extLst>
              <a:ext uri="{FF2B5EF4-FFF2-40B4-BE49-F238E27FC236}">
                <a16:creationId xmlns:a16="http://schemas.microsoft.com/office/drawing/2014/main" id="{3396620C-5790-4710-9167-D8E4E0BA3396}"/>
              </a:ext>
            </a:extLst>
          </p:cNvPr>
          <p:cNvSpPr txBox="1"/>
          <p:nvPr/>
        </p:nvSpPr>
        <p:spPr>
          <a:xfrm>
            <a:off x="773652" y="5263987"/>
            <a:ext cx="7830796" cy="553998"/>
          </a:xfrm>
          <a:prstGeom prst="rect">
            <a:avLst/>
          </a:prstGeom>
          <a:noFill/>
        </p:spPr>
        <p:txBody>
          <a:bodyPr wrap="square">
            <a:spAutoFit/>
          </a:bodyPr>
          <a:lstStyle/>
          <a:p>
            <a:r>
              <a:rPr lang="fr-BE" sz="1500" dirty="0">
                <a:effectLst/>
                <a:latin typeface="Calibri" panose="020F0502020204030204" pitchFamily="34" charset="0"/>
                <a:ea typeface="Times New Roman" panose="02020603050405020304" pitchFamily="18" charset="0"/>
              </a:rPr>
              <a:t>1</a:t>
            </a:r>
            <a:r>
              <a:rPr lang="fr-BE" sz="1500" baseline="30000" dirty="0">
                <a:effectLst/>
                <a:latin typeface="Calibri" panose="020F0502020204030204" pitchFamily="34" charset="0"/>
                <a:ea typeface="Times New Roman" panose="02020603050405020304" pitchFamily="18" charset="0"/>
              </a:rPr>
              <a:t>er</a:t>
            </a:r>
            <a:r>
              <a:rPr lang="fr-BE" sz="1500" dirty="0">
                <a:effectLst/>
                <a:latin typeface="Calibri" panose="020F0502020204030204" pitchFamily="34" charset="0"/>
                <a:ea typeface="Times New Roman" panose="02020603050405020304" pitchFamily="18" charset="0"/>
              </a:rPr>
              <a:t> janvier 2026</a:t>
            </a:r>
            <a:r>
              <a:rPr lang="fr-BE" sz="1500" dirty="0">
                <a:latin typeface="Calibri" panose="020F0502020204030204" pitchFamily="34" charset="0"/>
                <a:ea typeface="Times New Roman" panose="02020603050405020304" pitchFamily="18" charset="0"/>
              </a:rPr>
              <a:t> : </a:t>
            </a:r>
            <a:r>
              <a:rPr lang="fr-BE" sz="1500" dirty="0">
                <a:effectLst/>
                <a:latin typeface="Calibri" panose="020F0502020204030204" pitchFamily="34" charset="0"/>
                <a:ea typeface="Times New Roman" panose="02020603050405020304" pitchFamily="18" charset="0"/>
              </a:rPr>
              <a:t>formation continuée de minimum 24 heures en gestion d'équipe, efficacité et bien-être au travail pour les </a:t>
            </a:r>
            <a:r>
              <a:rPr lang="fr-BE" sz="1500" b="1" dirty="0">
                <a:effectLst/>
                <a:latin typeface="Calibri" panose="020F0502020204030204" pitchFamily="34" charset="0"/>
                <a:ea typeface="Times New Roman" panose="02020603050405020304" pitchFamily="18" charset="0"/>
              </a:rPr>
              <a:t>infirmiers en chef.</a:t>
            </a:r>
            <a:endParaRPr lang="fr-BE" sz="1500" dirty="0"/>
          </a:p>
        </p:txBody>
      </p:sp>
      <p:pic>
        <p:nvPicPr>
          <p:cNvPr id="13" name="Image 12">
            <a:extLst>
              <a:ext uri="{FF2B5EF4-FFF2-40B4-BE49-F238E27FC236}">
                <a16:creationId xmlns:a16="http://schemas.microsoft.com/office/drawing/2014/main" id="{7FEAF7C5-57C1-45B6-A936-2DCCDD08DA7F}"/>
              </a:ext>
            </a:extLst>
          </p:cNvPr>
          <p:cNvPicPr>
            <a:picLocks noChangeAspect="1"/>
          </p:cNvPicPr>
          <p:nvPr/>
        </p:nvPicPr>
        <p:blipFill>
          <a:blip r:embed="rId3"/>
          <a:stretch>
            <a:fillRect/>
          </a:stretch>
        </p:blipFill>
        <p:spPr>
          <a:xfrm>
            <a:off x="7956376" y="5877272"/>
            <a:ext cx="1171739" cy="933580"/>
          </a:xfrm>
          <a:prstGeom prst="rect">
            <a:avLst/>
          </a:prstGeom>
        </p:spPr>
      </p:pic>
      <p:pic>
        <p:nvPicPr>
          <p:cNvPr id="5" name="Graphique 4" descr="Point d’exclamation avec un remplissage uni">
            <a:extLst>
              <a:ext uri="{FF2B5EF4-FFF2-40B4-BE49-F238E27FC236}">
                <a16:creationId xmlns:a16="http://schemas.microsoft.com/office/drawing/2014/main" id="{17B4F387-8226-47CB-8F82-4ED3E0B63B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367" y="5189424"/>
            <a:ext cx="648072" cy="648072"/>
          </a:xfrm>
          <a:prstGeom prst="rect">
            <a:avLst/>
          </a:prstGeom>
        </p:spPr>
      </p:pic>
    </p:spTree>
    <p:extLst>
      <p:ext uri="{BB962C8B-B14F-4D97-AF65-F5344CB8AC3E}">
        <p14:creationId xmlns:p14="http://schemas.microsoft.com/office/powerpoint/2010/main" val="260249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47864" y="1503922"/>
            <a:ext cx="5328592" cy="438287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563888" y="1362483"/>
            <a:ext cx="5112568" cy="4524315"/>
          </a:xfrm>
          <a:prstGeom prst="rect">
            <a:avLst/>
          </a:prstGeom>
          <a:noFill/>
        </p:spPr>
        <p:txBody>
          <a:bodyPr wrap="square">
            <a:spAutoFit/>
          </a:bodyPr>
          <a:lstStyle/>
          <a:p>
            <a:pPr marL="285750" indent="-285750">
              <a:buFont typeface="Wingdings" panose="05000000000000000000" pitchFamily="2" charset="2"/>
              <a:buChar char="§"/>
            </a:pPr>
            <a:endParaRPr lang="fr-BE"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fr-FR" dirty="0">
                <a:latin typeface="Calibri" panose="020F0502020204030204" pitchFamily="34" charset="0"/>
                <a:ea typeface="Times New Roman" panose="02020603050405020304" pitchFamily="18" charset="0"/>
              </a:rPr>
              <a:t>Formations </a:t>
            </a:r>
            <a:r>
              <a:rPr lang="fr-FR" b="1" dirty="0">
                <a:latin typeface="Calibri" panose="020F0502020204030204" pitchFamily="34" charset="0"/>
                <a:ea typeface="Times New Roman" panose="02020603050405020304" pitchFamily="18" charset="0"/>
              </a:rPr>
              <a:t>réputées agréées </a:t>
            </a:r>
            <a:r>
              <a:rPr lang="fr-FR" dirty="0">
                <a:latin typeface="Calibri" panose="020F0502020204030204" pitchFamily="34" charset="0"/>
                <a:ea typeface="Times New Roman" panose="02020603050405020304" pitchFamily="18" charset="0"/>
              </a:rPr>
              <a:t>:</a:t>
            </a:r>
            <a:r>
              <a:rPr lang="fr-FR" sz="1800" dirty="0">
                <a:effectLst/>
                <a:latin typeface="Calibri" panose="020F0502020204030204" pitchFamily="34" charset="0"/>
                <a:ea typeface="Times New Roman" panose="02020603050405020304" pitchFamily="18" charset="0"/>
              </a:rPr>
              <a:t> organismes reconnus, fonds de sécurité d'existence,  services hospitaliers, plateformes de soins palliatifs et d'hygiène hospitalière, </a:t>
            </a:r>
            <a:r>
              <a:rPr lang="fr-BE" sz="1800" dirty="0">
                <a:effectLst/>
                <a:latin typeface="Calibri" panose="020F0502020204030204" pitchFamily="34" charset="0"/>
                <a:ea typeface="Times New Roman" panose="02020603050405020304" pitchFamily="18" charset="0"/>
              </a:rPr>
              <a:t>Association Bruxelloise pour le Bien-être au Travail, PAQS, fédérations et membre du personnel spécialisé dans la thématique </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Possibilité d’agréer un organisme pour une série de formations</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Les </a:t>
            </a:r>
            <a:r>
              <a:rPr lang="fr-BE" sz="1800" b="1" dirty="0">
                <a:latin typeface="Calibri" panose="020F0502020204030204" pitchFamily="34" charset="0"/>
                <a:cs typeface="Calibri" panose="020F0502020204030204" pitchFamily="34" charset="0"/>
              </a:rPr>
              <a:t>réunions pluridisciplinaires </a:t>
            </a:r>
            <a:r>
              <a:rPr lang="fr-BE" sz="1800" dirty="0">
                <a:latin typeface="Calibri" panose="020F0502020204030204" pitchFamily="34" charset="0"/>
                <a:cs typeface="Calibri" panose="020F0502020204030204" pitchFamily="34" charset="0"/>
              </a:rPr>
              <a:t>ne sont plus reconnues </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Reconnaissance des formations</a:t>
            </a:r>
            <a:r>
              <a:rPr lang="fr-BE" sz="1800" b="1" dirty="0">
                <a:latin typeface="Calibri" panose="020F0502020204030204" pitchFamily="34" charset="0"/>
                <a:cs typeface="Calibri" panose="020F0502020204030204" pitchFamily="34" charset="0"/>
              </a:rPr>
              <a:t> </a:t>
            </a:r>
            <a:r>
              <a:rPr lang="fr-BE" sz="1800" dirty="0">
                <a:latin typeface="Calibri" panose="020F0502020204030204" pitchFamily="34" charset="0"/>
                <a:cs typeface="Calibri" panose="020F0502020204030204" pitchFamily="34" charset="0"/>
              </a:rPr>
              <a:t>en </a:t>
            </a:r>
            <a:r>
              <a:rPr lang="fr-BE" sz="1800" b="1" dirty="0">
                <a:latin typeface="Calibri" panose="020F0502020204030204" pitchFamily="34" charset="0"/>
                <a:cs typeface="Calibri" panose="020F0502020204030204" pitchFamily="34" charset="0"/>
              </a:rPr>
              <a:t>langue, en ligne </a:t>
            </a:r>
            <a:r>
              <a:rPr lang="fr-BE" sz="1800" dirty="0">
                <a:latin typeface="Calibri" panose="020F0502020204030204" pitchFamily="34" charset="0"/>
                <a:cs typeface="Calibri" panose="020F0502020204030204" pitchFamily="34" charset="0"/>
              </a:rPr>
              <a:t>(max. ½ des heures totales obligatoires), et organisées par un </a:t>
            </a:r>
            <a:r>
              <a:rPr lang="fr-BE" sz="1800" b="1" dirty="0">
                <a:latin typeface="Calibri" panose="020F0502020204030204" pitchFamily="34" charset="0"/>
                <a:cs typeface="Calibri" panose="020F0502020204030204" pitchFamily="34" charset="0"/>
              </a:rPr>
              <a:t>membre du personnel </a:t>
            </a:r>
            <a:r>
              <a:rPr lang="fr-BE" sz="1800" dirty="0">
                <a:latin typeface="Calibri" panose="020F0502020204030204" pitchFamily="34" charset="0"/>
                <a:cs typeface="Calibri" panose="020F0502020204030204" pitchFamily="34" charset="0"/>
              </a:rPr>
              <a:t>en interne (max. 1/3)</a:t>
            </a:r>
          </a:p>
        </p:txBody>
      </p:sp>
      <p:pic>
        <p:nvPicPr>
          <p:cNvPr id="7" name="Image 6" descr="Femme d'affaires au tableau blanc dirigeant une réunion dans la salle de conférence">
            <a:extLst>
              <a:ext uri="{FF2B5EF4-FFF2-40B4-BE49-F238E27FC236}">
                <a16:creationId xmlns:a16="http://schemas.microsoft.com/office/drawing/2014/main" id="{62EA7215-09C1-495D-90E9-EB37C4196A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4" r="14719"/>
          <a:stretch/>
        </p:blipFill>
        <p:spPr>
          <a:xfrm>
            <a:off x="247631" y="2230881"/>
            <a:ext cx="2808312" cy="2787521"/>
          </a:xfrm>
          <a:prstGeom prst="rect">
            <a:avLst/>
          </a:prstGeom>
        </p:spPr>
      </p:pic>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358231" cy="461665"/>
          </a:xfrm>
          <a:prstGeom prst="rect">
            <a:avLst/>
          </a:prstGeom>
          <a:noFill/>
        </p:spPr>
        <p:txBody>
          <a:bodyPr wrap="square">
            <a:spAutoFit/>
          </a:bodyPr>
          <a:lstStyle/>
          <a:p>
            <a:r>
              <a:rPr lang="fr-BE" sz="2400" b="1" dirty="0">
                <a:latin typeface="Calibri" panose="020F0502020204030204" pitchFamily="34" charset="0"/>
                <a:cs typeface="Calibri" panose="020F0502020204030204" pitchFamily="34" charset="0"/>
              </a:rPr>
              <a:t>Reconnaissance :</a:t>
            </a:r>
          </a:p>
        </p:txBody>
      </p:sp>
    </p:spTree>
    <p:extLst>
      <p:ext uri="{BB962C8B-B14F-4D97-AF65-F5344CB8AC3E}">
        <p14:creationId xmlns:p14="http://schemas.microsoft.com/office/powerpoint/2010/main" val="73920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74156" y="2060848"/>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74156" y="2132856"/>
            <a:ext cx="5538004" cy="4124289"/>
          </a:xfrm>
        </p:spPr>
        <p:txBody>
          <a:bodyPr>
            <a:normAutofit fontScale="85000" lnSpcReduction="10000"/>
          </a:bodyPr>
          <a:lstStyle/>
          <a:p>
            <a:pPr algn="just">
              <a:lnSpc>
                <a:spcPct val="120000"/>
              </a:lnSpc>
              <a:buFont typeface="Wingdings" panose="05000000000000000000" pitchFamily="2" charset="2"/>
              <a:buChar char="§"/>
            </a:pPr>
            <a:r>
              <a:rPr lang="fr-FR" sz="1800" dirty="0">
                <a:solidFill>
                  <a:srgbClr val="000000"/>
                </a:solidFill>
                <a:ea typeface="Times New Roman" panose="02020603050405020304" pitchFamily="18" charset="0"/>
                <a:cs typeface="Minion Pro"/>
              </a:rPr>
              <a:t>R</a:t>
            </a:r>
            <a:r>
              <a:rPr lang="fr-FR" sz="1800" dirty="0">
                <a:solidFill>
                  <a:srgbClr val="000000"/>
                </a:solidFill>
                <a:effectLst/>
                <a:ea typeface="Times New Roman" panose="02020603050405020304" pitchFamily="18" charset="0"/>
                <a:cs typeface="Minion Pro"/>
              </a:rPr>
              <a:t>epas </a:t>
            </a:r>
            <a:r>
              <a:rPr lang="fr-FR" sz="1800" b="1" dirty="0">
                <a:solidFill>
                  <a:srgbClr val="000000"/>
                </a:solidFill>
                <a:effectLst/>
                <a:ea typeface="Times New Roman" panose="02020603050405020304" pitchFamily="18" charset="0"/>
                <a:cs typeface="Minion Pro"/>
              </a:rPr>
              <a:t>adaptés aux besoins et à l'état </a:t>
            </a:r>
            <a:r>
              <a:rPr lang="fr-FR" sz="1800" dirty="0">
                <a:solidFill>
                  <a:srgbClr val="000000"/>
                </a:solidFill>
                <a:effectLst/>
                <a:ea typeface="Times New Roman" panose="02020603050405020304" pitchFamily="18" charset="0"/>
                <a:cs typeface="Minion Pro"/>
              </a:rPr>
              <a:t>de l'habitant</a:t>
            </a:r>
            <a:r>
              <a:rPr lang="fr-BE" sz="1800" dirty="0">
                <a:solidFill>
                  <a:srgbClr val="000000"/>
                </a:solidFill>
                <a:effectLst/>
                <a:ea typeface="Times New Roman" panose="02020603050405020304" pitchFamily="18" charset="0"/>
                <a:cs typeface="Minion Pro"/>
              </a:rPr>
              <a:t> et organisés de manière à favoriser leur indépendance </a:t>
            </a:r>
            <a:endParaRPr lang="fr-BE" sz="1800" dirty="0">
              <a:solidFill>
                <a:srgbClr val="000000"/>
              </a:solidFill>
              <a:ea typeface="Times New Roman" panose="02020603050405020304" pitchFamily="18" charset="0"/>
              <a:cs typeface="Minion Pro"/>
            </a:endParaRPr>
          </a:p>
          <a:p>
            <a:pPr algn="just">
              <a:lnSpc>
                <a:spcPct val="120000"/>
              </a:lnSpc>
              <a:buFont typeface="Wingdings" panose="05000000000000000000" pitchFamily="2" charset="2"/>
              <a:buChar char="§"/>
            </a:pPr>
            <a:r>
              <a:rPr lang="fr-BE" sz="1800" dirty="0">
                <a:solidFill>
                  <a:srgbClr val="000000"/>
                </a:solidFill>
                <a:effectLst/>
                <a:ea typeface="Times New Roman" panose="02020603050405020304" pitchFamily="18" charset="0"/>
                <a:cs typeface="Minion Pro"/>
              </a:rPr>
              <a:t>Tenir compte des </a:t>
            </a:r>
            <a:r>
              <a:rPr lang="fr-BE" sz="1800" b="1" dirty="0">
                <a:solidFill>
                  <a:srgbClr val="000000"/>
                </a:solidFill>
                <a:effectLst/>
                <a:ea typeface="Times New Roman" panose="02020603050405020304" pitchFamily="18" charset="0"/>
                <a:cs typeface="Minion Pro"/>
              </a:rPr>
              <a:t>suggestions et préférences </a:t>
            </a:r>
            <a:r>
              <a:rPr lang="fr-BE" sz="1800" dirty="0">
                <a:solidFill>
                  <a:srgbClr val="000000"/>
                </a:solidFill>
                <a:effectLst/>
                <a:ea typeface="Times New Roman" panose="02020603050405020304" pitchFamily="18" charset="0"/>
                <a:cs typeface="Minion Pro"/>
              </a:rPr>
              <a:t>des habitants  (composition et fréquence à chaque</a:t>
            </a:r>
            <a:r>
              <a:rPr lang="fr-BE" sz="1800" dirty="0">
                <a:solidFill>
                  <a:srgbClr val="000000"/>
                </a:solidFill>
                <a:ea typeface="Times New Roman" panose="02020603050405020304" pitchFamily="18" charset="0"/>
                <a:cs typeface="Minion Pro"/>
              </a:rPr>
              <a:t> </a:t>
            </a:r>
            <a:r>
              <a:rPr lang="fr-BE" sz="1800" dirty="0">
                <a:solidFill>
                  <a:srgbClr val="000000"/>
                </a:solidFill>
                <a:effectLst/>
                <a:ea typeface="Times New Roman" panose="02020603050405020304" pitchFamily="18" charset="0"/>
                <a:cs typeface="Minion Pro"/>
              </a:rPr>
              <a:t>conseil participatif )</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R</a:t>
            </a:r>
            <a:r>
              <a:rPr lang="fr-BE" sz="1800" dirty="0">
                <a:solidFill>
                  <a:srgbClr val="000000"/>
                </a:solidFill>
                <a:effectLst/>
                <a:ea typeface="Times New Roman" panose="02020603050405020304" pitchFamily="18" charset="0"/>
                <a:cs typeface="Minion Pro"/>
              </a:rPr>
              <a:t>epas élaborés avec des </a:t>
            </a:r>
            <a:r>
              <a:rPr lang="fr-BE" sz="1800" b="1" dirty="0">
                <a:solidFill>
                  <a:srgbClr val="000000"/>
                </a:solidFill>
                <a:effectLst/>
                <a:ea typeface="Times New Roman" panose="02020603050405020304" pitchFamily="18" charset="0"/>
                <a:cs typeface="Minion Pro"/>
              </a:rPr>
              <a:t>fruits et légumes frais </a:t>
            </a:r>
            <a:r>
              <a:rPr lang="fr-BE" sz="1800" dirty="0">
                <a:solidFill>
                  <a:srgbClr val="000000"/>
                </a:solidFill>
                <a:effectLst/>
                <a:ea typeface="Times New Roman" panose="02020603050405020304" pitchFamily="18" charset="0"/>
                <a:cs typeface="Minion Pro"/>
              </a:rPr>
              <a:t>ou de qualité nutritionnelle équivalent</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P</a:t>
            </a:r>
            <a:r>
              <a:rPr lang="fr-BE" sz="1800" dirty="0">
                <a:solidFill>
                  <a:srgbClr val="000000"/>
                </a:solidFill>
                <a:effectLst/>
                <a:ea typeface="Times New Roman" panose="02020603050405020304" pitchFamily="18" charset="0"/>
                <a:cs typeface="Minion Pro"/>
              </a:rPr>
              <a:t>olitique d'accommodement raisonnable : </a:t>
            </a:r>
            <a:r>
              <a:rPr lang="fr-BE" sz="1800" b="1" dirty="0">
                <a:solidFill>
                  <a:srgbClr val="000000"/>
                </a:solidFill>
                <a:effectLst/>
                <a:ea typeface="Times New Roman" panose="02020603050405020304" pitchFamily="18" charset="0"/>
                <a:cs typeface="Minion Pro"/>
              </a:rPr>
              <a:t>convictions philosophiques et religieuses</a:t>
            </a:r>
            <a:r>
              <a:rPr lang="fr-BE" sz="1800" dirty="0">
                <a:solidFill>
                  <a:srgbClr val="000000"/>
                </a:solidFill>
                <a:effectLst/>
                <a:ea typeface="Times New Roman" panose="02020603050405020304" pitchFamily="18" charset="0"/>
                <a:cs typeface="Minion Pro"/>
              </a:rPr>
              <a:t> (sans coûts supplémentaires) </a:t>
            </a:r>
          </a:p>
          <a:p>
            <a:pPr algn="just">
              <a:lnSpc>
                <a:spcPct val="120000"/>
              </a:lnSpc>
              <a:buFont typeface="Wingdings" panose="05000000000000000000" pitchFamily="2" charset="2"/>
              <a:buChar char="§"/>
            </a:pPr>
            <a:r>
              <a:rPr lang="fr-BE" sz="1800" b="1" dirty="0">
                <a:solidFill>
                  <a:srgbClr val="000000"/>
                </a:solidFill>
                <a:ea typeface="Times New Roman" panose="02020603050405020304" pitchFamily="18" charset="0"/>
                <a:cs typeface="Minion Pro"/>
              </a:rPr>
              <a:t>Politique nutritionnelle </a:t>
            </a:r>
            <a:r>
              <a:rPr lang="fr-BE" sz="1800" dirty="0">
                <a:solidFill>
                  <a:srgbClr val="000000"/>
                </a:solidFill>
                <a:ea typeface="Times New Roman" panose="02020603050405020304" pitchFamily="18" charset="0"/>
                <a:cs typeface="Minion Pro"/>
              </a:rPr>
              <a:t>: contenu et processus d’élaboration</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 D</a:t>
            </a:r>
            <a:r>
              <a:rPr lang="fr-BE" sz="1800" dirty="0">
                <a:solidFill>
                  <a:srgbClr val="000000"/>
                </a:solidFill>
                <a:effectLst/>
                <a:ea typeface="Times New Roman" panose="02020603050405020304" pitchFamily="18" charset="0"/>
                <a:cs typeface="Minion Pro"/>
              </a:rPr>
              <a:t>urée du </a:t>
            </a:r>
            <a:r>
              <a:rPr lang="fr-BE" sz="1800" b="1" dirty="0">
                <a:solidFill>
                  <a:srgbClr val="000000"/>
                </a:solidFill>
                <a:effectLst/>
                <a:ea typeface="Times New Roman" panose="02020603050405020304" pitchFamily="18" charset="0"/>
                <a:cs typeface="Minion Pro"/>
              </a:rPr>
              <a:t>jeune nocturne </a:t>
            </a:r>
            <a:r>
              <a:rPr lang="fr-BE" sz="1800" dirty="0">
                <a:solidFill>
                  <a:srgbClr val="000000"/>
                </a:solidFill>
                <a:effectLst/>
                <a:ea typeface="Times New Roman" panose="02020603050405020304" pitchFamily="18" charset="0"/>
                <a:cs typeface="Minion Pro"/>
              </a:rPr>
              <a:t>(12h max – collation) </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P</a:t>
            </a:r>
            <a:r>
              <a:rPr lang="fr-BE" sz="1800" dirty="0">
                <a:solidFill>
                  <a:srgbClr val="000000"/>
                </a:solidFill>
                <a:effectLst/>
                <a:ea typeface="Times New Roman" panose="02020603050405020304" pitchFamily="18" charset="0"/>
                <a:cs typeface="Minion Pro"/>
              </a:rPr>
              <a:t>rise de repas en commun privilégié mais droit de prendre le repas en chambre, sans supplément</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1.7. Améliorer la qualité de l’alimentation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8" y="1101447"/>
            <a:ext cx="8506471" cy="734945"/>
          </a:xfrm>
          <a:prstGeom prst="rect">
            <a:avLst/>
          </a:prstGeom>
          <a:noFill/>
        </p:spPr>
        <p:txBody>
          <a:bodyPr wrap="square">
            <a:spAutoFit/>
          </a:bodyPr>
          <a:lstStyle/>
          <a:p>
            <a:pPr marL="0" indent="0" algn="just">
              <a:lnSpc>
                <a:spcPct val="120000"/>
              </a:lnSpc>
              <a:buNone/>
            </a:pPr>
            <a:r>
              <a:rPr lang="fr-FR" sz="1800" b="1" dirty="0">
                <a:solidFill>
                  <a:srgbClr val="000000"/>
                </a:solidFill>
                <a:effectLst/>
                <a:ea typeface="Calibri" panose="020F0502020204030204" pitchFamily="34" charset="0"/>
                <a:cs typeface="Minion Pro"/>
              </a:rPr>
              <a:t>Objectif </a:t>
            </a:r>
            <a:r>
              <a:rPr lang="fr-FR" sz="1800" dirty="0">
                <a:solidFill>
                  <a:srgbClr val="000000"/>
                </a:solidFill>
                <a:effectLst/>
                <a:ea typeface="Calibri" panose="020F0502020204030204" pitchFamily="34" charset="0"/>
                <a:cs typeface="Minion Pro"/>
              </a:rPr>
              <a:t>: améliorer la qualité nutritionnelle des repas et le suivi des problèmes de dénutrition et de déshydratation tout en accordant de l'importance au plaisir de manger  </a:t>
            </a:r>
            <a:endParaRPr lang="fr-BE" sz="1800" dirty="0">
              <a:solidFill>
                <a:srgbClr val="000000"/>
              </a:solidFill>
              <a:effectLst/>
              <a:ea typeface="Calibri" panose="020F0502020204030204" pitchFamily="34" charset="0"/>
              <a:cs typeface="Minion Pro"/>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Image 12" descr="Plats traditionnels amérindiens">
            <a:extLst>
              <a:ext uri="{FF2B5EF4-FFF2-40B4-BE49-F238E27FC236}">
                <a16:creationId xmlns:a16="http://schemas.microsoft.com/office/drawing/2014/main" id="{0617607C-CFFE-4658-BFD5-B4F5C6542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3" t="10505" r="7681" b="5454"/>
          <a:stretch/>
        </p:blipFill>
        <p:spPr>
          <a:xfrm>
            <a:off x="6358828" y="2332350"/>
            <a:ext cx="2313783" cy="3456384"/>
          </a:xfrm>
          <a:prstGeom prst="rect">
            <a:avLst/>
          </a:prstGeom>
        </p:spPr>
      </p:pic>
    </p:spTree>
    <p:extLst>
      <p:ext uri="{BB962C8B-B14F-4D97-AF65-F5344CB8AC3E}">
        <p14:creationId xmlns:p14="http://schemas.microsoft.com/office/powerpoint/2010/main" val="2496223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03848" y="1612186"/>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03848" y="1612186"/>
            <a:ext cx="5538004" cy="4124289"/>
          </a:xfrm>
        </p:spPr>
        <p:txBody>
          <a:bodyPr>
            <a:normAutofit/>
          </a:bodyPr>
          <a:lstStyle/>
          <a:p>
            <a:pPr lvl="0"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Projet de vie et programme d’activités : les é</a:t>
            </a:r>
            <a:r>
              <a:rPr lang="fr-BE" sz="1800" dirty="0">
                <a:solidFill>
                  <a:srgbClr val="000000"/>
                </a:solidFill>
                <a:effectLst/>
                <a:latin typeface="Calibri" panose="020F0502020204030204" pitchFamily="34" charset="0"/>
                <a:ea typeface="Times New Roman" panose="02020603050405020304" pitchFamily="18" charset="0"/>
                <a:cs typeface="Minion Pro"/>
              </a:rPr>
              <a:t>tablissements </a:t>
            </a:r>
            <a:r>
              <a:rPr lang="fr-BE" sz="1800" b="1" dirty="0">
                <a:solidFill>
                  <a:srgbClr val="000000"/>
                </a:solidFill>
                <a:effectLst/>
                <a:latin typeface="Calibri" panose="020F0502020204030204" pitchFamily="34" charset="0"/>
                <a:ea typeface="Times New Roman" panose="02020603050405020304" pitchFamily="18" charset="0"/>
                <a:cs typeface="Minion Pro"/>
              </a:rPr>
              <a:t>participent à la vie locale</a:t>
            </a:r>
            <a:r>
              <a:rPr lang="fr-BE" sz="1800" dirty="0">
                <a:solidFill>
                  <a:srgbClr val="000000"/>
                </a:solidFill>
                <a:effectLst/>
                <a:latin typeface="Calibri" panose="020F0502020204030204" pitchFamily="34" charset="0"/>
                <a:ea typeface="Times New Roman" panose="02020603050405020304" pitchFamily="18" charset="0"/>
                <a:cs typeface="Minion Pro"/>
              </a:rPr>
              <a:t>, notamment en développant des </a:t>
            </a:r>
            <a:r>
              <a:rPr lang="fr-BE" sz="1800" b="1" dirty="0">
                <a:solidFill>
                  <a:srgbClr val="000000"/>
                </a:solidFill>
                <a:effectLst/>
                <a:latin typeface="Calibri" panose="020F0502020204030204" pitchFamily="34" charset="0"/>
                <a:ea typeface="Times New Roman" panose="02020603050405020304" pitchFamily="18" charset="0"/>
                <a:cs typeface="Minion Pro"/>
              </a:rPr>
              <a:t>collaborations avec des services ou organismes de proximité </a:t>
            </a:r>
          </a:p>
          <a:p>
            <a:pPr algn="just">
              <a:lnSpc>
                <a:spcPct val="120000"/>
              </a:lnSpc>
              <a:buFont typeface="Wingdings" panose="05000000000000000000" pitchFamily="2" charset="2"/>
              <a:buChar char="§"/>
            </a:pPr>
            <a:r>
              <a:rPr lang="fr-BE" sz="1800" dirty="0">
                <a:solidFill>
                  <a:srgbClr val="000000"/>
                </a:solidFill>
                <a:effectLst/>
                <a:latin typeface="Calibri" panose="020F0502020204030204" pitchFamily="34" charset="0"/>
                <a:ea typeface="Times New Roman" panose="02020603050405020304" pitchFamily="18" charset="0"/>
                <a:cs typeface="Minion Pro"/>
              </a:rPr>
              <a:t>Elaboration d’une convention avec le service </a:t>
            </a:r>
            <a:r>
              <a:rPr lang="fr-BE" sz="1800" b="1" dirty="0">
                <a:solidFill>
                  <a:srgbClr val="000000"/>
                </a:solidFill>
                <a:effectLst/>
                <a:latin typeface="Calibri" panose="020F0502020204030204" pitchFamily="34" charset="0"/>
                <a:ea typeface="Times New Roman" panose="02020603050405020304" pitchFamily="18" charset="0"/>
                <a:cs typeface="Minion Pro"/>
              </a:rPr>
              <a:t>G/ou SP- psychogériatrie </a:t>
            </a:r>
            <a:r>
              <a:rPr lang="fr-BE" sz="1800" dirty="0">
                <a:solidFill>
                  <a:srgbClr val="000000"/>
                </a:solidFill>
                <a:effectLst/>
                <a:latin typeface="Calibri" panose="020F0502020204030204" pitchFamily="34" charset="0"/>
                <a:ea typeface="Times New Roman" panose="02020603050405020304" pitchFamily="18" charset="0"/>
                <a:cs typeface="Minion Pro"/>
              </a:rPr>
              <a:t>d'un hôpital (étendu aux MR)</a:t>
            </a:r>
          </a:p>
          <a:p>
            <a:pPr lvl="0"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Collaboration </a:t>
            </a:r>
            <a:r>
              <a:rPr lang="fr-BE" sz="1800" dirty="0">
                <a:solidFill>
                  <a:srgbClr val="000000"/>
                </a:solidFill>
                <a:effectLst/>
                <a:latin typeface="Calibri" panose="020F0502020204030204" pitchFamily="34" charset="0"/>
                <a:ea typeface="Times New Roman" panose="02020603050405020304" pitchFamily="18" charset="0"/>
                <a:cs typeface="Minion Pro"/>
              </a:rPr>
              <a:t>avec un médecin hygiéniste ou la plateforme régionale pour l'</a:t>
            </a:r>
            <a:r>
              <a:rPr lang="fr-BE" sz="1800" b="1" dirty="0">
                <a:solidFill>
                  <a:srgbClr val="000000"/>
                </a:solidFill>
                <a:effectLst/>
                <a:latin typeface="Calibri" panose="020F0502020204030204" pitchFamily="34" charset="0"/>
                <a:ea typeface="Times New Roman" panose="02020603050405020304" pitchFamily="18" charset="0"/>
                <a:cs typeface="Minion Pro"/>
              </a:rPr>
              <a:t>hygiène</a:t>
            </a:r>
            <a:r>
              <a:rPr lang="fr-BE" sz="1800" dirty="0">
                <a:solidFill>
                  <a:srgbClr val="000000"/>
                </a:solidFill>
                <a:effectLst/>
                <a:latin typeface="Calibri" panose="020F0502020204030204" pitchFamily="34" charset="0"/>
                <a:ea typeface="Times New Roman" panose="02020603050405020304" pitchFamily="18" charset="0"/>
                <a:cs typeface="Minion Pro"/>
              </a:rPr>
              <a:t> (étendu aux MR)</a:t>
            </a:r>
          </a:p>
          <a:p>
            <a:pPr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Convention </a:t>
            </a:r>
            <a:r>
              <a:rPr lang="fr-BE" sz="1800" dirty="0">
                <a:solidFill>
                  <a:srgbClr val="000000"/>
                </a:solidFill>
                <a:effectLst/>
                <a:latin typeface="Calibri" panose="020F0502020204030204" pitchFamily="34" charset="0"/>
                <a:ea typeface="Times New Roman" panose="02020603050405020304" pitchFamily="18" charset="0"/>
                <a:cs typeface="Minion Pro"/>
              </a:rPr>
              <a:t>avec la plateforme des </a:t>
            </a:r>
            <a:r>
              <a:rPr lang="fr-BE" sz="1800" b="1" dirty="0">
                <a:solidFill>
                  <a:srgbClr val="000000"/>
                </a:solidFill>
                <a:effectLst/>
                <a:latin typeface="Calibri" panose="020F0502020204030204" pitchFamily="34" charset="0"/>
                <a:ea typeface="Times New Roman" panose="02020603050405020304" pitchFamily="18" charset="0"/>
                <a:cs typeface="Minion Pro"/>
              </a:rPr>
              <a:t>soins palliatifs </a:t>
            </a:r>
            <a:r>
              <a:rPr lang="fr-BE" sz="1800" dirty="0">
                <a:solidFill>
                  <a:srgbClr val="000000"/>
                </a:solidFill>
                <a:effectLst/>
                <a:latin typeface="Calibri" panose="020F0502020204030204" pitchFamily="34" charset="0"/>
                <a:ea typeface="Times New Roman" panose="02020603050405020304" pitchFamily="18" charset="0"/>
                <a:cs typeface="Minion Pro"/>
              </a:rPr>
              <a:t>de la région de Bruxelles-Capitale </a:t>
            </a:r>
            <a:r>
              <a:rPr lang="fr-BE" sz="1800" dirty="0">
                <a:latin typeface="Calibri" panose="020F0502020204030204" pitchFamily="34" charset="0"/>
                <a:cs typeface="Calibri" panose="020F0502020204030204" pitchFamily="34" charset="0"/>
              </a:rPr>
              <a:t>et lien fonctionnel avec un service agréé SP pour soins palliatifs</a:t>
            </a:r>
          </a:p>
          <a:p>
            <a:pPr marL="342900" lvl="0" indent="-342900" algn="just">
              <a:lnSpc>
                <a:spcPct val="120000"/>
              </a:lnSpc>
              <a:buFont typeface="Calibri" panose="020F0502020204030204" pitchFamily="34" charset="0"/>
              <a:buChar char="-"/>
            </a:pP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fr-BE" sz="2400" dirty="0">
                <a:latin typeface="Calibri" panose="020F0502020204030204" pitchFamily="34" charset="0"/>
                <a:ea typeface="Calibri" panose="020F0502020204030204" pitchFamily="34" charset="0"/>
                <a:cs typeface="Times New Roman" panose="02020603050405020304" pitchFamily="18" charset="0"/>
              </a:rPr>
              <a:t>Ouvrir les établissements à la vie locale &amp; aux organismes externes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Espace réservé du contenu 8" descr="Femmes qui se tiennent dans les bras lors d'une fête en extérieur">
            <a:extLst>
              <a:ext uri="{FF2B5EF4-FFF2-40B4-BE49-F238E27FC236}">
                <a16:creationId xmlns:a16="http://schemas.microsoft.com/office/drawing/2014/main" id="{2ABE4141-4D0A-4808-A689-3F1A2E94BF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3" r="7158"/>
          <a:stretch/>
        </p:blipFill>
        <p:spPr>
          <a:xfrm>
            <a:off x="179512" y="2348880"/>
            <a:ext cx="2736304" cy="2436211"/>
          </a:xfrm>
          <a:prstGeom prst="rect">
            <a:avLst/>
          </a:prstGeom>
        </p:spPr>
      </p:pic>
    </p:spTree>
    <p:extLst>
      <p:ext uri="{BB962C8B-B14F-4D97-AF65-F5344CB8AC3E}">
        <p14:creationId xmlns:p14="http://schemas.microsoft.com/office/powerpoint/2010/main" val="3713118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971600" y="2346996"/>
            <a:ext cx="5538004" cy="281327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259632" y="2639995"/>
            <a:ext cx="5162079" cy="2520280"/>
          </a:xfrm>
        </p:spPr>
        <p:txBody>
          <a:bodyPr>
            <a:normAutofit lnSpcReduction="10000"/>
          </a:bodyPr>
          <a:lstStyle/>
          <a:p>
            <a:pPr>
              <a:buFont typeface="Wingdings" panose="05000000000000000000" pitchFamily="2" charset="2"/>
              <a:buChar char="§"/>
            </a:pPr>
            <a:r>
              <a:rPr lang="fr-BE" sz="1800" b="1" dirty="0">
                <a:latin typeface="Calibri" panose="020F0502020204030204" pitchFamily="34" charset="0"/>
                <a:cs typeface="Calibri" panose="020F0502020204030204" pitchFamily="34" charset="0"/>
              </a:rPr>
              <a:t>Communication au grand public </a:t>
            </a:r>
            <a:r>
              <a:rPr lang="fr-BE" sz="1800" dirty="0">
                <a:latin typeface="Calibri" panose="020F0502020204030204" pitchFamily="34" charset="0"/>
                <a:cs typeface="Calibri" panose="020F0502020204030204" pitchFamily="34" charset="0"/>
              </a:rPr>
              <a:t>: agrément, gestionnaire, coordonnées du directeur, nombre de places, prix, suppléments, projet de vie d’établissement</a:t>
            </a:r>
          </a:p>
          <a:p>
            <a:pPr>
              <a:buFont typeface="Wingdings" panose="05000000000000000000" pitchFamily="2" charset="2"/>
              <a:buChar char="§"/>
            </a:pPr>
            <a:r>
              <a:rPr lang="fr-BE" sz="1800" b="1" dirty="0">
                <a:latin typeface="Calibri" panose="020F0502020204030204" pitchFamily="34" charset="0"/>
                <a:cs typeface="Calibri" panose="020F0502020204030204" pitchFamily="34" charset="0"/>
              </a:rPr>
              <a:t>Suppléments interdits : </a:t>
            </a:r>
            <a:r>
              <a:rPr lang="fr-BE" sz="1800" dirty="0">
                <a:latin typeface="Calibri" panose="020F0502020204030204" pitchFamily="34" charset="0"/>
                <a:cs typeface="Calibri" panose="020F0502020204030204" pitchFamily="34" charset="0"/>
              </a:rPr>
              <a:t>matériel adapté, prise de repas en chambre, wifi, régimes alimentaires spécifiques liés à des convictions philosophiques ou religieuses</a:t>
            </a:r>
          </a:p>
          <a:p>
            <a:pPr>
              <a:buFont typeface="Wingdings" panose="05000000000000000000" pitchFamily="2" charset="2"/>
              <a:buChar char="§"/>
            </a:pPr>
            <a:r>
              <a:rPr lang="fr-BE" sz="1800" dirty="0">
                <a:latin typeface="Calibri" panose="020F0502020204030204" pitchFamily="34" charset="0"/>
                <a:cs typeface="Calibri" panose="020F0502020204030204" pitchFamily="34" charset="0"/>
              </a:rPr>
              <a:t>Gratuité et accessibilité de </a:t>
            </a:r>
            <a:r>
              <a:rPr lang="fr-BE" sz="1800" b="1" dirty="0">
                <a:latin typeface="Calibri" panose="020F0502020204030204" pitchFamily="34" charset="0"/>
                <a:cs typeface="Calibri" panose="020F0502020204030204" pitchFamily="34" charset="0"/>
              </a:rPr>
              <a:t>l’eau potable</a:t>
            </a:r>
            <a:endParaRPr lang="fr-BE" sz="1800" b="1" dirty="0">
              <a:effectLst/>
              <a:latin typeface="Calibri" panose="020F0502020204030204" pitchFamily="34" charset="0"/>
              <a:ea typeface="Calibri" panose="020F0502020204030204" pitchFamily="34" charset="0"/>
            </a:endParaRPr>
          </a:p>
          <a:p>
            <a:pPr marL="342900" lvl="0" indent="-342900" algn="just">
              <a:lnSpc>
                <a:spcPct val="120000"/>
              </a:lnSpc>
              <a:buFont typeface="Calibri" panose="020F0502020204030204" pitchFamily="34" charset="0"/>
              <a:buChar char="-"/>
            </a:pP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1.9. </a:t>
            </a:r>
            <a:r>
              <a:rPr lang="fr-BE" sz="2400" dirty="0">
                <a:latin typeface="Calibri" panose="020F0502020204030204" pitchFamily="34" charset="0"/>
                <a:ea typeface="Calibri" panose="020F0502020204030204" pitchFamily="34" charset="0"/>
                <a:cs typeface="Times New Roman" panose="02020603050405020304" pitchFamily="18" charset="0"/>
              </a:rPr>
              <a:t>Améliorer l’accessibilité de l’information et la transparence des prix</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AEB228F4-374D-44F8-9176-4C8C220EDDEE}"/>
              </a:ext>
            </a:extLst>
          </p:cNvPr>
          <p:cNvSpPr txBox="1"/>
          <p:nvPr/>
        </p:nvSpPr>
        <p:spPr>
          <a:xfrm>
            <a:off x="475720" y="1115053"/>
            <a:ext cx="8192559" cy="734945"/>
          </a:xfrm>
          <a:prstGeom prst="rect">
            <a:avLst/>
          </a:prstGeom>
          <a:noFill/>
        </p:spPr>
        <p:txBody>
          <a:bodyPr wrap="square">
            <a:spAutoFit/>
          </a:bodyPr>
          <a:lstStyle/>
          <a:p>
            <a:pPr algn="just">
              <a:lnSpc>
                <a:spcPct val="120000"/>
              </a:lnSpc>
            </a:pPr>
            <a:r>
              <a:rPr lang="fr-FR" b="1" dirty="0">
                <a:solidFill>
                  <a:srgbClr val="000000"/>
                </a:solidFill>
                <a:latin typeface="Calibri" panose="020F0502020204030204" pitchFamily="34" charset="0"/>
                <a:ea typeface="Calibri" panose="020F0502020204030204" pitchFamily="34" charset="0"/>
                <a:cs typeface="Minion Pro"/>
              </a:rPr>
              <a:t>O</a:t>
            </a:r>
            <a:r>
              <a:rPr lang="fr-FR" sz="1800" b="1" dirty="0">
                <a:solidFill>
                  <a:srgbClr val="000000"/>
                </a:solidFill>
                <a:effectLst/>
                <a:latin typeface="Calibri" panose="020F0502020204030204" pitchFamily="34" charset="0"/>
                <a:ea typeface="Calibri" panose="020F0502020204030204" pitchFamily="34" charset="0"/>
                <a:cs typeface="Minion Pro"/>
              </a:rPr>
              <a:t>bjectif</a:t>
            </a:r>
            <a:r>
              <a:rPr lang="fr-FR" sz="1800" dirty="0">
                <a:solidFill>
                  <a:srgbClr val="000000"/>
                </a:solidFill>
                <a:effectLst/>
                <a:latin typeface="Calibri" panose="020F0502020204030204" pitchFamily="34" charset="0"/>
                <a:ea typeface="Calibri" panose="020F0502020204030204" pitchFamily="34" charset="0"/>
                <a:cs typeface="Minion Pro"/>
              </a:rPr>
              <a:t> : garantir l'accès aux informations les plus utiles au grand public et définir un prix de base qui couvre tous les frais indispensables.</a:t>
            </a:r>
            <a:endParaRPr lang="fr-BE" sz="1800" dirty="0">
              <a:solidFill>
                <a:srgbClr val="000000"/>
              </a:solidFill>
              <a:effectLst/>
              <a:latin typeface="Minion Pro"/>
              <a:ea typeface="Calibri" panose="020F0502020204030204" pitchFamily="34" charset="0"/>
              <a:cs typeface="Minion Pro"/>
            </a:endParaRPr>
          </a:p>
        </p:txBody>
      </p:sp>
      <p:pic>
        <p:nvPicPr>
          <p:cNvPr id="14" name="Espace réservé du contenu 4" descr="Femme écrivant sur un tableau blanc">
            <a:extLst>
              <a:ext uri="{FF2B5EF4-FFF2-40B4-BE49-F238E27FC236}">
                <a16:creationId xmlns:a16="http://schemas.microsoft.com/office/drawing/2014/main" id="{81A85778-795D-40AF-862D-7BA7F9886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9821" y="2989835"/>
            <a:ext cx="2297051" cy="1531367"/>
          </a:xfrm>
          <a:prstGeom prst="rect">
            <a:avLst/>
          </a:prstGeom>
        </p:spPr>
      </p:pic>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682569"/>
            <a:ext cx="9071992" cy="1138280"/>
          </a:xfrm>
          <a:prstGeom prst="rect">
            <a:avLst/>
          </a:prstGeom>
        </p:spPr>
      </p:pic>
    </p:spTree>
    <p:extLst>
      <p:ext uri="{BB962C8B-B14F-4D97-AF65-F5344CB8AC3E}">
        <p14:creationId xmlns:p14="http://schemas.microsoft.com/office/powerpoint/2010/main" val="4256944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EB228F4-374D-44F8-9176-4C8C220EDDEE}"/>
              </a:ext>
            </a:extLst>
          </p:cNvPr>
          <p:cNvSpPr txBox="1"/>
          <p:nvPr/>
        </p:nvSpPr>
        <p:spPr>
          <a:xfrm>
            <a:off x="3995937" y="2852936"/>
            <a:ext cx="4680519" cy="1732141"/>
          </a:xfrm>
          <a:prstGeom prst="rect">
            <a:avLst/>
          </a:prstGeom>
          <a:noFill/>
        </p:spPr>
        <p:txBody>
          <a:bodyPr wrap="square">
            <a:spAutoFit/>
          </a:bodyPr>
          <a:lstStyle/>
          <a:p>
            <a:pPr algn="just">
              <a:lnSpc>
                <a:spcPct val="120000"/>
              </a:lnSpc>
            </a:pPr>
            <a:r>
              <a:rPr lang="fr-BE" sz="1800" dirty="0">
                <a:effectLst/>
                <a:latin typeface="Calibri" panose="020F0502020204030204" pitchFamily="34" charset="0"/>
                <a:ea typeface="Calibri" panose="020F0502020204030204" pitchFamily="34" charset="0"/>
              </a:rPr>
              <a:t>Iriscare est disponible pour vous à l'adresse e-mail suivante : </a:t>
            </a:r>
            <a:r>
              <a:rPr lang="fr-BE" sz="1800" u="sng" dirty="0">
                <a:solidFill>
                  <a:srgbClr val="0000FF"/>
                </a:solidFill>
                <a:effectLst/>
                <a:latin typeface="Calibri" panose="020F0502020204030204" pitchFamily="34" charset="0"/>
                <a:ea typeface="Times New Roman" panose="02020603050405020304" pitchFamily="18" charset="0"/>
                <a:hlinkClick r:id="rId2"/>
              </a:rPr>
              <a:t>professionnels@iriscare.brussels</a:t>
            </a:r>
            <a:r>
              <a:rPr lang="fr-BE" sz="1800" dirty="0">
                <a:effectLst/>
                <a:latin typeface="Calibri" panose="020F0502020204030204" pitchFamily="34" charset="0"/>
                <a:ea typeface="Times New Roman" panose="02020603050405020304" pitchFamily="18" charset="0"/>
              </a:rPr>
              <a:t> Veuillez </a:t>
            </a:r>
            <a:r>
              <a:rPr lang="fr-BE" sz="1800" dirty="0">
                <a:effectLst/>
                <a:latin typeface="Calibri" panose="020F0502020204030204" pitchFamily="34" charset="0"/>
                <a:ea typeface="Calibri" panose="020F0502020204030204" pitchFamily="34" charset="0"/>
              </a:rPr>
              <a:t>renseigner en objet </a:t>
            </a:r>
            <a:r>
              <a:rPr lang="fr-BE" sz="1800" dirty="0">
                <a:effectLst/>
                <a:latin typeface="Calibri" panose="020F0502020204030204" pitchFamily="34" charset="0"/>
                <a:ea typeface="Times New Roman" panose="02020603050405020304" pitchFamily="18" charset="0"/>
              </a:rPr>
              <a:t>"Nouvelles normes d'agrément secteur aînés - questions de </a:t>
            </a:r>
            <a:r>
              <a:rPr lang="fr-BE" sz="1800" i="1" dirty="0">
                <a:effectLst/>
                <a:latin typeface="Calibri" panose="020F0502020204030204" pitchFamily="34" charset="0"/>
                <a:ea typeface="Times New Roman" panose="02020603050405020304" pitchFamily="18" charset="0"/>
              </a:rPr>
              <a:t>+ nom de l'institution</a:t>
            </a:r>
            <a:r>
              <a:rPr lang="fr-BE" sz="1800" dirty="0">
                <a:effectLst/>
                <a:latin typeface="Calibri" panose="020F0502020204030204" pitchFamily="34" charset="0"/>
                <a:ea typeface="Times New Roman" panose="02020603050405020304" pitchFamily="18" charset="0"/>
              </a:rPr>
              <a:t>".</a:t>
            </a:r>
            <a:endParaRPr lang="fr-BE" sz="1800" dirty="0">
              <a:solidFill>
                <a:srgbClr val="000000"/>
              </a:solidFill>
              <a:effectLst/>
              <a:latin typeface="Minion Pro"/>
              <a:ea typeface="Calibri" panose="020F0502020204030204" pitchFamily="34" charset="0"/>
              <a:cs typeface="Minion Pro"/>
            </a:endParaRPr>
          </a:p>
        </p:txBody>
      </p:sp>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19720"/>
            <a:ext cx="9071992" cy="1138280"/>
          </a:xfrm>
          <a:prstGeom prst="rect">
            <a:avLst/>
          </a:prstGeom>
        </p:spPr>
      </p:pic>
      <p:pic>
        <p:nvPicPr>
          <p:cNvPr id="5" name="Graphique 4" descr="Guillemet ouvert avec un remplissage uni">
            <a:extLst>
              <a:ext uri="{FF2B5EF4-FFF2-40B4-BE49-F238E27FC236}">
                <a16:creationId xmlns:a16="http://schemas.microsoft.com/office/drawing/2014/main" id="{4F2D6CC3-044D-4460-9B2D-02D80CE13E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52" y="404664"/>
            <a:ext cx="1753344" cy="1753344"/>
          </a:xfrm>
          <a:prstGeom prst="rect">
            <a:avLst/>
          </a:prstGeom>
        </p:spPr>
      </p:pic>
      <p:pic>
        <p:nvPicPr>
          <p:cNvPr id="12" name="Espace réservé pour une image  9">
            <a:extLst>
              <a:ext uri="{FF2B5EF4-FFF2-40B4-BE49-F238E27FC236}">
                <a16:creationId xmlns:a16="http://schemas.microsoft.com/office/drawing/2014/main" id="{4D962AA2-0701-43D4-B5C3-004689137EB2}"/>
              </a:ext>
            </a:extLst>
          </p:cNvPr>
          <p:cNvPicPr>
            <a:picLocks noChangeAspect="1"/>
          </p:cNvPicPr>
          <p:nvPr/>
        </p:nvPicPr>
        <p:blipFill>
          <a:blip r:embed="rId6" cstate="print">
            <a:extLst>
              <a:ext uri="{28A0092B-C50C-407E-A947-70E740481C1C}">
                <a14:useLocalDpi xmlns:a14="http://schemas.microsoft.com/office/drawing/2010/main" val="0"/>
              </a:ext>
            </a:extLst>
          </a:blip>
          <a:srcRect l="16623" r="16623"/>
          <a:stretch>
            <a:fillRect/>
          </a:stretch>
        </p:blipFill>
        <p:spPr>
          <a:xfrm>
            <a:off x="669935" y="2378110"/>
            <a:ext cx="2486626" cy="2486626"/>
          </a:xfrm>
          <a:prstGeom prst="rect">
            <a:avLst/>
          </a:prstGeom>
        </p:spPr>
      </p:pic>
      <p:sp>
        <p:nvSpPr>
          <p:cNvPr id="13" name="Espace réservé du texte 3">
            <a:extLst>
              <a:ext uri="{FF2B5EF4-FFF2-40B4-BE49-F238E27FC236}">
                <a16:creationId xmlns:a16="http://schemas.microsoft.com/office/drawing/2014/main" id="{51EE9578-CDE8-4616-B9B4-393346A3E02D}"/>
              </a:ext>
            </a:extLst>
          </p:cNvPr>
          <p:cNvSpPr txBox="1">
            <a:spLocks/>
          </p:cNvSpPr>
          <p:nvPr/>
        </p:nvSpPr>
        <p:spPr>
          <a:xfrm>
            <a:off x="2784938" y="1688835"/>
            <a:ext cx="5891518" cy="45190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BE" sz="2200" b="1" dirty="0">
                <a:solidFill>
                  <a:srgbClr val="1E3B89"/>
                </a:solidFill>
              </a:rPr>
              <a:t>Pour toute question :  </a:t>
            </a:r>
          </a:p>
        </p:txBody>
      </p:sp>
      <p:sp>
        <p:nvSpPr>
          <p:cNvPr id="15" name="Espace réservé du contenu 2">
            <a:extLst>
              <a:ext uri="{FF2B5EF4-FFF2-40B4-BE49-F238E27FC236}">
                <a16:creationId xmlns:a16="http://schemas.microsoft.com/office/drawing/2014/main" id="{DBBBDC13-2A19-4241-8446-C81D750C13C9}"/>
              </a:ext>
            </a:extLst>
          </p:cNvPr>
          <p:cNvSpPr txBox="1">
            <a:spLocks/>
          </p:cNvSpPr>
          <p:nvPr/>
        </p:nvSpPr>
        <p:spPr>
          <a:xfrm>
            <a:off x="669935" y="2360846"/>
            <a:ext cx="2486626" cy="250389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704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4000" b="1" dirty="0">
                  <a:solidFill>
                    <a:srgbClr val="1E3B89"/>
                  </a:solidFill>
                  <a:latin typeface="Calibri" panose="020F0502020204030204"/>
                </a:rPr>
                <a:t>2</a:t>
              </a:r>
              <a:endParaRPr kumimoji="0" lang="fr-BE" sz="4000" b="1" i="0" u="none" strike="noStrike" kern="1200" cap="none" spc="0" normalizeH="0" baseline="0" noProof="0" dirty="0">
                <a:ln>
                  <a:noFill/>
                </a:ln>
                <a:solidFill>
                  <a:srgbClr val="1E3B89"/>
                </a:solidFill>
                <a:effectLst/>
                <a:uLnTx/>
                <a:uFillTx/>
                <a:latin typeface="Calibri" panose="020F0502020204030204"/>
                <a:ea typeface="+mn-ea"/>
                <a:cs typeface="+mn-cs"/>
              </a:endParaRP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2063070" y="1267716"/>
            <a:ext cx="6343340" cy="2123658"/>
          </a:xfrm>
          <a:prstGeom prst="rect">
            <a:avLst/>
          </a:prstGeom>
          <a:solidFill>
            <a:srgbClr val="1E3B89"/>
          </a:solid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highlight>
                <a:srgbClr val="1E3B89"/>
              </a:highligh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Le soutien au changement de culture des MR-S</a:t>
            </a:r>
            <a:endParaRPr lang="fr-BE" sz="4400" dirty="0"/>
          </a:p>
        </p:txBody>
      </p:sp>
      <p:pic>
        <p:nvPicPr>
          <p:cNvPr id="12" name="Graphique 11" descr="Femme âgée aux cheveux blancs">
            <a:extLst>
              <a:ext uri="{FF2B5EF4-FFF2-40B4-BE49-F238E27FC236}">
                <a16:creationId xmlns:a16="http://schemas.microsoft.com/office/drawing/2014/main" id="{77B4AF6C-B9BB-4C18-8115-D57B22C44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CDD765E5-0A9C-47A9-BCF3-8C571DA23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1019464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53686" y="1988840"/>
            <a:ext cx="5646506" cy="398279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4F2C2DCD-7F60-4876-ABE6-E40249E3CB95}"/>
              </a:ext>
            </a:extLst>
          </p:cNvPr>
          <p:cNvSpPr txBox="1"/>
          <p:nvPr/>
        </p:nvSpPr>
        <p:spPr>
          <a:xfrm>
            <a:off x="395536" y="1281380"/>
            <a:ext cx="8506471" cy="437043"/>
          </a:xfrm>
          <a:prstGeom prst="rect">
            <a:avLst/>
          </a:prstGeom>
          <a:noFill/>
        </p:spPr>
        <p:txBody>
          <a:bodyPr wrap="square">
            <a:spAutoFit/>
          </a:bodyPr>
          <a:lstStyle/>
          <a:p>
            <a:pPr marL="0" indent="0" algn="just">
              <a:lnSpc>
                <a:spcPct val="120000"/>
              </a:lnSpc>
              <a:buNone/>
            </a:pPr>
            <a:r>
              <a:rPr lang="fr-FR" sz="2000" b="1" dirty="0">
                <a:solidFill>
                  <a:srgbClr val="000000"/>
                </a:solidFill>
                <a:effectLst/>
                <a:ea typeface="Calibri" panose="020F0502020204030204" pitchFamily="34" charset="0"/>
                <a:cs typeface="Minion Pro"/>
              </a:rPr>
              <a:t>Objectif </a:t>
            </a:r>
            <a:r>
              <a:rPr lang="fr-FR" sz="2000" dirty="0">
                <a:solidFill>
                  <a:srgbClr val="000000"/>
                </a:solidFill>
                <a:effectLst/>
                <a:ea typeface="Calibri" panose="020F0502020204030204" pitchFamily="34" charset="0"/>
                <a:cs typeface="Minion Pro"/>
              </a:rPr>
              <a:t>: </a:t>
            </a:r>
            <a:r>
              <a:rPr lang="fr-FR" sz="2000" dirty="0">
                <a:solidFill>
                  <a:srgbClr val="000000"/>
                </a:solidFill>
                <a:ea typeface="Calibri" panose="020F0502020204030204" pitchFamily="34" charset="0"/>
                <a:cs typeface="Minion Pro"/>
              </a:rPr>
              <a:t>soutenir les MR et MRS dans la mise en œuvre des nouvelles normes </a:t>
            </a:r>
            <a:endParaRPr lang="fr-BE" sz="2000" dirty="0">
              <a:solidFill>
                <a:srgbClr val="000000"/>
              </a:solidFill>
              <a:effectLst/>
              <a:ea typeface="Calibri" panose="020F0502020204030204" pitchFamily="34" charset="0"/>
              <a:cs typeface="Minion Pro"/>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11" name="Titre 1">
            <a:extLst>
              <a:ext uri="{FF2B5EF4-FFF2-40B4-BE49-F238E27FC236}">
                <a16:creationId xmlns:a16="http://schemas.microsoft.com/office/drawing/2014/main" id="{AF6B00E4-85E7-4A6F-AC80-6E703CF939B4}"/>
              </a:ext>
            </a:extLst>
          </p:cNvPr>
          <p:cNvSpPr txBox="1">
            <a:spLocks/>
          </p:cNvSpPr>
          <p:nvPr/>
        </p:nvSpPr>
        <p:spPr>
          <a:xfrm>
            <a:off x="-4394" y="-27384"/>
            <a:ext cx="9139379"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A9F1314D-89D5-41AF-94D3-3B5C49A22984}"/>
              </a:ext>
            </a:extLst>
          </p:cNvPr>
          <p:cNvSpPr txBox="1"/>
          <p:nvPr/>
        </p:nvSpPr>
        <p:spPr>
          <a:xfrm>
            <a:off x="653686" y="2112318"/>
            <a:ext cx="5538004" cy="3785652"/>
          </a:xfrm>
          <a:prstGeom prst="rect">
            <a:avLst/>
          </a:prstGeom>
          <a:noFill/>
        </p:spPr>
        <p:txBody>
          <a:bodyPr wrap="square">
            <a:spAutoFit/>
          </a:bodyPr>
          <a:lstStyle/>
          <a:p>
            <a:pPr marL="342900" lvl="0" indent="-342900" algn="just">
              <a:spcAft>
                <a:spcPts val="600"/>
              </a:spcAft>
              <a:buFont typeface="Wingdings" panose="05000000000000000000" pitchFamily="2" charset="2"/>
              <a:buChar char=""/>
            </a:pPr>
            <a:r>
              <a:rPr lang="fr-BE" b="1" dirty="0">
                <a:latin typeface="Calibri" panose="020F0502020204030204" pitchFamily="34" charset="0"/>
                <a:ea typeface="Times New Roman" panose="02020603050405020304" pitchFamily="18" charset="0"/>
                <a:cs typeface="Calibri" panose="020F0502020204030204" pitchFamily="34" charset="0"/>
              </a:rPr>
              <a:t>C</a:t>
            </a:r>
            <a:r>
              <a:rPr lang="fr-BE" sz="1800" b="1" dirty="0">
                <a:effectLst/>
                <a:latin typeface="Calibri" panose="020F0502020204030204" pitchFamily="34" charset="0"/>
                <a:ea typeface="Times New Roman" panose="02020603050405020304" pitchFamily="18" charset="0"/>
                <a:cs typeface="Calibri" panose="020F0502020204030204" pitchFamily="34" charset="0"/>
              </a:rPr>
              <a:t>ourrier explicatif </a:t>
            </a:r>
            <a:r>
              <a:rPr lang="fr-BE" sz="1800" dirty="0">
                <a:effectLst/>
                <a:latin typeface="Calibri" panose="020F0502020204030204" pitchFamily="34" charset="0"/>
                <a:ea typeface="Times New Roman" panose="02020603050405020304" pitchFamily="18" charset="0"/>
                <a:cs typeface="Calibri" panose="020F0502020204030204" pitchFamily="34" charset="0"/>
              </a:rPr>
              <a:t>des grands changements </a:t>
            </a:r>
          </a:p>
          <a:p>
            <a:pPr marL="342900" lvl="0" indent="-342900" algn="just">
              <a:spcAft>
                <a:spcPts val="600"/>
              </a:spcAft>
              <a:buFont typeface="Wingdings" panose="05000000000000000000" pitchFamily="2" charset="2"/>
              <a:buChar char=""/>
            </a:pPr>
            <a:endParaRPr lang="fr-BE" sz="1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600"/>
              </a:spcAft>
              <a:buFont typeface="Wingdings" panose="05000000000000000000" pitchFamily="2" charset="2"/>
              <a:buChar char="§"/>
            </a:pPr>
            <a:r>
              <a:rPr lang="fr-BE" b="1" dirty="0">
                <a:latin typeface="Calibri" panose="020F0502020204030204" pitchFamily="34" charset="0"/>
                <a:ea typeface="Times New Roman" panose="02020603050405020304" pitchFamily="18" charset="0"/>
                <a:cs typeface="Times New Roman" panose="02020603050405020304" pitchFamily="18" charset="0"/>
              </a:rPr>
              <a:t>S</a:t>
            </a:r>
            <a:r>
              <a:rPr lang="fr-BE" sz="1800" b="1" dirty="0">
                <a:effectLst/>
                <a:latin typeface="Calibri" panose="020F0502020204030204" pitchFamily="34" charset="0"/>
                <a:ea typeface="Times New Roman" panose="02020603050405020304" pitchFamily="18" charset="0"/>
                <a:cs typeface="Times New Roman" panose="02020603050405020304" pitchFamily="18" charset="0"/>
              </a:rPr>
              <a:t>essions de présentation </a:t>
            </a:r>
            <a:r>
              <a:rPr lang="fr-BE" sz="1800" dirty="0">
                <a:effectLst/>
                <a:latin typeface="Calibri" panose="020F0502020204030204" pitchFamily="34" charset="0"/>
                <a:ea typeface="Times New Roman" panose="02020603050405020304" pitchFamily="18" charset="0"/>
                <a:cs typeface="Times New Roman" panose="02020603050405020304" pitchFamily="18" charset="0"/>
              </a:rPr>
              <a:t>des nouvelles normes d'agrément pour les gestionnaires/directeurs, infirmiers en chef, MCC et </a:t>
            </a:r>
            <a:r>
              <a:rPr lang="fr-BE" dirty="0">
                <a:latin typeface="Calibri" panose="020F0502020204030204" pitchFamily="34" charset="0"/>
                <a:ea typeface="Times New Roman" panose="02020603050405020304" pitchFamily="18" charset="0"/>
                <a:cs typeface="Times New Roman" panose="02020603050405020304" pitchFamily="18" charset="0"/>
              </a:rPr>
              <a:t>référents-démence</a:t>
            </a:r>
          </a:p>
          <a:p>
            <a:pPr marL="342900" lvl="0" indent="-342900" algn="just">
              <a:spcAft>
                <a:spcPts val="600"/>
              </a:spcAft>
              <a:buFont typeface="Wingdings" panose="05000000000000000000" pitchFamily="2" charset="2"/>
              <a:buChar char="§"/>
            </a:pPr>
            <a:endParaRPr lang="fr-BE" sz="1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fr-BE" b="1" dirty="0">
                <a:latin typeface="Calibri" panose="020F0502020204030204" pitchFamily="34" charset="0"/>
                <a:ea typeface="Times New Roman" panose="02020603050405020304" pitchFamily="18" charset="0"/>
                <a:cs typeface="Calibri" panose="020F0502020204030204" pitchFamily="34" charset="0"/>
              </a:rPr>
              <a:t>V</a:t>
            </a:r>
            <a:r>
              <a:rPr lang="fr-BE" sz="1800" b="1" dirty="0">
                <a:effectLst/>
                <a:latin typeface="Calibri" panose="020F0502020204030204" pitchFamily="34" charset="0"/>
                <a:ea typeface="Times New Roman" panose="02020603050405020304" pitchFamily="18" charset="0"/>
                <a:cs typeface="Calibri" panose="020F0502020204030204" pitchFamily="34" charset="0"/>
              </a:rPr>
              <a:t>ademecum</a:t>
            </a:r>
            <a:r>
              <a:rPr lang="fr-BE" sz="1800" dirty="0">
                <a:effectLst/>
                <a:latin typeface="Calibri" panose="020F0502020204030204" pitchFamily="34" charset="0"/>
                <a:ea typeface="Times New Roman" panose="02020603050405020304" pitchFamily="18" charset="0"/>
                <a:cs typeface="Calibri" panose="020F0502020204030204" pitchFamily="34" charset="0"/>
              </a:rPr>
              <a:t> : comment appliquer les normes et comment elles seront contrôlées</a:t>
            </a:r>
          </a:p>
          <a:p>
            <a:pPr marL="342900" lvl="0" indent="-342900" algn="just">
              <a:spcAft>
                <a:spcPts val="600"/>
              </a:spcAft>
              <a:buFont typeface="Wingdings" panose="05000000000000000000" pitchFamily="2" charset="2"/>
              <a:buChar char="§"/>
            </a:pPr>
            <a:endParaRPr lang="fr-BE" sz="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fr-BE" b="1" dirty="0">
                <a:solidFill>
                  <a:srgbClr val="212529"/>
                </a:solidFill>
                <a:latin typeface="Calibri" panose="020F0502020204030204" pitchFamily="34" charset="0"/>
                <a:ea typeface="Times New Roman" panose="02020603050405020304" pitchFamily="18" charset="0"/>
                <a:cs typeface="Calibri" panose="020F0502020204030204" pitchFamily="34" charset="0"/>
              </a:rPr>
              <a:t>P</a:t>
            </a:r>
            <a:r>
              <a:rPr lang="fr-BE" sz="1800" b="1"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age dédiée </a:t>
            </a:r>
            <a:r>
              <a:rPr lang="fr-BE" sz="18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à la réforme des normes d'agrément :  </a:t>
            </a:r>
            <a:r>
              <a:rPr lang="fr-BE" sz="17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https://www.iriscare.brussels/fr/professionnels/aines/maisons-de-repos-mr/reforme-des-normes-dagrement/</a:t>
            </a:r>
            <a:r>
              <a:rPr lang="fr-BE" sz="17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a:t>
            </a:r>
          </a:p>
          <a:p>
            <a:pPr marL="342900" lvl="0" indent="-342900" algn="just">
              <a:spcAft>
                <a:spcPts val="600"/>
              </a:spcAft>
              <a:buFont typeface="Wingdings" panose="05000000000000000000" pitchFamily="2" charset="2"/>
              <a:buChar char=""/>
            </a:pPr>
            <a:endParaRPr lang="fr-BE" sz="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fr-BE" b="1" dirty="0">
                <a:solidFill>
                  <a:srgbClr val="212529"/>
                </a:solidFill>
                <a:latin typeface="Calibri" panose="020F0502020204030204" pitchFamily="34" charset="0"/>
                <a:ea typeface="Times New Roman" panose="02020603050405020304" pitchFamily="18" charset="0"/>
                <a:cs typeface="Calibri" panose="020F0502020204030204" pitchFamily="34" charset="0"/>
              </a:rPr>
              <a:t>C</a:t>
            </a:r>
            <a:r>
              <a:rPr lang="fr-BE" sz="1800" b="1"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anal de communication</a:t>
            </a:r>
            <a:r>
              <a:rPr lang="fr-BE" sz="18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pour répondre aux questions : </a:t>
            </a:r>
            <a:r>
              <a:rPr lang="fr-BE" sz="17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professionnels@iriscare.brussels</a:t>
            </a:r>
            <a:r>
              <a:rPr lang="fr-BE" sz="1700" dirty="0">
                <a:effectLst/>
                <a:latin typeface="Calibri" panose="020F0502020204030204" pitchFamily="34" charset="0"/>
                <a:ea typeface="Times New Roman" panose="02020603050405020304" pitchFamily="18" charset="0"/>
                <a:cs typeface="Times New Roman" panose="02020603050405020304" pitchFamily="18" charset="0"/>
              </a:rPr>
              <a:t>.</a:t>
            </a:r>
          </a:p>
        </p:txBody>
      </p:sp>
      <p:sp>
        <p:nvSpPr>
          <p:cNvPr id="15" name="Flèche : droite 14">
            <a:extLst>
              <a:ext uri="{FF2B5EF4-FFF2-40B4-BE49-F238E27FC236}">
                <a16:creationId xmlns:a16="http://schemas.microsoft.com/office/drawing/2014/main" id="{7BAD109D-B1BB-4D6E-8BBD-DBE1CFEA00D2}"/>
              </a:ext>
            </a:extLst>
          </p:cNvPr>
          <p:cNvSpPr/>
          <p:nvPr/>
        </p:nvSpPr>
        <p:spPr>
          <a:xfrm>
            <a:off x="5959789" y="2276872"/>
            <a:ext cx="680806" cy="144016"/>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lèche : droite 15">
            <a:extLst>
              <a:ext uri="{FF2B5EF4-FFF2-40B4-BE49-F238E27FC236}">
                <a16:creationId xmlns:a16="http://schemas.microsoft.com/office/drawing/2014/main" id="{ECCFA9B8-7AC4-4D70-B709-A15463462A33}"/>
              </a:ext>
            </a:extLst>
          </p:cNvPr>
          <p:cNvSpPr/>
          <p:nvPr/>
        </p:nvSpPr>
        <p:spPr>
          <a:xfrm>
            <a:off x="5959789" y="3212976"/>
            <a:ext cx="680806" cy="144016"/>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lèche : droite 16">
            <a:extLst>
              <a:ext uri="{FF2B5EF4-FFF2-40B4-BE49-F238E27FC236}">
                <a16:creationId xmlns:a16="http://schemas.microsoft.com/office/drawing/2014/main" id="{2FCE4B68-B596-4D3B-93BC-C7ADAB5F69C9}"/>
              </a:ext>
            </a:extLst>
          </p:cNvPr>
          <p:cNvSpPr/>
          <p:nvPr/>
        </p:nvSpPr>
        <p:spPr>
          <a:xfrm>
            <a:off x="5959789" y="3933056"/>
            <a:ext cx="680806" cy="144016"/>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ZoneTexte 2">
            <a:extLst>
              <a:ext uri="{FF2B5EF4-FFF2-40B4-BE49-F238E27FC236}">
                <a16:creationId xmlns:a16="http://schemas.microsoft.com/office/drawing/2014/main" id="{2BF02C0F-6AF7-4589-8044-2940326E00BB}"/>
              </a:ext>
            </a:extLst>
          </p:cNvPr>
          <p:cNvSpPr txBox="1"/>
          <p:nvPr/>
        </p:nvSpPr>
        <p:spPr>
          <a:xfrm>
            <a:off x="6876256" y="2154283"/>
            <a:ext cx="1728192" cy="369332"/>
          </a:xfrm>
          <a:prstGeom prst="rect">
            <a:avLst/>
          </a:prstGeom>
          <a:noFill/>
        </p:spPr>
        <p:txBody>
          <a:bodyPr wrap="square" rtlCol="0">
            <a:spAutoFit/>
          </a:bodyPr>
          <a:lstStyle/>
          <a:p>
            <a:r>
              <a:rPr lang="fr-BE" dirty="0"/>
              <a:t>23 février 2024</a:t>
            </a:r>
          </a:p>
        </p:txBody>
      </p:sp>
      <p:sp>
        <p:nvSpPr>
          <p:cNvPr id="18" name="ZoneTexte 17">
            <a:extLst>
              <a:ext uri="{FF2B5EF4-FFF2-40B4-BE49-F238E27FC236}">
                <a16:creationId xmlns:a16="http://schemas.microsoft.com/office/drawing/2014/main" id="{6D2F44F1-20B8-46C3-9975-AE3567738BAA}"/>
              </a:ext>
            </a:extLst>
          </p:cNvPr>
          <p:cNvSpPr txBox="1"/>
          <p:nvPr/>
        </p:nvSpPr>
        <p:spPr>
          <a:xfrm>
            <a:off x="6876256" y="3100318"/>
            <a:ext cx="1944216" cy="369332"/>
          </a:xfrm>
          <a:prstGeom prst="rect">
            <a:avLst/>
          </a:prstGeom>
          <a:noFill/>
        </p:spPr>
        <p:txBody>
          <a:bodyPr wrap="square" rtlCol="0">
            <a:spAutoFit/>
          </a:bodyPr>
          <a:lstStyle/>
          <a:p>
            <a:r>
              <a:rPr lang="fr-BE" dirty="0"/>
              <a:t>Mars – Avril 2024 </a:t>
            </a:r>
          </a:p>
        </p:txBody>
      </p:sp>
      <p:sp>
        <p:nvSpPr>
          <p:cNvPr id="19" name="ZoneTexte 18">
            <a:extLst>
              <a:ext uri="{FF2B5EF4-FFF2-40B4-BE49-F238E27FC236}">
                <a16:creationId xmlns:a16="http://schemas.microsoft.com/office/drawing/2014/main" id="{2D5E704F-CF32-4934-993C-E4B9E9293E78}"/>
              </a:ext>
            </a:extLst>
          </p:cNvPr>
          <p:cNvSpPr txBox="1"/>
          <p:nvPr/>
        </p:nvSpPr>
        <p:spPr>
          <a:xfrm>
            <a:off x="6876256" y="3820398"/>
            <a:ext cx="1944216" cy="369332"/>
          </a:xfrm>
          <a:prstGeom prst="rect">
            <a:avLst/>
          </a:prstGeom>
          <a:noFill/>
        </p:spPr>
        <p:txBody>
          <a:bodyPr wrap="square" rtlCol="0">
            <a:spAutoFit/>
          </a:bodyPr>
          <a:lstStyle/>
          <a:p>
            <a:r>
              <a:rPr lang="fr-BE" b="1" dirty="0"/>
              <a:t>Septembre 2024 </a:t>
            </a:r>
          </a:p>
        </p:txBody>
      </p:sp>
      <p:pic>
        <p:nvPicPr>
          <p:cNvPr id="5" name="Graphique 4" descr="Podcasting avec un remplissage uni">
            <a:extLst>
              <a:ext uri="{FF2B5EF4-FFF2-40B4-BE49-F238E27FC236}">
                <a16:creationId xmlns:a16="http://schemas.microsoft.com/office/drawing/2014/main" id="{18696265-3193-43F7-B036-360CECAAFC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76256" y="4685362"/>
            <a:ext cx="914400" cy="914400"/>
          </a:xfrm>
          <a:prstGeom prst="rect">
            <a:avLst/>
          </a:prstGeom>
        </p:spPr>
      </p:pic>
      <p:sp>
        <p:nvSpPr>
          <p:cNvPr id="20" name="ZoneTexte 19">
            <a:extLst>
              <a:ext uri="{FF2B5EF4-FFF2-40B4-BE49-F238E27FC236}">
                <a16:creationId xmlns:a16="http://schemas.microsoft.com/office/drawing/2014/main" id="{C11858ED-CF6B-4CF9-8EF3-5C7E8037E994}"/>
              </a:ext>
            </a:extLst>
          </p:cNvPr>
          <p:cNvSpPr txBox="1"/>
          <p:nvPr/>
        </p:nvSpPr>
        <p:spPr>
          <a:xfrm>
            <a:off x="18832" y="125026"/>
            <a:ext cx="8081560" cy="830997"/>
          </a:xfrm>
          <a:prstGeom prst="rect">
            <a:avLst/>
          </a:prstGeom>
          <a:noFill/>
        </p:spPr>
        <p:txBody>
          <a:bodyPr wrap="square" rtlCol="0">
            <a:spAutoFit/>
          </a:body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4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Outils et communication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3847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5310938" y="2161190"/>
            <a:ext cx="3374485" cy="1323439"/>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F85BAB6-57ED-4C63-B5E2-DD1009C77593}"/>
              </a:ext>
            </a:extLst>
          </p:cNvPr>
          <p:cNvSpPr txBox="1"/>
          <p:nvPr/>
        </p:nvSpPr>
        <p:spPr>
          <a:xfrm>
            <a:off x="2477976" y="2532469"/>
            <a:ext cx="2381307" cy="738664"/>
          </a:xfrm>
          <a:prstGeom prst="rect">
            <a:avLst/>
          </a:prstGeom>
          <a:noFill/>
        </p:spPr>
        <p:txBody>
          <a:bodyPr wrap="square">
            <a:spAutoFit/>
          </a:bodyPr>
          <a:lstStyle/>
          <a:p>
            <a:endParaRPr lang="fr-BE"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2 axes d’actions : </a:t>
            </a:r>
            <a:endParaRPr lang="fr-BE" dirty="0">
              <a:solidFill>
                <a:srgbClr val="000000"/>
              </a:solidFill>
              <a:effectLst/>
              <a:latin typeface="Minion Pro"/>
              <a:ea typeface="Calibri" panose="020F0502020204030204" pitchFamily="34" charset="0"/>
              <a:cs typeface="Minion Pro"/>
            </a:endParaRPr>
          </a:p>
        </p:txBody>
      </p:sp>
      <p:sp>
        <p:nvSpPr>
          <p:cNvPr id="12" name="ZoneTexte 11">
            <a:extLst>
              <a:ext uri="{FF2B5EF4-FFF2-40B4-BE49-F238E27FC236}">
                <a16:creationId xmlns:a16="http://schemas.microsoft.com/office/drawing/2014/main" id="{E1FF3E77-585E-4332-ABA0-1AAAE82C26A2}"/>
              </a:ext>
            </a:extLst>
          </p:cNvPr>
          <p:cNvSpPr txBox="1"/>
          <p:nvPr/>
        </p:nvSpPr>
        <p:spPr>
          <a:xfrm>
            <a:off x="5330756" y="2222744"/>
            <a:ext cx="3374485" cy="1200329"/>
          </a:xfrm>
          <a:prstGeom prst="rect">
            <a:avLst/>
          </a:prstGeom>
          <a:noFill/>
        </p:spPr>
        <p:txBody>
          <a:bodyPr wrap="square">
            <a:spAutoFit/>
          </a:bodyPr>
          <a:lstStyle/>
          <a:p>
            <a:pPr lvl="0" fontAlgn="auto" hangingPunct="1"/>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Mobilisation, implication,  développement de partenariats avec les parties prenantes du secteur </a:t>
            </a:r>
            <a:endParaRPr lang="fr-BE" dirty="0">
              <a:effectLst/>
              <a:latin typeface="Calibri" panose="020F0502020204030204" pitchFamily="34" charset="0"/>
              <a:ea typeface="MS Mincho" panose="02020609040205080304" pitchFamily="49" charset="-128"/>
            </a:endParaRPr>
          </a:p>
        </p:txBody>
      </p:sp>
      <p:sp>
        <p:nvSpPr>
          <p:cNvPr id="14" name="Flèche : droite 13">
            <a:extLst>
              <a:ext uri="{FF2B5EF4-FFF2-40B4-BE49-F238E27FC236}">
                <a16:creationId xmlns:a16="http://schemas.microsoft.com/office/drawing/2014/main" id="{36287B5E-93CD-4A22-85AB-16C3C3A3D0DE}"/>
              </a:ext>
            </a:extLst>
          </p:cNvPr>
          <p:cNvSpPr/>
          <p:nvPr/>
        </p:nvSpPr>
        <p:spPr>
          <a:xfrm>
            <a:off x="3092565" y="3367511"/>
            <a:ext cx="1152128" cy="342122"/>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5316249" y="3664714"/>
            <a:ext cx="3374485" cy="1584976"/>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764E96E4-C417-4BCB-B077-0E5E6412E314}"/>
              </a:ext>
            </a:extLst>
          </p:cNvPr>
          <p:cNvSpPr txBox="1"/>
          <p:nvPr/>
        </p:nvSpPr>
        <p:spPr>
          <a:xfrm>
            <a:off x="5330756" y="3709632"/>
            <a:ext cx="3359978" cy="1477328"/>
          </a:xfrm>
          <a:prstGeom prst="rect">
            <a:avLst/>
          </a:prstGeom>
          <a:noFill/>
        </p:spPr>
        <p:txBody>
          <a:bodyPr wrap="square">
            <a:spAutoFit/>
          </a:bodyPr>
          <a:lstStyle/>
          <a:p>
            <a:pPr lvl="0" fontAlgn="auto" hangingPunct="1"/>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ise en place d’un </a:t>
            </a:r>
            <a:r>
              <a:rPr lang="fr-BE"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dispositif de soutien </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aux </a:t>
            </a: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MR et MRS </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coachings, formations, intervisions, échanges de bonnes pratiques, outils</a:t>
            </a:r>
            <a:endParaRPr lang="fr-BE" dirty="0">
              <a:effectLst/>
              <a:latin typeface="Calibri" panose="020F0502020204030204" pitchFamily="34" charset="0"/>
              <a:ea typeface="MS Mincho" panose="02020609040205080304" pitchFamily="49" charset="-128"/>
            </a:endParaRPr>
          </a:p>
        </p:txBody>
      </p:sp>
      <p:sp>
        <p:nvSpPr>
          <p:cNvPr id="17" name="Ellipse 16">
            <a:extLst>
              <a:ext uri="{FF2B5EF4-FFF2-40B4-BE49-F238E27FC236}">
                <a16:creationId xmlns:a16="http://schemas.microsoft.com/office/drawing/2014/main" id="{F3F4A04D-6B42-493E-9A5B-713FD295E916}"/>
              </a:ext>
            </a:extLst>
          </p:cNvPr>
          <p:cNvSpPr/>
          <p:nvPr/>
        </p:nvSpPr>
        <p:spPr>
          <a:xfrm>
            <a:off x="708896" y="2753927"/>
            <a:ext cx="1444041" cy="1402983"/>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fr-BE" b="1" dirty="0">
                <a:solidFill>
                  <a:schemeClr val="bg1"/>
                </a:solidFill>
                <a:latin typeface="Calibri" panose="020F0502020204030204" pitchFamily="34" charset="0"/>
                <a:ea typeface="Calibri" panose="020F0502020204030204" pitchFamily="34" charset="0"/>
                <a:cs typeface="Calibri" panose="020F0502020204030204" pitchFamily="34" charset="0"/>
              </a:rPr>
              <a:t>Fondation Roi Baudouin</a:t>
            </a:r>
            <a:endParaRPr lang="fr-BE" dirty="0">
              <a:solidFill>
                <a:schemeClr val="bg1"/>
              </a:solidFill>
              <a:effectLst/>
              <a:latin typeface="Minion Pro"/>
              <a:ea typeface="Calibri" panose="020F0502020204030204" pitchFamily="34" charset="0"/>
              <a:cs typeface="Minion Pro"/>
            </a:endParaRPr>
          </a:p>
        </p:txBody>
      </p:sp>
      <p:pic>
        <p:nvPicPr>
          <p:cNvPr id="3" name="Graphique 2" descr="Retour avec un remplissage uni">
            <a:extLst>
              <a:ext uri="{FF2B5EF4-FFF2-40B4-BE49-F238E27FC236}">
                <a16:creationId xmlns:a16="http://schemas.microsoft.com/office/drawing/2014/main" id="{0731C4D2-4D16-408A-9084-4599DB526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518005" y="5380598"/>
            <a:ext cx="914400" cy="914400"/>
          </a:xfrm>
          <a:prstGeom prst="rect">
            <a:avLst/>
          </a:prstGeom>
        </p:spPr>
      </p:pic>
      <p:sp>
        <p:nvSpPr>
          <p:cNvPr id="18" name="ZoneTexte 17">
            <a:extLst>
              <a:ext uri="{FF2B5EF4-FFF2-40B4-BE49-F238E27FC236}">
                <a16:creationId xmlns:a16="http://schemas.microsoft.com/office/drawing/2014/main" id="{86FF20F3-A323-41B9-B156-12CF4537BCE6}"/>
              </a:ext>
            </a:extLst>
          </p:cNvPr>
          <p:cNvSpPr txBox="1"/>
          <p:nvPr/>
        </p:nvSpPr>
        <p:spPr>
          <a:xfrm>
            <a:off x="6530008" y="5636966"/>
            <a:ext cx="2613992" cy="646331"/>
          </a:xfrm>
          <a:prstGeom prst="rect">
            <a:avLst/>
          </a:prstGeom>
          <a:noFill/>
        </p:spPr>
        <p:txBody>
          <a:bodyPr wrap="square">
            <a:spAutoFit/>
          </a:bodyPr>
          <a:lstStyle/>
          <a:p>
            <a:pPr lvl="0" fontAlgn="auto" hangingPunct="1"/>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Tubbe et Senior Montessori </a:t>
            </a:r>
            <a:endParaRPr lang="fr-BE" dirty="0">
              <a:effectLst/>
              <a:latin typeface="Calibri" panose="020F0502020204030204" pitchFamily="34" charset="0"/>
              <a:ea typeface="MS Mincho" panose="02020609040205080304" pitchFamily="49" charset="-128"/>
            </a:endParaRP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fr-BE"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Evaluation</a:t>
            </a:r>
            <a:endParaRPr lang="fr-BE" sz="2000" dirty="0">
              <a:effectLst/>
              <a:latin typeface="Calibri" panose="020F0502020204030204" pitchFamily="34" charset="0"/>
              <a:ea typeface="MS Mincho" panose="02020609040205080304" pitchFamily="49" charset="-128"/>
            </a:endParaRP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4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Graphique 25" descr="Calculatrice avec un remplissage uni">
            <a:extLst>
              <a:ext uri="{FF2B5EF4-FFF2-40B4-BE49-F238E27FC236}">
                <a16:creationId xmlns:a16="http://schemas.microsoft.com/office/drawing/2014/main" id="{D9576452-C8F7-4F78-841F-16B570F1F8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18623">
            <a:off x="3235555" y="4859249"/>
            <a:ext cx="780883" cy="780883"/>
          </a:xfrm>
          <a:prstGeom prst="rect">
            <a:avLst/>
          </a:prstGeom>
        </p:spPr>
      </p:pic>
      <p:sp>
        <p:nvSpPr>
          <p:cNvPr id="2" name="ZoneTexte 1">
            <a:extLst>
              <a:ext uri="{FF2B5EF4-FFF2-40B4-BE49-F238E27FC236}">
                <a16:creationId xmlns:a16="http://schemas.microsoft.com/office/drawing/2014/main" id="{155EAE93-69DF-479F-8BD7-D1FE45E53D5B}"/>
              </a:ext>
            </a:extLst>
          </p:cNvPr>
          <p:cNvSpPr txBox="1"/>
          <p:nvPr/>
        </p:nvSpPr>
        <p:spPr>
          <a:xfrm>
            <a:off x="926467" y="5041326"/>
            <a:ext cx="2381307" cy="369332"/>
          </a:xfrm>
          <a:prstGeom prst="rect">
            <a:avLst/>
          </a:prstGeom>
          <a:noFill/>
        </p:spPr>
        <p:txBody>
          <a:bodyPr wrap="square" rtlCol="0">
            <a:spAutoFit/>
          </a:bodyPr>
          <a:lstStyle/>
          <a:p>
            <a:r>
              <a:rPr lang="fr-BE" dirty="0"/>
              <a:t>Budget : </a:t>
            </a:r>
            <a:r>
              <a:rPr lang="fr-BE" b="1" dirty="0"/>
              <a:t>1 M </a:t>
            </a:r>
            <a:r>
              <a:rPr lang="fr-BE" b="1" i="0" dirty="0">
                <a:solidFill>
                  <a:srgbClr val="040C28"/>
                </a:solidFill>
                <a:effectLst/>
              </a:rPr>
              <a:t>€ </a:t>
            </a:r>
            <a:r>
              <a:rPr lang="fr-BE" i="0" dirty="0">
                <a:solidFill>
                  <a:srgbClr val="040C28"/>
                </a:solidFill>
                <a:effectLst/>
              </a:rPr>
              <a:t>/ an</a:t>
            </a:r>
            <a:endParaRPr lang="fr-BE" dirty="0"/>
          </a:p>
        </p:txBody>
      </p:sp>
      <p:sp>
        <p:nvSpPr>
          <p:cNvPr id="4" name="ZoneTexte 3">
            <a:extLst>
              <a:ext uri="{FF2B5EF4-FFF2-40B4-BE49-F238E27FC236}">
                <a16:creationId xmlns:a16="http://schemas.microsoft.com/office/drawing/2014/main" id="{DDBA60DE-CC77-4DE5-88A2-8F21DF56BF20}"/>
              </a:ext>
            </a:extLst>
          </p:cNvPr>
          <p:cNvSpPr txBox="1"/>
          <p:nvPr/>
        </p:nvSpPr>
        <p:spPr>
          <a:xfrm>
            <a:off x="304880" y="1253162"/>
            <a:ext cx="8856984" cy="707886"/>
          </a:xfrm>
          <a:prstGeom prst="rect">
            <a:avLst/>
          </a:prstGeom>
          <a:noFill/>
        </p:spPr>
        <p:txBody>
          <a:bodyPr wrap="square" rtlCol="0">
            <a:spAutoFit/>
          </a:bodyPr>
          <a:lstStyle/>
          <a:p>
            <a:r>
              <a:rPr lang="fr-BE" sz="2000" b="1" dirty="0"/>
              <a:t>Objectif</a:t>
            </a:r>
            <a:r>
              <a:rPr lang="fr-BE" sz="2000" dirty="0"/>
              <a:t> : soutenir les MR &amp; MRS au </a:t>
            </a:r>
            <a:r>
              <a:rPr lang="fr-BE" sz="2000" u="sng" dirty="0"/>
              <a:t>changement de culture</a:t>
            </a:r>
            <a:r>
              <a:rPr lang="fr-BE" sz="2000" dirty="0"/>
              <a:t> que peuvent susciter certaines normes  </a:t>
            </a:r>
          </a:p>
        </p:txBody>
      </p:sp>
    </p:spTree>
    <p:extLst>
      <p:ext uri="{BB962C8B-B14F-4D97-AF65-F5344CB8AC3E}">
        <p14:creationId xmlns:p14="http://schemas.microsoft.com/office/powerpoint/2010/main" val="311417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fr-BE" b="1" dirty="0">
                <a:solidFill>
                  <a:schemeClr val="bg1"/>
                </a:solidFill>
                <a:latin typeface="Calibri" panose="020F0502020204030204" pitchFamily="34" charset="0"/>
                <a:ea typeface="Calibri" panose="020F0502020204030204" pitchFamily="34" charset="0"/>
                <a:cs typeface="Calibri" panose="020F0502020204030204" pitchFamily="34" charset="0"/>
              </a:rPr>
              <a:t>Fondation Roi Baudouin</a:t>
            </a:r>
            <a:endParaRPr lang="fr-BE" dirty="0">
              <a:solidFill>
                <a:schemeClr val="bg1"/>
              </a:solidFill>
              <a:effectLst/>
              <a:latin typeface="Minion Pro"/>
              <a:ea typeface="Calibri" panose="020F0502020204030204" pitchFamily="34" charset="0"/>
              <a:cs typeface="Minion Pro"/>
            </a:endParaRP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fr-BE"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Evaluation</a:t>
            </a:r>
            <a:endParaRPr lang="fr-BE" sz="2000" dirty="0">
              <a:effectLst/>
              <a:latin typeface="Calibri" panose="020F0502020204030204" pitchFamily="34" charset="0"/>
              <a:ea typeface="MS Mincho" panose="02020609040205080304" pitchFamily="49" charset="-128"/>
            </a:endParaRP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4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DDBA60DE-CC77-4DE5-88A2-8F21DF56BF20}"/>
              </a:ext>
            </a:extLst>
          </p:cNvPr>
          <p:cNvSpPr txBox="1"/>
          <p:nvPr/>
        </p:nvSpPr>
        <p:spPr>
          <a:xfrm>
            <a:off x="506118" y="1412776"/>
            <a:ext cx="8184466" cy="4862870"/>
          </a:xfrm>
          <a:prstGeom prst="rect">
            <a:avLst/>
          </a:prstGeom>
          <a:noFill/>
        </p:spPr>
        <p:txBody>
          <a:bodyPr wrap="square" rtlCol="0">
            <a:spAutoFit/>
          </a:bodyPr>
          <a:lstStyle/>
          <a:p>
            <a:pPr algn="ctr"/>
            <a:r>
              <a:rPr lang="fr-BE" sz="2000" b="1" dirty="0">
                <a:effectLst/>
                <a:latin typeface="Calibri" panose="020F0502020204030204" pitchFamily="34" charset="0"/>
                <a:ea typeface="Times New Roman" panose="02020603050405020304" pitchFamily="18" charset="0"/>
                <a:cs typeface="Times New Roman" panose="02020603050405020304" pitchFamily="18" charset="0"/>
              </a:rPr>
              <a:t>Quelle offre ? </a:t>
            </a:r>
          </a:p>
          <a:p>
            <a:endParaRPr lang="fr-BE" dirty="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Qui </a:t>
            </a:r>
            <a:r>
              <a:rPr lang="fr-BE" b="1" dirty="0">
                <a:ea typeface="Times New Roman" panose="02020603050405020304" pitchFamily="18" charset="0"/>
                <a:cs typeface="Times New Roman" panose="02020603050405020304" pitchFamily="18" charset="0"/>
              </a:rPr>
              <a:t>s’adapte au rythme et à la singularité </a:t>
            </a:r>
            <a:r>
              <a:rPr lang="fr-BE" dirty="0">
                <a:ea typeface="Times New Roman" panose="02020603050405020304" pitchFamily="18" charset="0"/>
                <a:cs typeface="Times New Roman" panose="02020603050405020304" pitchFamily="18" charset="0"/>
              </a:rPr>
              <a:t>de chaque situation</a:t>
            </a:r>
          </a:p>
          <a:p>
            <a:pPr marL="285750" indent="-285750">
              <a:buFont typeface="Wingdings" panose="05000000000000000000" pitchFamily="2" charset="2"/>
              <a:buChar char="§"/>
            </a:pPr>
            <a:r>
              <a:rPr lang="fr-BE" dirty="0">
                <a:effectLst/>
                <a:ea typeface="Times New Roman" panose="02020603050405020304" pitchFamily="18" charset="0"/>
                <a:cs typeface="Times New Roman" panose="02020603050405020304" pitchFamily="18" charset="0"/>
              </a:rPr>
              <a:t>En fonction des </a:t>
            </a:r>
            <a:r>
              <a:rPr lang="fr-BE" b="1" dirty="0">
                <a:effectLst/>
                <a:ea typeface="Times New Roman" panose="02020603050405020304" pitchFamily="18" charset="0"/>
                <a:cs typeface="Times New Roman" panose="02020603050405020304" pitchFamily="18" charset="0"/>
              </a:rPr>
              <a:t>besoins et souhaits</a:t>
            </a:r>
          </a:p>
          <a:p>
            <a:pPr marL="285750" indent="-285750">
              <a:buFont typeface="Wingdings" panose="05000000000000000000" pitchFamily="2" charset="2"/>
              <a:buChar char="§"/>
            </a:pPr>
            <a:r>
              <a:rPr lang="fr-BE" b="1" dirty="0">
                <a:effectLst/>
                <a:ea typeface="Times New Roman" panose="02020603050405020304" pitchFamily="18" charset="0"/>
                <a:cs typeface="Times New Roman" panose="02020603050405020304" pitchFamily="18" charset="0"/>
              </a:rPr>
              <a:t>Gratuit</a:t>
            </a:r>
            <a:r>
              <a:rPr lang="fr-BE" dirty="0">
                <a:effectLst/>
                <a:ea typeface="Times New Roman" panose="02020603050405020304" pitchFamily="18" charset="0"/>
                <a:cs typeface="Times New Roman" panose="02020603050405020304" pitchFamily="18" charset="0"/>
              </a:rPr>
              <a:t> (soutenu financièrement par Iriscare)</a:t>
            </a: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C</a:t>
            </a:r>
            <a:r>
              <a:rPr lang="fr-BE" dirty="0">
                <a:effectLst/>
                <a:ea typeface="Times New Roman" panose="02020603050405020304" pitchFamily="18" charset="0"/>
                <a:cs typeface="Times New Roman" panose="02020603050405020304" pitchFamily="18" charset="0"/>
              </a:rPr>
              <a:t>omptabilisé dans les heures de formation obligatoires du personnel (si possible)</a:t>
            </a:r>
          </a:p>
          <a:p>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fr-BE" b="1" dirty="0">
                <a:ea typeface="Times New Roman" panose="02020603050405020304" pitchFamily="18" charset="0"/>
                <a:cs typeface="Times New Roman" panose="02020603050405020304" pitchFamily="18" charset="0"/>
              </a:rPr>
              <a:t>Thématiques </a:t>
            </a:r>
            <a:r>
              <a:rPr lang="fr-BE" dirty="0">
                <a:ea typeface="Times New Roman" panose="02020603050405020304" pitchFamily="18" charset="0"/>
                <a:cs typeface="Times New Roman" panose="02020603050405020304" pitchFamily="18" charset="0"/>
              </a:rPr>
              <a:t>: diversité, inclusion et accompagnement des aînés avec troubles cognitifs, participation, activités engageantes, signifiantes et adaptées aux capacités préservées, ouverture vers la communautés extérieure, EVRAS, repérer et utiliser les capacités préservées dans l’accompagnement et les soins, amélioration continue des soins, appréhender les soins de fin de vie, continuum d’aide et de soins, politique nutritionnelle, adaptation de l’environnement aux capacités préservées, accueil et bien-être du personnel, gestion de la violence… </a:t>
            </a: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p>
          <a:p>
            <a:endParaRPr lang="fr-BE" sz="2000" dirty="0"/>
          </a:p>
        </p:txBody>
      </p:sp>
      <p:sp>
        <p:nvSpPr>
          <p:cNvPr id="20" name="Espace réservé du contenu 2">
            <a:extLst>
              <a:ext uri="{FF2B5EF4-FFF2-40B4-BE49-F238E27FC236}">
                <a16:creationId xmlns:a16="http://schemas.microsoft.com/office/drawing/2014/main" id="{C2F4A5A1-4E88-48B6-AED5-280E644010D1}"/>
              </a:ext>
            </a:extLst>
          </p:cNvPr>
          <p:cNvSpPr txBox="1">
            <a:spLocks/>
          </p:cNvSpPr>
          <p:nvPr/>
        </p:nvSpPr>
        <p:spPr>
          <a:xfrm>
            <a:off x="453417" y="1304111"/>
            <a:ext cx="8184466" cy="4357137"/>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312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4000" b="1" i="0" u="none" strike="noStrike" kern="1200" cap="none" spc="0" normalizeH="0" baseline="0" noProof="0" dirty="0">
                  <a:ln>
                    <a:noFill/>
                  </a:ln>
                  <a:solidFill>
                    <a:srgbClr val="1E3B89"/>
                  </a:solidFill>
                  <a:effectLst/>
                  <a:uLnTx/>
                  <a:uFillTx/>
                  <a:latin typeface="Calibri" panose="020F0502020204030204"/>
                  <a:ea typeface="+mn-ea"/>
                  <a:cs typeface="+mn-cs"/>
                </a:rPr>
                <a:t>1</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1607202" y="1432350"/>
            <a:ext cx="6343340" cy="2123658"/>
          </a:xfrm>
          <a:prstGeom prst="rect">
            <a:avLst/>
          </a:prstGeom>
          <a:no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a:r>
              <a:rPr lang="fr-BE" sz="4400" b="1" dirty="0">
                <a:solidFill>
                  <a:schemeClr val="bg1"/>
                </a:solidFill>
                <a:effectLst>
                  <a:outerShdw blurRad="38100" dist="38100" dir="2700000" algn="tl">
                    <a:srgbClr val="000000">
                      <a:alpha val="43137"/>
                    </a:srgbClr>
                  </a:outerShdw>
                </a:effectLst>
                <a:latin typeface="Calibri" panose="020F0502020204030204" pitchFamily="34" charset="0"/>
              </a:rPr>
              <a:t>La réforme des normes d’agrément</a:t>
            </a:r>
            <a:endParaRPr lang="fr-BE" sz="4400" dirty="0"/>
          </a:p>
        </p:txBody>
      </p:sp>
      <p:pic>
        <p:nvPicPr>
          <p:cNvPr id="10" name="Graphique 9" descr="Femme âgée aux cheveux blancs">
            <a:extLst>
              <a:ext uri="{FF2B5EF4-FFF2-40B4-BE49-F238E27FC236}">
                <a16:creationId xmlns:a16="http://schemas.microsoft.com/office/drawing/2014/main" id="{46B2FC6B-BE1B-4C9C-B6C1-37B51D692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83D86B79-D3E9-4477-8BE1-0858491E61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310762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38644" y="5719720"/>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6250242" y="2920205"/>
            <a:ext cx="2423512" cy="646331"/>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F85BAB6-57ED-4C63-B5E2-DD1009C77593}"/>
              </a:ext>
            </a:extLst>
          </p:cNvPr>
          <p:cNvSpPr txBox="1"/>
          <p:nvPr/>
        </p:nvSpPr>
        <p:spPr>
          <a:xfrm>
            <a:off x="1318" y="3045484"/>
            <a:ext cx="2626466" cy="461665"/>
          </a:xfrm>
          <a:prstGeom prst="rect">
            <a:avLst/>
          </a:prstGeom>
          <a:noFill/>
        </p:spPr>
        <p:txBody>
          <a:bodyPr wrap="square">
            <a:spAutoFit/>
          </a:bodyPr>
          <a:lstStyle/>
          <a:p>
            <a:pPr algn="ctr"/>
            <a:r>
              <a:rPr lang="fr-BE" sz="2400" b="1" dirty="0">
                <a:latin typeface="Calibri" panose="020F0502020204030204" pitchFamily="34" charset="0"/>
                <a:ea typeface="Calibri" panose="020F0502020204030204" pitchFamily="34" charset="0"/>
                <a:cs typeface="Calibri" panose="020F0502020204030204" pitchFamily="34" charset="0"/>
              </a:rPr>
              <a:t>Consortium</a:t>
            </a:r>
          </a:p>
        </p:txBody>
      </p:sp>
      <p:sp>
        <p:nvSpPr>
          <p:cNvPr id="11" name="Espace réservé du contenu 2">
            <a:extLst>
              <a:ext uri="{FF2B5EF4-FFF2-40B4-BE49-F238E27FC236}">
                <a16:creationId xmlns:a16="http://schemas.microsoft.com/office/drawing/2014/main" id="{B8F64DC5-F7CE-4F24-81BE-E9CF65996119}"/>
              </a:ext>
            </a:extLst>
          </p:cNvPr>
          <p:cNvSpPr txBox="1">
            <a:spLocks/>
          </p:cNvSpPr>
          <p:nvPr/>
        </p:nvSpPr>
        <p:spPr>
          <a:xfrm>
            <a:off x="379291" y="2931204"/>
            <a:ext cx="2032469" cy="782839"/>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D1C0C3A9-6E4F-4E19-9249-2B90D41E7157}"/>
              </a:ext>
            </a:extLst>
          </p:cNvPr>
          <p:cNvSpPr txBox="1"/>
          <p:nvPr/>
        </p:nvSpPr>
        <p:spPr>
          <a:xfrm>
            <a:off x="6209176" y="3012537"/>
            <a:ext cx="2626467" cy="461665"/>
          </a:xfrm>
          <a:prstGeom prst="rect">
            <a:avLst/>
          </a:prstGeom>
          <a:noFill/>
        </p:spPr>
        <p:txBody>
          <a:bodyPr wrap="square">
            <a:spAutoFit/>
          </a:bodyPr>
          <a:lstStyle/>
          <a:p>
            <a:pPr lvl="0" algn="ctr"/>
            <a:r>
              <a:rPr lang="fr-BE" sz="2400" b="1" dirty="0">
                <a:latin typeface="Calibri" panose="020F0502020204030204" pitchFamily="34" charset="0"/>
                <a:ea typeface="Calibri" panose="020F0502020204030204" pitchFamily="34" charset="0"/>
                <a:cs typeface="Times New Roman" panose="02020603050405020304" pitchFamily="18" charset="0"/>
              </a:rPr>
              <a:t>Comité de veille </a:t>
            </a: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Espace réservé du contenu 2">
            <a:extLst>
              <a:ext uri="{FF2B5EF4-FFF2-40B4-BE49-F238E27FC236}">
                <a16:creationId xmlns:a16="http://schemas.microsoft.com/office/drawing/2014/main" id="{EF2D1DC9-654A-440A-BB05-A3E2326E418A}"/>
              </a:ext>
            </a:extLst>
          </p:cNvPr>
          <p:cNvSpPr>
            <a:spLocks noGrp="1"/>
          </p:cNvSpPr>
          <p:nvPr>
            <p:ph idx="1"/>
          </p:nvPr>
        </p:nvSpPr>
        <p:spPr>
          <a:xfrm>
            <a:off x="1259633" y="1326797"/>
            <a:ext cx="4221198" cy="862435"/>
          </a:xfrm>
          <a:solidFill>
            <a:srgbClr val="1E3B89"/>
          </a:solidFill>
        </p:spPr>
        <p:txBody>
          <a:bodyPr vert="horz" lIns="91440" tIns="45720" rIns="91440" bIns="45720" rtlCol="0">
            <a:normAutofit/>
          </a:bodyPr>
          <a:lstStyle/>
          <a:p>
            <a:pPr marL="0" indent="0" algn="ctr">
              <a:buNone/>
            </a:pPr>
            <a:endParaRPr lang="fr-BE" sz="500" dirty="0">
              <a:solidFill>
                <a:schemeClr val="bg1"/>
              </a:solidFill>
              <a:latin typeface="Calibri" panose="020F0502020204030204" pitchFamily="34" charset="0"/>
              <a:cs typeface="Calibri" panose="020F0502020204030204" pitchFamily="34" charset="0"/>
            </a:endParaRPr>
          </a:p>
          <a:p>
            <a:pPr marL="0" indent="0" algn="ctr">
              <a:buNone/>
            </a:pPr>
            <a:r>
              <a:rPr lang="fr-BE" sz="2800" dirty="0">
                <a:solidFill>
                  <a:schemeClr val="bg1"/>
                </a:solidFill>
                <a:latin typeface="Calibri" panose="020F0502020204030204" pitchFamily="34" charset="0"/>
                <a:cs typeface="Calibri" panose="020F0502020204030204" pitchFamily="34" charset="0"/>
              </a:rPr>
              <a:t>Consultation</a:t>
            </a:r>
          </a:p>
        </p:txBody>
      </p:sp>
      <p:sp>
        <p:nvSpPr>
          <p:cNvPr id="26" name="ZoneTexte 25">
            <a:extLst>
              <a:ext uri="{FF2B5EF4-FFF2-40B4-BE49-F238E27FC236}">
                <a16:creationId xmlns:a16="http://schemas.microsoft.com/office/drawing/2014/main" id="{B893C3BD-C63E-46C2-932B-3BEB8AF87EEE}"/>
              </a:ext>
            </a:extLst>
          </p:cNvPr>
          <p:cNvSpPr txBox="1"/>
          <p:nvPr/>
        </p:nvSpPr>
        <p:spPr>
          <a:xfrm>
            <a:off x="109060" y="3786458"/>
            <a:ext cx="2472368" cy="1477328"/>
          </a:xfrm>
          <a:prstGeom prst="rect">
            <a:avLst/>
          </a:prstGeom>
          <a:noFill/>
        </p:spPr>
        <p:txBody>
          <a:bodyPr wrap="square">
            <a:spAutoFit/>
          </a:bodyPr>
          <a:lstStyle/>
          <a:p>
            <a:pPr algn="ctr"/>
            <a:r>
              <a:rPr lang="fr-BE" dirty="0">
                <a:latin typeface="Calibri" panose="020F0502020204030204" pitchFamily="34" charset="0"/>
                <a:ea typeface="Calibri" panose="020F0502020204030204" pitchFamily="34" charset="0"/>
                <a:cs typeface="Calibri" panose="020F0502020204030204" pitchFamily="34" charset="0"/>
              </a:rPr>
              <a:t>Espace consultatif </a:t>
            </a:r>
          </a:p>
          <a:p>
            <a:pPr algn="ctr"/>
            <a:r>
              <a:rPr lang="fr-BE" dirty="0">
                <a:latin typeface="Calibri" panose="020F0502020204030204" pitchFamily="34" charset="0"/>
                <a:ea typeface="Calibri" panose="020F0502020204030204" pitchFamily="34" charset="0"/>
                <a:cs typeface="Calibri" panose="020F0502020204030204" pitchFamily="34" charset="0"/>
              </a:rPr>
              <a:t>25-30 pers. secteur </a:t>
            </a:r>
          </a:p>
          <a:p>
            <a:pPr algn="ctr"/>
            <a:r>
              <a:rPr lang="fr-BE" dirty="0">
                <a:latin typeface="Calibri" panose="020F0502020204030204" pitchFamily="34" charset="0"/>
                <a:ea typeface="Calibri" panose="020F0502020204030204" pitchFamily="34" charset="0"/>
                <a:cs typeface="Calibri" panose="020F0502020204030204" pitchFamily="34" charset="0"/>
              </a:rPr>
              <a:t>2x/an</a:t>
            </a:r>
          </a:p>
          <a:p>
            <a:pPr algn="ctr"/>
            <a:r>
              <a:rPr lang="fr-BE" i="1" dirty="0">
                <a:latin typeface="Calibri" panose="020F0502020204030204" pitchFamily="34" charset="0"/>
                <a:ea typeface="Calibri" panose="020F0502020204030204" pitchFamily="34" charset="0"/>
                <a:cs typeface="Calibri" panose="020F0502020204030204" pitchFamily="34" charset="0"/>
              </a:rPr>
              <a:t>Challenger, priorités, besoins </a:t>
            </a:r>
          </a:p>
        </p:txBody>
      </p:sp>
      <p:sp>
        <p:nvSpPr>
          <p:cNvPr id="27" name="ZoneTexte 26">
            <a:extLst>
              <a:ext uri="{FF2B5EF4-FFF2-40B4-BE49-F238E27FC236}">
                <a16:creationId xmlns:a16="http://schemas.microsoft.com/office/drawing/2014/main" id="{D0864D60-0AD8-402C-8922-8FD7B5A6FFCA}"/>
              </a:ext>
            </a:extLst>
          </p:cNvPr>
          <p:cNvSpPr txBox="1"/>
          <p:nvPr/>
        </p:nvSpPr>
        <p:spPr>
          <a:xfrm>
            <a:off x="6209175" y="3749216"/>
            <a:ext cx="2626467" cy="1477328"/>
          </a:xfrm>
          <a:prstGeom prst="rect">
            <a:avLst/>
          </a:prstGeom>
          <a:noFill/>
        </p:spPr>
        <p:txBody>
          <a:bodyPr wrap="square">
            <a:spAutoFit/>
          </a:bodyPr>
          <a:lstStyle/>
          <a:p>
            <a:pPr lvl="0" algn="ctr"/>
            <a:r>
              <a:rPr lang="fr-BE" dirty="0">
                <a:latin typeface="Calibri" panose="020F0502020204030204" pitchFamily="34" charset="0"/>
                <a:ea typeface="Calibri" panose="020F0502020204030204" pitchFamily="34" charset="0"/>
                <a:cs typeface="Times New Roman" panose="02020603050405020304" pitchFamily="18" charset="0"/>
              </a:rPr>
              <a:t>Echantillon direction, personnel, habitants, famille</a:t>
            </a:r>
          </a:p>
          <a:p>
            <a:pPr lvl="0" algn="ctr"/>
            <a:r>
              <a:rPr lang="fr-BE" i="1" dirty="0">
                <a:latin typeface="Calibri" panose="020F0502020204030204" pitchFamily="34" charset="0"/>
                <a:ea typeface="Calibri" panose="020F0502020204030204" pitchFamily="34" charset="0"/>
                <a:cs typeface="Times New Roman" panose="02020603050405020304" pitchFamily="18" charset="0"/>
              </a:rPr>
              <a:t>T</a:t>
            </a:r>
            <a:r>
              <a:rPr lang="fr-BE" i="1" dirty="0">
                <a:effectLst/>
                <a:latin typeface="Calibri" panose="020F0502020204030204" pitchFamily="34" charset="0"/>
                <a:ea typeface="Calibri" panose="020F0502020204030204" pitchFamily="34" charset="0"/>
                <a:cs typeface="Times New Roman" panose="02020603050405020304" pitchFamily="18" charset="0"/>
              </a:rPr>
              <a:t>raiter questions, orientations, suggestions </a:t>
            </a:r>
          </a:p>
        </p:txBody>
      </p:sp>
      <p:sp>
        <p:nvSpPr>
          <p:cNvPr id="28" name="ZoneTexte 27">
            <a:extLst>
              <a:ext uri="{FF2B5EF4-FFF2-40B4-BE49-F238E27FC236}">
                <a16:creationId xmlns:a16="http://schemas.microsoft.com/office/drawing/2014/main" id="{1200E052-5FE0-4B2E-ABA2-78177F93B50D}"/>
              </a:ext>
            </a:extLst>
          </p:cNvPr>
          <p:cNvSpPr txBox="1"/>
          <p:nvPr/>
        </p:nvSpPr>
        <p:spPr>
          <a:xfrm>
            <a:off x="2786162" y="3276316"/>
            <a:ext cx="3081982" cy="1477328"/>
          </a:xfrm>
          <a:prstGeom prst="rect">
            <a:avLst/>
          </a:prstGeom>
          <a:noFill/>
        </p:spPr>
        <p:txBody>
          <a:bodyPr wrap="square">
            <a:spAutoFit/>
          </a:bodyPr>
          <a:lstStyle/>
          <a:p>
            <a:pPr lvl="0" algn="ctr"/>
            <a:endParaRPr lang="fr-BE" dirty="0">
              <a:latin typeface="Calibri" panose="020F0502020204030204" pitchFamily="34" charset="0"/>
              <a:ea typeface="Calibri" panose="020F0502020204030204" pitchFamily="34" charset="0"/>
              <a:cs typeface="Times New Roman" panose="02020603050405020304" pitchFamily="18" charset="0"/>
            </a:endParaRPr>
          </a:p>
          <a:p>
            <a:pPr lvl="0" algn="ctr"/>
            <a:r>
              <a:rPr lang="fr-BE" dirty="0">
                <a:latin typeface="Calibri" panose="020F0502020204030204" pitchFamily="34" charset="0"/>
                <a:ea typeface="Calibri" panose="020F0502020204030204" pitchFamily="34" charset="0"/>
                <a:cs typeface="Times New Roman" panose="02020603050405020304" pitchFamily="18" charset="0"/>
              </a:rPr>
              <a:t>Directeurs de MR-S, réseaux des MCC, infirmiers en chef, référents démence, ainés en MR-S ou non </a:t>
            </a:r>
            <a:endParaRPr lang="fr-B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ZoneTexte 28">
            <a:extLst>
              <a:ext uri="{FF2B5EF4-FFF2-40B4-BE49-F238E27FC236}">
                <a16:creationId xmlns:a16="http://schemas.microsoft.com/office/drawing/2014/main" id="{5D2E25D6-0D67-4920-B49A-801793AF82F9}"/>
              </a:ext>
            </a:extLst>
          </p:cNvPr>
          <p:cNvSpPr txBox="1"/>
          <p:nvPr/>
        </p:nvSpPr>
        <p:spPr>
          <a:xfrm>
            <a:off x="2953645" y="2938738"/>
            <a:ext cx="2626467" cy="461665"/>
          </a:xfrm>
          <a:prstGeom prst="rect">
            <a:avLst/>
          </a:prstGeom>
          <a:noFill/>
        </p:spPr>
        <p:txBody>
          <a:bodyPr wrap="square">
            <a:spAutoFit/>
          </a:bodyPr>
          <a:lstStyle/>
          <a:p>
            <a:pPr lvl="0" algn="ctr"/>
            <a:r>
              <a:rPr lang="fr-BE" sz="2400" b="1" dirty="0">
                <a:latin typeface="Calibri" panose="020F0502020204030204" pitchFamily="34" charset="0"/>
                <a:ea typeface="Calibri" panose="020F0502020204030204" pitchFamily="34" charset="0"/>
                <a:cs typeface="Times New Roman" panose="02020603050405020304" pitchFamily="18" charset="0"/>
              </a:rPr>
              <a:t>Rencontres</a:t>
            </a: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Espace réservé du contenu 2">
            <a:extLst>
              <a:ext uri="{FF2B5EF4-FFF2-40B4-BE49-F238E27FC236}">
                <a16:creationId xmlns:a16="http://schemas.microsoft.com/office/drawing/2014/main" id="{2EA1A83D-7A71-4CDE-9CFB-F348A9AFFD8E}"/>
              </a:ext>
            </a:extLst>
          </p:cNvPr>
          <p:cNvSpPr txBox="1">
            <a:spLocks/>
          </p:cNvSpPr>
          <p:nvPr/>
        </p:nvSpPr>
        <p:spPr>
          <a:xfrm>
            <a:off x="2694502" y="2931204"/>
            <a:ext cx="3245650" cy="1937956"/>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1" name="Titre 1">
            <a:extLst>
              <a:ext uri="{FF2B5EF4-FFF2-40B4-BE49-F238E27FC236}">
                <a16:creationId xmlns:a16="http://schemas.microsoft.com/office/drawing/2014/main" id="{0E83CA17-E856-403D-9ED5-19BDAFC809C0}"/>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4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Image 23">
            <a:extLst>
              <a:ext uri="{FF2B5EF4-FFF2-40B4-BE49-F238E27FC236}">
                <a16:creationId xmlns:a16="http://schemas.microsoft.com/office/drawing/2014/main" id="{56E17D46-A9CA-4A33-825A-A1AAF8CAB157}"/>
              </a:ext>
            </a:extLst>
          </p:cNvPr>
          <p:cNvPicPr>
            <a:picLocks noChangeAspect="1"/>
          </p:cNvPicPr>
          <p:nvPr/>
        </p:nvPicPr>
        <p:blipFill rotWithShape="1">
          <a:blip r:embed="rId2"/>
          <a:srcRect r="4538"/>
          <a:stretch/>
        </p:blipFill>
        <p:spPr>
          <a:xfrm>
            <a:off x="72008" y="5719720"/>
            <a:ext cx="9071992" cy="1138280"/>
          </a:xfrm>
          <a:prstGeom prst="rect">
            <a:avLst/>
          </a:prstGeom>
        </p:spPr>
      </p:pic>
      <p:pic>
        <p:nvPicPr>
          <p:cNvPr id="30" name="Image 29" descr="Professeur souriant et écrivant sur le tableau blanc">
            <a:extLst>
              <a:ext uri="{FF2B5EF4-FFF2-40B4-BE49-F238E27FC236}">
                <a16:creationId xmlns:a16="http://schemas.microsoft.com/office/drawing/2014/main" id="{9E009682-9730-412A-9824-B8120F3AC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884" y="1176613"/>
            <a:ext cx="1749448" cy="1166014"/>
          </a:xfrm>
          <a:prstGeom prst="rect">
            <a:avLst/>
          </a:prstGeom>
        </p:spPr>
      </p:pic>
    </p:spTree>
    <p:extLst>
      <p:ext uri="{BB962C8B-B14F-4D97-AF65-F5344CB8AC3E}">
        <p14:creationId xmlns:p14="http://schemas.microsoft.com/office/powerpoint/2010/main" val="2668237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fr-BE" b="1" dirty="0">
                <a:solidFill>
                  <a:schemeClr val="bg1"/>
                </a:solidFill>
                <a:latin typeface="Calibri" panose="020F0502020204030204" pitchFamily="34" charset="0"/>
                <a:ea typeface="Calibri" panose="020F0502020204030204" pitchFamily="34" charset="0"/>
                <a:cs typeface="Calibri" panose="020F0502020204030204" pitchFamily="34" charset="0"/>
              </a:rPr>
              <a:t>Fondation Roi Baudouin</a:t>
            </a:r>
            <a:endParaRPr lang="fr-BE" dirty="0">
              <a:solidFill>
                <a:schemeClr val="bg1"/>
              </a:solidFill>
              <a:effectLst/>
              <a:latin typeface="Minion Pro"/>
              <a:ea typeface="Calibri" panose="020F0502020204030204" pitchFamily="34" charset="0"/>
              <a:cs typeface="Minion Pro"/>
            </a:endParaRP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fr-BE"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Evaluation</a:t>
            </a:r>
            <a:endParaRPr lang="fr-BE" sz="2000" dirty="0">
              <a:effectLst/>
              <a:latin typeface="Calibri" panose="020F0502020204030204" pitchFamily="34" charset="0"/>
              <a:ea typeface="MS Mincho" panose="02020609040205080304" pitchFamily="49" charset="-128"/>
            </a:endParaRP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4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DDBA60DE-CC77-4DE5-88A2-8F21DF56BF20}"/>
              </a:ext>
            </a:extLst>
          </p:cNvPr>
          <p:cNvSpPr txBox="1"/>
          <p:nvPr/>
        </p:nvSpPr>
        <p:spPr>
          <a:xfrm>
            <a:off x="506118" y="1412776"/>
            <a:ext cx="8184466" cy="954107"/>
          </a:xfrm>
          <a:prstGeom prst="rect">
            <a:avLst/>
          </a:prstGeom>
          <a:noFill/>
        </p:spPr>
        <p:txBody>
          <a:bodyPr wrap="square" rtlCol="0">
            <a:spAutoFit/>
          </a:bodyPr>
          <a:lstStyle/>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p>
          <a:p>
            <a:endParaRPr lang="fr-BE" sz="2000" dirty="0"/>
          </a:p>
        </p:txBody>
      </p:sp>
      <p:sp>
        <p:nvSpPr>
          <p:cNvPr id="20" name="Espace réservé du contenu 2">
            <a:extLst>
              <a:ext uri="{FF2B5EF4-FFF2-40B4-BE49-F238E27FC236}">
                <a16:creationId xmlns:a16="http://schemas.microsoft.com/office/drawing/2014/main" id="{C2F4A5A1-4E88-48B6-AED5-280E644010D1}"/>
              </a:ext>
            </a:extLst>
          </p:cNvPr>
          <p:cNvSpPr txBox="1">
            <a:spLocks/>
          </p:cNvSpPr>
          <p:nvPr/>
        </p:nvSpPr>
        <p:spPr>
          <a:xfrm>
            <a:off x="453416" y="1304111"/>
            <a:ext cx="8184466" cy="4357137"/>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graphicFrame>
        <p:nvGraphicFramePr>
          <p:cNvPr id="2" name="Tableau 1">
            <a:extLst>
              <a:ext uri="{FF2B5EF4-FFF2-40B4-BE49-F238E27FC236}">
                <a16:creationId xmlns:a16="http://schemas.microsoft.com/office/drawing/2014/main" id="{42A3B850-E1F3-46B8-8E97-D0E76EC5585E}"/>
              </a:ext>
            </a:extLst>
          </p:cNvPr>
          <p:cNvGraphicFramePr>
            <a:graphicFrameLocks noGrp="1"/>
          </p:cNvGraphicFramePr>
          <p:nvPr>
            <p:extLst>
              <p:ext uri="{D42A27DB-BD31-4B8C-83A1-F6EECF244321}">
                <p14:modId xmlns:p14="http://schemas.microsoft.com/office/powerpoint/2010/main" val="1945551277"/>
              </p:ext>
            </p:extLst>
          </p:nvPr>
        </p:nvGraphicFramePr>
        <p:xfrm>
          <a:off x="819924" y="1499231"/>
          <a:ext cx="7489939" cy="3849384"/>
        </p:xfrm>
        <a:graphic>
          <a:graphicData uri="http://schemas.openxmlformats.org/drawingml/2006/table">
            <a:tbl>
              <a:tblPr firstRow="1" firstCol="1" bandRow="1">
                <a:tableStyleId>{5C22544A-7EE6-4342-B048-85BDC9FD1C3A}</a:tableStyleId>
              </a:tblPr>
              <a:tblGrid>
                <a:gridCol w="1838898">
                  <a:extLst>
                    <a:ext uri="{9D8B030D-6E8A-4147-A177-3AD203B41FA5}">
                      <a16:colId xmlns:a16="http://schemas.microsoft.com/office/drawing/2014/main" val="3428543327"/>
                    </a:ext>
                  </a:extLst>
                </a:gridCol>
                <a:gridCol w="1337114">
                  <a:extLst>
                    <a:ext uri="{9D8B030D-6E8A-4147-A177-3AD203B41FA5}">
                      <a16:colId xmlns:a16="http://schemas.microsoft.com/office/drawing/2014/main" val="1396974549"/>
                    </a:ext>
                  </a:extLst>
                </a:gridCol>
                <a:gridCol w="1591267">
                  <a:extLst>
                    <a:ext uri="{9D8B030D-6E8A-4147-A177-3AD203B41FA5}">
                      <a16:colId xmlns:a16="http://schemas.microsoft.com/office/drawing/2014/main" val="3506884685"/>
                    </a:ext>
                  </a:extLst>
                </a:gridCol>
                <a:gridCol w="1444773">
                  <a:extLst>
                    <a:ext uri="{9D8B030D-6E8A-4147-A177-3AD203B41FA5}">
                      <a16:colId xmlns:a16="http://schemas.microsoft.com/office/drawing/2014/main" val="463681891"/>
                    </a:ext>
                  </a:extLst>
                </a:gridCol>
                <a:gridCol w="1277887">
                  <a:extLst>
                    <a:ext uri="{9D8B030D-6E8A-4147-A177-3AD203B41FA5}">
                      <a16:colId xmlns:a16="http://schemas.microsoft.com/office/drawing/2014/main" val="1705991985"/>
                    </a:ext>
                  </a:extLst>
                </a:gridCol>
              </a:tblGrid>
              <a:tr h="641366">
                <a:tc gridSpan="5">
                  <a:txBody>
                    <a:bodyPr/>
                    <a:lstStyle/>
                    <a:p>
                      <a:pPr algn="ctr" fontAlgn="base"/>
                      <a:r>
                        <a:rPr lang="fr-BE" sz="1800" cap="small" dirty="0">
                          <a:effectLst/>
                        </a:rPr>
                        <a:t>Etre et v</a:t>
                      </a:r>
                      <a:r>
                        <a:rPr lang="fr-BE" sz="1800" dirty="0">
                          <a:effectLst/>
                        </a:rPr>
                        <a:t>ivre en relation – Être en possibilité de décider de sa vie – Accueillir et respecter la diversité sous toutes ses formes </a:t>
                      </a:r>
                      <a:endParaRPr lang="fr-BE" sz="1800" dirty="0">
                        <a:effectLst/>
                        <a:latin typeface="Times New Roman" panose="02020603050405020304" pitchFamily="18" charset="0"/>
                        <a:ea typeface="Times New Roman" panose="02020603050405020304" pitchFamily="18" charset="0"/>
                      </a:endParaRPr>
                    </a:p>
                  </a:txBody>
                  <a:tcPr marL="59681" marR="59681" marT="62444" marB="62444">
                    <a:solidFill>
                      <a:srgbClr val="1E3B89"/>
                    </a:solidFill>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2037837521"/>
                  </a:ext>
                </a:extLst>
              </a:tr>
              <a:tr h="1045131">
                <a:tc>
                  <a:txBody>
                    <a:bodyPr/>
                    <a:lstStyle/>
                    <a:p>
                      <a:pPr algn="ctr" fontAlgn="base"/>
                      <a:r>
                        <a:rPr lang="en-US" sz="1200" dirty="0">
                          <a:effectLst/>
                          <a:latin typeface="+mn-lt"/>
                        </a:rPr>
                        <a:t>1</a:t>
                      </a:r>
                    </a:p>
                    <a:p>
                      <a:pPr algn="ctr" fontAlgn="base"/>
                      <a:endParaRPr lang="en-US" sz="1200" dirty="0">
                        <a:effectLst/>
                        <a:latin typeface="+mn-lt"/>
                        <a:ea typeface="Times New Roman" panose="02020603050405020304" pitchFamily="18" charset="0"/>
                      </a:endParaRPr>
                    </a:p>
                    <a:p>
                      <a:pPr algn="ctr" fontAlgn="base"/>
                      <a:r>
                        <a:rPr lang="en-US" sz="1200" dirty="0">
                          <a:effectLst/>
                          <a:latin typeface="+mn-lt"/>
                          <a:ea typeface="Times New Roman" panose="02020603050405020304" pitchFamily="18" charset="0"/>
                        </a:rPr>
                        <a:t>S’ENRICHIR DE PRATIQUES INSPIRANTES </a:t>
                      </a:r>
                      <a:endParaRPr lang="fr-BE" sz="1200" dirty="0">
                        <a:effectLst/>
                        <a:latin typeface="+mn-lt"/>
                        <a:ea typeface="Times New Roman" panose="02020603050405020304" pitchFamily="18" charset="0"/>
                      </a:endParaRPr>
                    </a:p>
                  </a:txBody>
                  <a:tcPr marL="59681" marR="59681" marT="62444" marB="62444"/>
                </a:tc>
                <a:tc>
                  <a:txBody>
                    <a:bodyPr/>
                    <a:lstStyle/>
                    <a:p>
                      <a:pPr algn="ctr" fontAlgn="base"/>
                      <a:r>
                        <a:rPr lang="en-US" sz="1200" b="1" dirty="0">
                          <a:solidFill>
                            <a:schemeClr val="bg1"/>
                          </a:solidFill>
                          <a:effectLst/>
                          <a:latin typeface="+mn-lt"/>
                        </a:rPr>
                        <a:t>2</a:t>
                      </a:r>
                    </a:p>
                    <a:p>
                      <a:pPr algn="ctr" fontAlgn="base"/>
                      <a:endParaRPr lang="en-US" sz="1200" b="1" dirty="0">
                        <a:solidFill>
                          <a:schemeClr val="bg1"/>
                        </a:solidFill>
                        <a:effectLst/>
                        <a:latin typeface="+mn-lt"/>
                        <a:ea typeface="Times New Roman" panose="02020603050405020304" pitchFamily="18" charset="0"/>
                      </a:endParaRPr>
                    </a:p>
                    <a:p>
                      <a:pPr algn="ctr" fontAlgn="base"/>
                      <a:r>
                        <a:rPr lang="en-US" sz="1200" b="1" dirty="0">
                          <a:solidFill>
                            <a:schemeClr val="bg1"/>
                          </a:solidFill>
                          <a:effectLst/>
                          <a:latin typeface="+mn-lt"/>
                          <a:ea typeface="Times New Roman" panose="02020603050405020304" pitchFamily="18" charset="0"/>
                        </a:rPr>
                        <a:t>ECHANGES AVEC DES COLLEGUES QUI FONT LE MËME METIER </a:t>
                      </a:r>
                    </a:p>
                  </a:txBody>
                  <a:tcPr marL="59681" marR="59681" marT="62444" marB="62444">
                    <a:solidFill>
                      <a:schemeClr val="accent5">
                        <a:lumMod val="60000"/>
                        <a:lumOff val="40000"/>
                      </a:schemeClr>
                    </a:solidFill>
                  </a:tcPr>
                </a:tc>
                <a:tc>
                  <a:txBody>
                    <a:bodyPr/>
                    <a:lstStyle/>
                    <a:p>
                      <a:pPr algn="ctr" fontAlgn="base"/>
                      <a:r>
                        <a:rPr lang="en-US" sz="1200" b="1" dirty="0">
                          <a:solidFill>
                            <a:schemeClr val="bg1"/>
                          </a:solidFill>
                          <a:effectLst/>
                          <a:latin typeface="+mn-lt"/>
                        </a:rPr>
                        <a:t>3</a:t>
                      </a:r>
                    </a:p>
                    <a:p>
                      <a:pPr algn="ctr" fontAlgn="base"/>
                      <a:endParaRPr lang="en-US" sz="1200" b="1" dirty="0">
                        <a:solidFill>
                          <a:schemeClr val="bg1"/>
                        </a:solidFill>
                        <a:effectLst/>
                        <a:latin typeface="+mn-lt"/>
                        <a:ea typeface="Times New Roman" panose="02020603050405020304" pitchFamily="18" charset="0"/>
                      </a:endParaRPr>
                    </a:p>
                    <a:p>
                      <a:pPr algn="ctr" fontAlgn="base"/>
                      <a:r>
                        <a:rPr lang="en-US" sz="1200" b="1" dirty="0">
                          <a:solidFill>
                            <a:schemeClr val="bg1"/>
                          </a:solidFill>
                          <a:effectLst/>
                          <a:latin typeface="+mn-lt"/>
                          <a:ea typeface="Times New Roman" panose="02020603050405020304" pitchFamily="18" charset="0"/>
                        </a:rPr>
                        <a:t>DEBUTER PAR UNE QUESTION SPECIFIQUE </a:t>
                      </a:r>
                      <a:endParaRPr lang="fr-BE" sz="1200" b="1" dirty="0">
                        <a:solidFill>
                          <a:schemeClr val="bg1"/>
                        </a:solidFill>
                        <a:effectLst/>
                        <a:latin typeface="+mn-lt"/>
                        <a:ea typeface="Times New Roman" panose="02020603050405020304" pitchFamily="18" charset="0"/>
                      </a:endParaRPr>
                    </a:p>
                  </a:txBody>
                  <a:tcPr marL="59681" marR="59681" marT="0" marB="0">
                    <a:solidFill>
                      <a:schemeClr val="accent5">
                        <a:lumMod val="75000"/>
                      </a:schemeClr>
                    </a:solidFill>
                  </a:tcPr>
                </a:tc>
                <a:tc>
                  <a:txBody>
                    <a:bodyPr/>
                    <a:lstStyle/>
                    <a:p>
                      <a:pPr algn="ctr" fontAlgn="base"/>
                      <a:r>
                        <a:rPr lang="en-US" sz="1200" b="1" dirty="0">
                          <a:solidFill>
                            <a:schemeClr val="bg1"/>
                          </a:solidFill>
                          <a:effectLst/>
                          <a:latin typeface="+mn-lt"/>
                        </a:rPr>
                        <a:t>4</a:t>
                      </a:r>
                    </a:p>
                    <a:p>
                      <a:pPr algn="ctr" fontAlgn="base"/>
                      <a:endParaRPr lang="en-US" sz="1200" b="1" dirty="0">
                        <a:solidFill>
                          <a:schemeClr val="bg1"/>
                        </a:solidFill>
                        <a:effectLst/>
                        <a:latin typeface="+mn-lt"/>
                        <a:ea typeface="Times New Roman" panose="02020603050405020304" pitchFamily="18" charset="0"/>
                      </a:endParaRPr>
                    </a:p>
                    <a:p>
                      <a:pPr algn="ctr" fontAlgn="base"/>
                      <a:r>
                        <a:rPr lang="en-US" sz="1200" b="1" dirty="0">
                          <a:solidFill>
                            <a:schemeClr val="bg1"/>
                          </a:solidFill>
                          <a:effectLst/>
                          <a:latin typeface="+mn-lt"/>
                          <a:ea typeface="Times New Roman" panose="02020603050405020304" pitchFamily="18" charset="0"/>
                        </a:rPr>
                        <a:t>S’INSCRIRE DANS UNE DEMARCHE GLOBALE </a:t>
                      </a:r>
                      <a:endParaRPr lang="fr-BE" sz="1200" b="1" dirty="0">
                        <a:solidFill>
                          <a:schemeClr val="bg1"/>
                        </a:solidFill>
                        <a:effectLst/>
                        <a:latin typeface="+mn-lt"/>
                        <a:ea typeface="Times New Roman" panose="02020603050405020304" pitchFamily="18" charset="0"/>
                      </a:endParaRPr>
                    </a:p>
                  </a:txBody>
                  <a:tcPr marL="59681" marR="59681" marT="62444" marB="62444">
                    <a:solidFill>
                      <a:schemeClr val="accent1">
                        <a:lumMod val="40000"/>
                        <a:lumOff val="60000"/>
                      </a:schemeClr>
                    </a:solidFill>
                  </a:tcPr>
                </a:tc>
                <a:tc>
                  <a:txBody>
                    <a:bodyPr/>
                    <a:lstStyle/>
                    <a:p>
                      <a:pPr algn="ctr" fontAlgn="base"/>
                      <a:r>
                        <a:rPr lang="en-US" sz="1200" b="1" dirty="0">
                          <a:solidFill>
                            <a:schemeClr val="bg1"/>
                          </a:solidFill>
                          <a:effectLst/>
                        </a:rPr>
                        <a:t>5</a:t>
                      </a:r>
                    </a:p>
                    <a:p>
                      <a:pPr algn="ctr" fontAlgn="base"/>
                      <a:endParaRPr lang="en-US" sz="1200" b="1" dirty="0">
                        <a:solidFill>
                          <a:schemeClr val="bg1"/>
                        </a:solidFill>
                        <a:effectLst/>
                        <a:latin typeface="+mn-lt"/>
                        <a:ea typeface="Times New Roman" panose="02020603050405020304" pitchFamily="18" charset="0"/>
                      </a:endParaRPr>
                    </a:p>
                    <a:p>
                      <a:pPr algn="ctr" fontAlgn="base"/>
                      <a:r>
                        <a:rPr lang="en-US" sz="1200" b="1" dirty="0">
                          <a:solidFill>
                            <a:schemeClr val="bg1"/>
                          </a:solidFill>
                          <a:effectLst/>
                          <a:latin typeface="+mn-lt"/>
                          <a:ea typeface="Times New Roman" panose="02020603050405020304" pitchFamily="18" charset="0"/>
                        </a:rPr>
                        <a:t>INVENTER EN CROISANT LES REGARDS</a:t>
                      </a:r>
                      <a:endParaRPr lang="fr-BE" sz="1200" b="1" dirty="0">
                        <a:solidFill>
                          <a:schemeClr val="bg1"/>
                        </a:solidFill>
                        <a:effectLst/>
                        <a:latin typeface="+mn-lt"/>
                        <a:ea typeface="Times New Roman" panose="02020603050405020304" pitchFamily="18" charset="0"/>
                      </a:endParaRPr>
                    </a:p>
                  </a:txBody>
                  <a:tcPr marL="59681" marR="59681" marT="0" marB="0">
                    <a:solidFill>
                      <a:schemeClr val="accent1">
                        <a:lumMod val="60000"/>
                        <a:lumOff val="40000"/>
                      </a:schemeClr>
                    </a:solidFill>
                  </a:tcPr>
                </a:tc>
                <a:extLst>
                  <a:ext uri="{0D108BD9-81ED-4DB2-BD59-A6C34878D82A}">
                    <a16:rowId xmlns:a16="http://schemas.microsoft.com/office/drawing/2014/main" val="2871576633"/>
                  </a:ext>
                </a:extLst>
              </a:tr>
              <a:tr h="1871690">
                <a:tc>
                  <a:txBody>
                    <a:bodyPr/>
                    <a:lstStyle/>
                    <a:p>
                      <a:pPr fontAlgn="base"/>
                      <a:r>
                        <a:rPr lang="fr-BE" sz="1200" dirty="0">
                          <a:effectLst/>
                        </a:rPr>
                        <a:t>-   Journées d’échanges </a:t>
                      </a:r>
                    </a:p>
                    <a:p>
                      <a:pPr marL="171450" indent="-171450" fontAlgn="base">
                        <a:buFontTx/>
                        <a:buChar char="-"/>
                      </a:pPr>
                      <a:r>
                        <a:rPr lang="fr-BE" sz="1200" dirty="0">
                          <a:effectLst/>
                        </a:rPr>
                        <a:t>Inscription à des ateliers thématiques </a:t>
                      </a:r>
                    </a:p>
                    <a:p>
                      <a:pPr marL="171450" indent="-171450" fontAlgn="base">
                        <a:buFontTx/>
                        <a:buChar char="-"/>
                      </a:pPr>
                      <a:r>
                        <a:rPr lang="fr-BE" sz="1200" b="1" kern="1200" dirty="0">
                          <a:solidFill>
                            <a:schemeClr val="lt1"/>
                          </a:solidFill>
                          <a:effectLst/>
                          <a:latin typeface="+mn-lt"/>
                          <a:ea typeface="+mn-ea"/>
                          <a:cs typeface="+mn-cs"/>
                        </a:rPr>
                        <a:t>« témoins" qui donnent à penser et mettent en pratique une dimension innovante</a:t>
                      </a:r>
                    </a:p>
                    <a:p>
                      <a:pPr marL="171450" indent="-171450" fontAlgn="base">
                        <a:buFontTx/>
                        <a:buChar char="-"/>
                      </a:pPr>
                      <a:r>
                        <a:rPr lang="fr-BE" sz="1200" b="1" kern="1200" dirty="0">
                          <a:solidFill>
                            <a:schemeClr val="lt1"/>
                          </a:solidFill>
                          <a:effectLst/>
                          <a:latin typeface="+mn-lt"/>
                          <a:ea typeface="+mn-ea"/>
                          <a:cs typeface="+mn-cs"/>
                        </a:rPr>
                        <a:t>Repart avec des idées concrètes </a:t>
                      </a:r>
                      <a:endParaRPr lang="fr-BE" sz="1200" dirty="0">
                        <a:effectLst/>
                      </a:endParaRPr>
                    </a:p>
                    <a:p>
                      <a:pPr fontAlgn="base"/>
                      <a:r>
                        <a:rPr lang="fr-BE" sz="1200" dirty="0">
                          <a:effectLst/>
                        </a:rPr>
                        <a:t> - 3 journées en 2024</a:t>
                      </a:r>
                    </a:p>
                  </a:txBody>
                  <a:tcPr marL="59681" marR="59681" marT="62444" marB="62444"/>
                </a:tc>
                <a:tc>
                  <a:txBody>
                    <a:bodyPr/>
                    <a:lstStyle/>
                    <a:p>
                      <a:pPr fontAlgn="base"/>
                      <a:r>
                        <a:rPr lang="fr-BE" sz="1200" b="1" dirty="0">
                          <a:solidFill>
                            <a:schemeClr val="bg1"/>
                          </a:solidFill>
                          <a:effectLst/>
                        </a:rPr>
                        <a:t>Intervisions  par métier pour renforcer les compétences par l’échange de pratiques et le codéveloppement (2h30)</a:t>
                      </a:r>
                      <a:endParaRPr lang="fr-BE" sz="1200" b="1" dirty="0">
                        <a:solidFill>
                          <a:schemeClr val="bg1"/>
                        </a:solidFill>
                        <a:effectLst/>
                        <a:latin typeface="Times New Roman" panose="02020603050405020304" pitchFamily="18" charset="0"/>
                        <a:ea typeface="Times New Roman" panose="02020603050405020304" pitchFamily="18" charset="0"/>
                      </a:endParaRPr>
                    </a:p>
                  </a:txBody>
                  <a:tcPr marL="59681" marR="59681" marT="62444" marB="62444">
                    <a:solidFill>
                      <a:schemeClr val="accent5">
                        <a:lumMod val="60000"/>
                        <a:lumOff val="40000"/>
                      </a:schemeClr>
                    </a:solidFill>
                  </a:tcPr>
                </a:tc>
                <a:tc>
                  <a:txBody>
                    <a:bodyPr/>
                    <a:lstStyle/>
                    <a:p>
                      <a:pPr fontAlgn="base"/>
                      <a:endParaRPr lang="fr-BE" sz="1200" dirty="0">
                        <a:effectLst/>
                      </a:endParaRPr>
                    </a:p>
                    <a:p>
                      <a:pPr fontAlgn="base"/>
                      <a:r>
                        <a:rPr lang="fr-BE" sz="1200" b="1" dirty="0">
                          <a:solidFill>
                            <a:schemeClr val="bg1"/>
                          </a:solidFill>
                          <a:effectLst/>
                        </a:rPr>
                        <a:t>Accompagnement au sein des maisons sur une thématique spécifique (max. 2 jours)</a:t>
                      </a:r>
                    </a:p>
                    <a:p>
                      <a:pPr fontAlgn="base"/>
                      <a:endParaRPr lang="fr-BE" sz="1200" b="1" dirty="0">
                        <a:solidFill>
                          <a:schemeClr val="bg1"/>
                        </a:solidFill>
                        <a:effectLst/>
                        <a:latin typeface="Times New Roman" panose="02020603050405020304" pitchFamily="18" charset="0"/>
                        <a:ea typeface="Times New Roman" panose="02020603050405020304" pitchFamily="18" charset="0"/>
                      </a:endParaRPr>
                    </a:p>
                    <a:p>
                      <a:pPr fontAlgn="base"/>
                      <a:r>
                        <a:rPr lang="fr-BE" sz="1200" b="1" dirty="0">
                          <a:solidFill>
                            <a:schemeClr val="bg1"/>
                          </a:solidFill>
                          <a:effectLst/>
                          <a:latin typeface="+mn-lt"/>
                          <a:ea typeface="Times New Roman" panose="02020603050405020304" pitchFamily="18" charset="0"/>
                        </a:rPr>
                        <a:t>80 maisons /an</a:t>
                      </a:r>
                    </a:p>
                  </a:txBody>
                  <a:tcPr marL="59681" marR="59681" marT="0" marB="0">
                    <a:solidFill>
                      <a:schemeClr val="accent5">
                        <a:lumMod val="75000"/>
                      </a:schemeClr>
                    </a:solidFill>
                  </a:tcPr>
                </a:tc>
                <a:tc>
                  <a:txBody>
                    <a:bodyPr/>
                    <a:lstStyle/>
                    <a:p>
                      <a:pPr fontAlgn="base"/>
                      <a:r>
                        <a:rPr lang="fr-BE" sz="1200" b="1" dirty="0">
                          <a:solidFill>
                            <a:schemeClr val="bg1"/>
                          </a:solidFill>
                          <a:effectLst/>
                          <a:latin typeface="+mn-lt"/>
                        </a:rPr>
                        <a:t>Accompagnement au sein des maisons aux démarches Tubbe ou Montessori </a:t>
                      </a:r>
                    </a:p>
                    <a:p>
                      <a:pPr fontAlgn="base"/>
                      <a:endParaRPr lang="fr-BE" sz="1200" b="1" dirty="0">
                        <a:solidFill>
                          <a:schemeClr val="bg1"/>
                        </a:solidFill>
                        <a:effectLst/>
                        <a:latin typeface="+mn-lt"/>
                        <a:ea typeface="Times New Roman" panose="02020603050405020304" pitchFamily="18" charset="0"/>
                      </a:endParaRPr>
                    </a:p>
                    <a:p>
                      <a:pPr marL="0" indent="0" fontAlgn="base">
                        <a:buNone/>
                      </a:pPr>
                      <a:r>
                        <a:rPr lang="fr-BE" sz="1200" b="1" dirty="0">
                          <a:solidFill>
                            <a:schemeClr val="bg1"/>
                          </a:solidFill>
                          <a:effectLst/>
                          <a:latin typeface="+mn-lt"/>
                          <a:ea typeface="Times New Roman" panose="02020603050405020304" pitchFamily="18" charset="0"/>
                        </a:rPr>
                        <a:t>- 20 Tubbe/an</a:t>
                      </a:r>
                    </a:p>
                    <a:p>
                      <a:pPr marL="0" indent="0" fontAlgn="base">
                        <a:buNone/>
                      </a:pPr>
                      <a:r>
                        <a:rPr lang="fr-BE" sz="1200" b="1" dirty="0">
                          <a:solidFill>
                            <a:schemeClr val="bg1"/>
                          </a:solidFill>
                          <a:effectLst/>
                          <a:latin typeface="+mn-lt"/>
                          <a:ea typeface="Times New Roman" panose="02020603050405020304" pitchFamily="18" charset="0"/>
                        </a:rPr>
                        <a:t>- 8 Montessori /an</a:t>
                      </a:r>
                    </a:p>
                  </a:txBody>
                  <a:tcPr marL="59681" marR="59681" marT="62444" marB="62444">
                    <a:solidFill>
                      <a:schemeClr val="accent1">
                        <a:lumMod val="40000"/>
                        <a:lumOff val="60000"/>
                      </a:schemeClr>
                    </a:solidFill>
                  </a:tcPr>
                </a:tc>
                <a:tc>
                  <a:txBody>
                    <a:bodyPr/>
                    <a:lstStyle/>
                    <a:p>
                      <a:pPr fontAlgn="base"/>
                      <a:r>
                        <a:rPr lang="fr-BE" sz="1200" b="1" dirty="0">
                          <a:solidFill>
                            <a:schemeClr val="bg1"/>
                          </a:solidFill>
                          <a:effectLst/>
                        </a:rPr>
                        <a:t>Coconstruire avec des acteurs identifiés une proposition pour des thématiques peu ou pas développées actuellement </a:t>
                      </a:r>
                    </a:p>
                    <a:p>
                      <a:pPr fontAlgn="base"/>
                      <a:r>
                        <a:rPr lang="fr-BE" sz="1200" b="1" dirty="0">
                          <a:solidFill>
                            <a:schemeClr val="bg1"/>
                          </a:solidFill>
                          <a:effectLst/>
                        </a:rPr>
                        <a:t> = projet pilote</a:t>
                      </a:r>
                      <a:endParaRPr lang="fr-BE" sz="1200" b="1" dirty="0">
                        <a:solidFill>
                          <a:schemeClr val="bg1"/>
                        </a:solidFill>
                        <a:effectLst/>
                        <a:latin typeface="Times New Roman" panose="02020603050405020304" pitchFamily="18" charset="0"/>
                        <a:ea typeface="Times New Roman" panose="02020603050405020304" pitchFamily="18" charset="0"/>
                      </a:endParaRPr>
                    </a:p>
                  </a:txBody>
                  <a:tcPr marL="59681" marR="59681" marT="0" marB="0">
                    <a:solidFill>
                      <a:schemeClr val="accent1">
                        <a:lumMod val="60000"/>
                        <a:lumOff val="40000"/>
                      </a:schemeClr>
                    </a:solidFill>
                  </a:tcPr>
                </a:tc>
                <a:extLst>
                  <a:ext uri="{0D108BD9-81ED-4DB2-BD59-A6C34878D82A}">
                    <a16:rowId xmlns:a16="http://schemas.microsoft.com/office/drawing/2014/main" val="830878474"/>
                  </a:ext>
                </a:extLst>
              </a:tr>
            </a:tbl>
          </a:graphicData>
        </a:graphic>
      </p:graphicFrame>
      <p:sp>
        <p:nvSpPr>
          <p:cNvPr id="5" name="ZoneTexte 4">
            <a:extLst>
              <a:ext uri="{FF2B5EF4-FFF2-40B4-BE49-F238E27FC236}">
                <a16:creationId xmlns:a16="http://schemas.microsoft.com/office/drawing/2014/main" id="{AA2AA66E-51CE-4E23-BBA8-6D37545CC138}"/>
              </a:ext>
            </a:extLst>
          </p:cNvPr>
          <p:cNvSpPr txBox="1"/>
          <p:nvPr/>
        </p:nvSpPr>
        <p:spPr>
          <a:xfrm>
            <a:off x="4427984" y="5661248"/>
            <a:ext cx="4394902" cy="369332"/>
          </a:xfrm>
          <a:prstGeom prst="rect">
            <a:avLst/>
          </a:prstGeom>
          <a:noFill/>
        </p:spPr>
        <p:txBody>
          <a:bodyPr wrap="square" rtlCol="0">
            <a:spAutoFit/>
          </a:bodyPr>
          <a:lstStyle/>
          <a:p>
            <a:r>
              <a:rPr lang="fr-BE" dirty="0"/>
              <a:t>Inscription sur une plateforme en ligne</a:t>
            </a:r>
          </a:p>
        </p:txBody>
      </p:sp>
      <p:sp>
        <p:nvSpPr>
          <p:cNvPr id="11" name="Flèche : droite 10">
            <a:extLst>
              <a:ext uri="{FF2B5EF4-FFF2-40B4-BE49-F238E27FC236}">
                <a16:creationId xmlns:a16="http://schemas.microsoft.com/office/drawing/2014/main" id="{9FEE6B15-0877-4AAB-895C-78909256401A}"/>
              </a:ext>
            </a:extLst>
          </p:cNvPr>
          <p:cNvSpPr/>
          <p:nvPr/>
        </p:nvSpPr>
        <p:spPr>
          <a:xfrm>
            <a:off x="3635896" y="5773906"/>
            <a:ext cx="680806" cy="144016"/>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678758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19" name="ZoneTexte 18">
            <a:extLst>
              <a:ext uri="{FF2B5EF4-FFF2-40B4-BE49-F238E27FC236}">
                <a16:creationId xmlns:a16="http://schemas.microsoft.com/office/drawing/2014/main" id="{354C86CF-F5AD-428D-8991-1A924C2F73B4}"/>
              </a:ext>
            </a:extLst>
          </p:cNvPr>
          <p:cNvSpPr txBox="1"/>
          <p:nvPr/>
        </p:nvSpPr>
        <p:spPr>
          <a:xfrm>
            <a:off x="257317" y="3078387"/>
            <a:ext cx="2381307" cy="769441"/>
          </a:xfrm>
          <a:prstGeom prst="rect">
            <a:avLst/>
          </a:prstGeom>
          <a:noFill/>
        </p:spPr>
        <p:txBody>
          <a:bodyPr wrap="square">
            <a:spAutoFit/>
          </a:bodyPr>
          <a:lstStyle/>
          <a:p>
            <a:pPr algn="ctr"/>
            <a:r>
              <a:rPr lang="fr-BE" sz="2200" b="1" dirty="0">
                <a:solidFill>
                  <a:schemeClr val="bg1"/>
                </a:solidFill>
                <a:latin typeface="Calibri" panose="020F0502020204030204" pitchFamily="34" charset="0"/>
                <a:ea typeface="Calibri" panose="020F0502020204030204" pitchFamily="34" charset="0"/>
                <a:cs typeface="Calibri" panose="020F0502020204030204" pitchFamily="34" charset="0"/>
              </a:rPr>
              <a:t>Fondation Roi Baudouin</a:t>
            </a:r>
            <a:endParaRPr lang="fr-BE" sz="2200" dirty="0">
              <a:solidFill>
                <a:schemeClr val="bg1"/>
              </a:solidFill>
              <a:effectLst/>
              <a:latin typeface="Minion Pro"/>
              <a:ea typeface="Calibri" panose="020F0502020204030204" pitchFamily="34" charset="0"/>
              <a:cs typeface="Minion Pro"/>
            </a:endParaRP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fr-BE"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Evaluation</a:t>
            </a:r>
            <a:endParaRPr lang="fr-BE" sz="2000" dirty="0">
              <a:effectLst/>
              <a:latin typeface="Calibri" panose="020F0502020204030204" pitchFamily="34" charset="0"/>
              <a:ea typeface="MS Mincho" panose="02020609040205080304" pitchFamily="49" charset="-128"/>
            </a:endParaRP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4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 descr="A green and white rectangular object with text&#10;&#10;Description automatically generated">
            <a:extLst>
              <a:ext uri="{FF2B5EF4-FFF2-40B4-BE49-F238E27FC236}">
                <a16:creationId xmlns:a16="http://schemas.microsoft.com/office/drawing/2014/main" id="{92FA033D-0847-4F4C-9A76-8401D0EEF10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947736" y="2132856"/>
            <a:ext cx="7248525" cy="2472982"/>
          </a:xfrm>
          <a:prstGeom prst="rect">
            <a:avLst/>
          </a:prstGeom>
          <a:noFill/>
          <a:ln>
            <a:noFill/>
            <a:prstDash/>
          </a:ln>
        </p:spPr>
      </p:pic>
      <p:sp>
        <p:nvSpPr>
          <p:cNvPr id="4" name="ZoneTexte 3">
            <a:extLst>
              <a:ext uri="{FF2B5EF4-FFF2-40B4-BE49-F238E27FC236}">
                <a16:creationId xmlns:a16="http://schemas.microsoft.com/office/drawing/2014/main" id="{7CE8CDEB-36BB-42D6-8B96-DAC6318099A1}"/>
              </a:ext>
            </a:extLst>
          </p:cNvPr>
          <p:cNvSpPr txBox="1"/>
          <p:nvPr/>
        </p:nvSpPr>
        <p:spPr>
          <a:xfrm>
            <a:off x="3059832" y="1389265"/>
            <a:ext cx="3312368" cy="461665"/>
          </a:xfrm>
          <a:prstGeom prst="rect">
            <a:avLst/>
          </a:prstGeom>
          <a:noFill/>
        </p:spPr>
        <p:txBody>
          <a:bodyPr wrap="square" rtlCol="0">
            <a:spAutoFit/>
          </a:bodyPr>
          <a:lstStyle/>
          <a:p>
            <a:r>
              <a:rPr lang="fr-BE" sz="2400" b="1" dirty="0"/>
              <a:t>« IT TAKES A VILLAGE » </a:t>
            </a:r>
          </a:p>
        </p:txBody>
      </p:sp>
      <p:sp>
        <p:nvSpPr>
          <p:cNvPr id="21" name="Espace réservé du contenu 2">
            <a:extLst>
              <a:ext uri="{FF2B5EF4-FFF2-40B4-BE49-F238E27FC236}">
                <a16:creationId xmlns:a16="http://schemas.microsoft.com/office/drawing/2014/main" id="{1BBCE764-33FF-4153-B82B-61E6F8F01FE2}"/>
              </a:ext>
            </a:extLst>
          </p:cNvPr>
          <p:cNvSpPr txBox="1">
            <a:spLocks/>
          </p:cNvSpPr>
          <p:nvPr/>
        </p:nvSpPr>
        <p:spPr>
          <a:xfrm>
            <a:off x="594310" y="1234093"/>
            <a:ext cx="7955378" cy="4427155"/>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D14E4A80-2ABB-44BC-BB19-D72064F6F533}"/>
              </a:ext>
            </a:extLst>
          </p:cNvPr>
          <p:cNvSpPr txBox="1"/>
          <p:nvPr/>
        </p:nvSpPr>
        <p:spPr>
          <a:xfrm>
            <a:off x="947736" y="4801700"/>
            <a:ext cx="7248524" cy="646331"/>
          </a:xfrm>
          <a:prstGeom prst="rect">
            <a:avLst/>
          </a:prstGeom>
          <a:noFill/>
        </p:spPr>
        <p:txBody>
          <a:bodyPr wrap="square">
            <a:spAutoFit/>
          </a:bodyPr>
          <a:lstStyle/>
          <a:p>
            <a:r>
              <a:rPr lang="fr-BE" b="1" dirty="0">
                <a:latin typeface="Calibri" panose="020F0502020204030204" pitchFamily="34" charset="0"/>
                <a:ea typeface="Times New Roman" panose="02020603050405020304" pitchFamily="18" charset="0"/>
              </a:rPr>
              <a:t>Construisons en</a:t>
            </a:r>
            <a:r>
              <a:rPr lang="fr-BE" sz="1800" b="1" dirty="0">
                <a:effectLst/>
                <a:latin typeface="Calibri" panose="020F0502020204030204" pitchFamily="34" charset="0"/>
                <a:ea typeface="Times New Roman" panose="02020603050405020304" pitchFamily="18" charset="0"/>
              </a:rPr>
              <a:t>semble</a:t>
            </a:r>
            <a:r>
              <a:rPr lang="fr-BE" sz="1800" dirty="0">
                <a:effectLst/>
                <a:latin typeface="Calibri" panose="020F0502020204030204" pitchFamily="34" charset="0"/>
                <a:ea typeface="Times New Roman" panose="02020603050405020304" pitchFamily="18" charset="0"/>
              </a:rPr>
              <a:t>, avec les professionnels, les habitants, les familles, et les citoyens …</a:t>
            </a:r>
            <a:endParaRPr lang="fr-BE" dirty="0"/>
          </a:p>
        </p:txBody>
      </p:sp>
      <p:pic>
        <p:nvPicPr>
          <p:cNvPr id="11" name="Graphique 10" descr="Guillemet fermé avec un remplissage uni">
            <a:extLst>
              <a:ext uri="{FF2B5EF4-FFF2-40B4-BE49-F238E27FC236}">
                <a16:creationId xmlns:a16="http://schemas.microsoft.com/office/drawing/2014/main" id="{43202165-CAD6-4C33-ADBF-F10046D750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2632" y="5055348"/>
            <a:ext cx="457200" cy="457200"/>
          </a:xfrm>
          <a:prstGeom prst="rect">
            <a:avLst/>
          </a:prstGeom>
        </p:spPr>
      </p:pic>
    </p:spTree>
    <p:extLst>
      <p:ext uri="{BB962C8B-B14F-4D97-AF65-F5344CB8AC3E}">
        <p14:creationId xmlns:p14="http://schemas.microsoft.com/office/powerpoint/2010/main" val="3538729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F24B7EA-EBE9-46F4-A632-8F34DA68B161}"/>
              </a:ext>
            </a:extLst>
          </p:cNvPr>
          <p:cNvPicPr>
            <a:picLocks noGrp="1" noChangeAspect="1"/>
          </p:cNvPicPr>
          <p:nvPr>
            <p:ph idx="1"/>
          </p:nvPr>
        </p:nvPicPr>
        <p:blipFill rotWithShape="1">
          <a:blip r:embed="rId2"/>
          <a:srcRect l="4760" t="1685" r="43308" b="13859"/>
          <a:stretch/>
        </p:blipFill>
        <p:spPr>
          <a:xfrm>
            <a:off x="395640" y="1255520"/>
            <a:ext cx="4392488" cy="4018195"/>
          </a:xfrm>
          <a:prstGeom prst="rect">
            <a:avLst/>
          </a:prstGeom>
        </p:spPr>
      </p:pic>
      <p:sp>
        <p:nvSpPr>
          <p:cNvPr id="2" name="ZoneTexte 1">
            <a:extLst>
              <a:ext uri="{FF2B5EF4-FFF2-40B4-BE49-F238E27FC236}">
                <a16:creationId xmlns:a16="http://schemas.microsoft.com/office/drawing/2014/main" id="{9ABD3DEB-E72A-4A1C-99DB-AFA16608D02A}"/>
              </a:ext>
            </a:extLst>
          </p:cNvPr>
          <p:cNvSpPr txBox="1"/>
          <p:nvPr/>
        </p:nvSpPr>
        <p:spPr>
          <a:xfrm>
            <a:off x="6516216" y="5589240"/>
            <a:ext cx="2448272" cy="646331"/>
          </a:xfrm>
          <a:prstGeom prst="rect">
            <a:avLst/>
          </a:prstGeom>
          <a:noFill/>
        </p:spPr>
        <p:txBody>
          <a:bodyPr wrap="square" rtlCol="0">
            <a:spAutoFit/>
          </a:bodyPr>
          <a:lstStyle/>
          <a:p>
            <a:r>
              <a:rPr lang="fr-BE" sz="3600" b="1">
                <a:solidFill>
                  <a:srgbClr val="1E3B89"/>
                </a:solidFill>
              </a:rPr>
              <a:t>Questions ?</a:t>
            </a:r>
            <a:endParaRPr lang="fr-BE" sz="3600" b="1" dirty="0">
              <a:solidFill>
                <a:srgbClr val="1E3B89"/>
              </a:solidFill>
            </a:endParaRPr>
          </a:p>
        </p:txBody>
      </p:sp>
      <p:pic>
        <p:nvPicPr>
          <p:cNvPr id="8" name="Image 7">
            <a:extLst>
              <a:ext uri="{FF2B5EF4-FFF2-40B4-BE49-F238E27FC236}">
                <a16:creationId xmlns:a16="http://schemas.microsoft.com/office/drawing/2014/main" id="{7858560F-9849-45DE-8D46-BA4403D8ACDF}"/>
              </a:ext>
            </a:extLst>
          </p:cNvPr>
          <p:cNvPicPr>
            <a:picLocks noChangeAspect="1"/>
          </p:cNvPicPr>
          <p:nvPr/>
        </p:nvPicPr>
        <p:blipFill>
          <a:blip r:embed="rId3"/>
          <a:stretch>
            <a:fillRect/>
          </a:stretch>
        </p:blipFill>
        <p:spPr>
          <a:xfrm>
            <a:off x="1806" y="5912405"/>
            <a:ext cx="1171739" cy="933580"/>
          </a:xfrm>
          <a:prstGeom prst="rect">
            <a:avLst/>
          </a:prstGeom>
        </p:spPr>
      </p:pic>
      <p:sp>
        <p:nvSpPr>
          <p:cNvPr id="5" name="Espace réservé du contenu 2">
            <a:extLst>
              <a:ext uri="{FF2B5EF4-FFF2-40B4-BE49-F238E27FC236}">
                <a16:creationId xmlns:a16="http://schemas.microsoft.com/office/drawing/2014/main" id="{7308A5F6-056D-4422-9C42-F7BD162BEA43}"/>
              </a:ext>
            </a:extLst>
          </p:cNvPr>
          <p:cNvSpPr txBox="1">
            <a:spLocks/>
          </p:cNvSpPr>
          <p:nvPr/>
        </p:nvSpPr>
        <p:spPr>
          <a:xfrm>
            <a:off x="373380" y="1248923"/>
            <a:ext cx="8437880" cy="401819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pic>
        <p:nvPicPr>
          <p:cNvPr id="6" name="Image 5" descr="Femmes âgées dans une maison de retraite">
            <a:extLst>
              <a:ext uri="{FF2B5EF4-FFF2-40B4-BE49-F238E27FC236}">
                <a16:creationId xmlns:a16="http://schemas.microsoft.com/office/drawing/2014/main" id="{91520EF8-C6C6-4A05-BD34-273DEF573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217109"/>
            <a:ext cx="3642922" cy="2423782"/>
          </a:xfrm>
          <a:prstGeom prst="rect">
            <a:avLst/>
          </a:prstGeom>
        </p:spPr>
      </p:pic>
    </p:spTree>
    <p:extLst>
      <p:ext uri="{BB962C8B-B14F-4D97-AF65-F5344CB8AC3E}">
        <p14:creationId xmlns:p14="http://schemas.microsoft.com/office/powerpoint/2010/main" val="114913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4">
            <a:extLst>
              <a:ext uri="{FF2B5EF4-FFF2-40B4-BE49-F238E27FC236}">
                <a16:creationId xmlns:a16="http://schemas.microsoft.com/office/drawing/2014/main" id="{02E48634-D587-433E-ADE1-0DB31571188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21058" b="21058"/>
          <a:stretch>
            <a:fillRect/>
          </a:stretch>
        </p:blipFill>
        <p:spPr>
          <a:xfrm>
            <a:off x="628650" y="2479582"/>
            <a:ext cx="7886700" cy="3043424"/>
          </a:xfrm>
        </p:spPr>
      </p:pic>
      <p:sp>
        <p:nvSpPr>
          <p:cNvPr id="5" name="Titre 1">
            <a:extLst>
              <a:ext uri="{FF2B5EF4-FFF2-40B4-BE49-F238E27FC236}">
                <a16:creationId xmlns:a16="http://schemas.microsoft.com/office/drawing/2014/main" id="{D07982A6-99C1-490D-974E-78FB7CF84790}"/>
              </a:ext>
            </a:extLst>
          </p:cNvPr>
          <p:cNvSpPr txBox="1">
            <a:spLocks noGrp="1"/>
          </p:cNvSpPr>
          <p:nvPr>
            <p:ph type="title"/>
          </p:nvPr>
        </p:nvSpPr>
        <p:spPr>
          <a:xfrm>
            <a:off x="0" y="-25841"/>
            <a:ext cx="9144000" cy="1325563"/>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L’aîné au centre de nos préoccupations </a:t>
            </a:r>
            <a:endParaRPr lang="fr-BE" sz="2800" dirty="0"/>
          </a:p>
        </p:txBody>
      </p:sp>
      <p:pic>
        <p:nvPicPr>
          <p:cNvPr id="6" name="Image 5">
            <a:extLst>
              <a:ext uri="{FF2B5EF4-FFF2-40B4-BE49-F238E27FC236}">
                <a16:creationId xmlns:a16="http://schemas.microsoft.com/office/drawing/2014/main" id="{100F2675-566E-46A7-AADC-3860E4DA2E5A}"/>
              </a:ext>
            </a:extLst>
          </p:cNvPr>
          <p:cNvPicPr>
            <a:picLocks noChangeAspect="1"/>
          </p:cNvPicPr>
          <p:nvPr/>
        </p:nvPicPr>
        <p:blipFill rotWithShape="1">
          <a:blip r:embed="rId3"/>
          <a:srcRect r="4538"/>
          <a:stretch/>
        </p:blipFill>
        <p:spPr>
          <a:xfrm>
            <a:off x="72008" y="5682569"/>
            <a:ext cx="9071992" cy="1138280"/>
          </a:xfrm>
          <a:prstGeom prst="rect">
            <a:avLst/>
          </a:prstGeom>
        </p:spPr>
      </p:pic>
    </p:spTree>
    <p:extLst>
      <p:ext uri="{BB962C8B-B14F-4D97-AF65-F5344CB8AC3E}">
        <p14:creationId xmlns:p14="http://schemas.microsoft.com/office/powerpoint/2010/main" val="70790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18854"/>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FR" sz="2800" b="1" dirty="0">
                <a:solidFill>
                  <a:schemeClr val="bg1"/>
                </a:solidFill>
                <a:effectLst>
                  <a:outerShdw blurRad="38100" dist="38100" dir="2700000" algn="tl">
                    <a:srgbClr val="000000">
                      <a:alpha val="43137"/>
                    </a:srgbClr>
                  </a:outerShdw>
                </a:effectLst>
                <a:latin typeface="Calibri" panose="020F0502020204030204" pitchFamily="34" charset="0"/>
              </a:rPr>
              <a:t>Objectifs</a:t>
            </a:r>
            <a:endParaRPr lang="fr-FR" sz="2800" dirty="0"/>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354360" y="1457781"/>
            <a:ext cx="8435280" cy="3987444"/>
          </a:xfrm>
          <a:ln w="38100">
            <a:solidFill>
              <a:srgbClr val="1E3B89"/>
            </a:solidFill>
          </a:ln>
        </p:spPr>
        <p:txBody>
          <a:bodyPr>
            <a:normAutofit/>
          </a:bodyPr>
          <a:lstStyle/>
          <a:p>
            <a:pPr marL="896938" lvl="1" indent="-357188" algn="just">
              <a:buNone/>
            </a:pPr>
            <a:endParaRPr lang="fr-BE" sz="2000" dirty="0">
              <a:latin typeface="Calibri" panose="020F0502020204030204" pitchFamily="34" charset="0"/>
              <a:cs typeface="Calibri" panose="020F0502020204030204" pitchFamily="34" charset="0"/>
            </a:endParaRPr>
          </a:p>
          <a:p>
            <a:pPr marL="0" lvl="0" indent="0" algn="just">
              <a:buNone/>
            </a:pPr>
            <a:r>
              <a:rPr lang="fr-BE" sz="2400" dirty="0">
                <a:effectLst/>
                <a:latin typeface="Calibri" panose="020F0502020204030204" pitchFamily="34" charset="0"/>
                <a:ea typeface="Calibri" panose="020F0502020204030204" pitchFamily="34" charset="0"/>
                <a:cs typeface="Times New Roman" panose="02020603050405020304" pitchFamily="18" charset="0"/>
              </a:rPr>
              <a:t> L'objectif de la réforme vise essentiellement à </a:t>
            </a:r>
            <a:r>
              <a:rPr lang="fr-BE" sz="2400" b="1" dirty="0">
                <a:effectLst/>
                <a:latin typeface="Calibri" panose="020F0502020204030204" pitchFamily="34" charset="0"/>
                <a:ea typeface="Calibri" panose="020F0502020204030204" pitchFamily="34" charset="0"/>
                <a:cs typeface="Times New Roman" panose="02020603050405020304" pitchFamily="18" charset="0"/>
              </a:rPr>
              <a:t>améliorer la qualité de vie et de soins des aînés au sein des MR &amp; MRS</a:t>
            </a:r>
          </a:p>
          <a:p>
            <a:pPr marL="0" lvl="0" indent="0" algn="just">
              <a:buNone/>
            </a:pP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b="1"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A90D47C8-7EC2-40CC-96AD-6597012CA30D}"/>
              </a:ext>
            </a:extLst>
          </p:cNvPr>
          <p:cNvPicPr>
            <a:picLocks noChangeAspect="1"/>
          </p:cNvPicPr>
          <p:nvPr/>
        </p:nvPicPr>
        <p:blipFill>
          <a:blip r:embed="rId2"/>
          <a:stretch>
            <a:fillRect/>
          </a:stretch>
        </p:blipFill>
        <p:spPr>
          <a:xfrm>
            <a:off x="7956376" y="5877272"/>
            <a:ext cx="1171739" cy="933580"/>
          </a:xfrm>
          <a:prstGeom prst="rect">
            <a:avLst/>
          </a:prstGeom>
        </p:spPr>
      </p:pic>
      <p:pic>
        <p:nvPicPr>
          <p:cNvPr id="5" name="Graphique 4" descr="Document avec un remplissage uni">
            <a:extLst>
              <a:ext uri="{FF2B5EF4-FFF2-40B4-BE49-F238E27FC236}">
                <a16:creationId xmlns:a16="http://schemas.microsoft.com/office/drawing/2014/main" id="{16C09E46-8776-4389-B3A1-EED382387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24820">
            <a:off x="7454397" y="3956517"/>
            <a:ext cx="1327971" cy="1327971"/>
          </a:xfrm>
          <a:prstGeom prst="rect">
            <a:avLst/>
          </a:prstGeom>
        </p:spPr>
      </p:pic>
      <p:sp>
        <p:nvSpPr>
          <p:cNvPr id="8" name="ZoneTexte 7">
            <a:extLst>
              <a:ext uri="{FF2B5EF4-FFF2-40B4-BE49-F238E27FC236}">
                <a16:creationId xmlns:a16="http://schemas.microsoft.com/office/drawing/2014/main" id="{DB42FD2B-4D0D-4094-A910-FF6A4FEC6C54}"/>
              </a:ext>
            </a:extLst>
          </p:cNvPr>
          <p:cNvSpPr txBox="1"/>
          <p:nvPr/>
        </p:nvSpPr>
        <p:spPr>
          <a:xfrm>
            <a:off x="488587" y="2996952"/>
            <a:ext cx="7185384" cy="2093522"/>
          </a:xfrm>
          <a:prstGeom prst="rect">
            <a:avLst/>
          </a:prstGeom>
          <a:noFill/>
        </p:spPr>
        <p:txBody>
          <a:bodyPr wrap="square">
            <a:spAutoFit/>
          </a:bodyPr>
          <a:lstStyle/>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Révision de l’</a:t>
            </a:r>
            <a:r>
              <a:rPr lang="fr-BE" sz="1850" dirty="0">
                <a:effectLst/>
                <a:latin typeface="Calibri" panose="020F0502020204030204" pitchFamily="34" charset="0"/>
                <a:ea typeface="MS Mincho" panose="02020609040205080304" pitchFamily="49" charset="-128"/>
              </a:rPr>
              <a:t>Ordonnance relative aux établissements pour aînés </a:t>
            </a:r>
          </a:p>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Augmentation de l’encadrement des habitants des MR-S en termes de personnel de réactivation</a:t>
            </a:r>
          </a:p>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Révision des modalités de contrôle des établissements dans une logique d’accompagnement</a:t>
            </a:r>
          </a:p>
          <a:p>
            <a:pPr marL="742950" lvl="1" indent="-285750" algn="just">
              <a:buFont typeface="Wingdings" panose="05000000000000000000" pitchFamily="2" charset="2"/>
              <a:buChar char="ü"/>
            </a:pPr>
            <a:r>
              <a:rPr lang="fr-BE" sz="1850" b="1" dirty="0">
                <a:effectLst/>
                <a:latin typeface="Calibri" panose="020F0502020204030204" pitchFamily="34" charset="0"/>
                <a:ea typeface="MS Mincho" panose="02020609040205080304" pitchFamily="49" charset="-128"/>
              </a:rPr>
              <a:t>Nouvelles normes d’agrément</a:t>
            </a:r>
            <a:endParaRPr lang="fr-BE" sz="1850" dirty="0">
              <a:latin typeface="Calibri" panose="020F0502020204030204" pitchFamily="34" charset="0"/>
              <a:cs typeface="Calibri" panose="020F0502020204030204" pitchFamily="34" charset="0"/>
            </a:endParaRPr>
          </a:p>
          <a:p>
            <a:pPr lvl="0" algn="just" fontAlgn="auto">
              <a:lnSpc>
                <a:spcPct val="120000"/>
              </a:lnSpc>
            </a:pPr>
            <a:endParaRPr lang="fr-BE" sz="1700" dirty="0">
              <a:solidFill>
                <a:srgbClr val="000000"/>
              </a:solidFill>
              <a:effectLst/>
              <a:latin typeface="Minion Pro"/>
              <a:ea typeface="Calibri" panose="020F0502020204030204" pitchFamily="34" charset="0"/>
              <a:cs typeface="Minion Pro"/>
            </a:endParaRPr>
          </a:p>
        </p:txBody>
      </p:sp>
      <p:pic>
        <p:nvPicPr>
          <p:cNvPr id="9" name="Image 8">
            <a:extLst>
              <a:ext uri="{FF2B5EF4-FFF2-40B4-BE49-F238E27FC236}">
                <a16:creationId xmlns:a16="http://schemas.microsoft.com/office/drawing/2014/main" id="{ECDC742D-08C9-47B9-B50D-7B4AB6F05CDB}"/>
              </a:ext>
            </a:extLst>
          </p:cNvPr>
          <p:cNvPicPr>
            <a:picLocks noChangeAspect="1"/>
          </p:cNvPicPr>
          <p:nvPr/>
        </p:nvPicPr>
        <p:blipFill rotWithShape="1">
          <a:blip r:embed="rId5"/>
          <a:srcRect r="4538"/>
          <a:stretch/>
        </p:blipFill>
        <p:spPr>
          <a:xfrm>
            <a:off x="72008" y="5682569"/>
            <a:ext cx="9071992" cy="1138280"/>
          </a:xfrm>
          <a:prstGeom prst="rect">
            <a:avLst/>
          </a:prstGeom>
        </p:spPr>
      </p:pic>
    </p:spTree>
    <p:extLst>
      <p:ext uri="{BB962C8B-B14F-4D97-AF65-F5344CB8AC3E}">
        <p14:creationId xmlns:p14="http://schemas.microsoft.com/office/powerpoint/2010/main" val="79125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264160"/>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Objectifs</a:t>
            </a:r>
            <a:endParaRPr lang="fr-BE" sz="2800" dirty="0"/>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426368" y="1376772"/>
            <a:ext cx="8291264" cy="4104456"/>
          </a:xfrm>
          <a:ln w="38100">
            <a:solidFill>
              <a:srgbClr val="1E3B89"/>
            </a:solidFill>
          </a:ln>
        </p:spPr>
        <p:txBody>
          <a:bodyPr>
            <a:normAutofit/>
          </a:bodyPr>
          <a:lstStyle/>
          <a:p>
            <a:pPr marL="896938" lvl="1" indent="-357188" algn="just">
              <a:buNone/>
            </a:pPr>
            <a:endParaRPr lang="fr-BE" sz="2200" dirty="0">
              <a:latin typeface="Calibri" panose="020F0502020204030204" pitchFamily="34" charset="0"/>
              <a:cs typeface="Calibri" panose="020F0502020204030204" pitchFamily="34" charset="0"/>
            </a:endParaRPr>
          </a:p>
          <a:p>
            <a:pPr marL="0" indent="0" algn="just">
              <a:buNone/>
            </a:pPr>
            <a:r>
              <a:rPr lang="fr-BE" sz="2400" b="1" dirty="0">
                <a:latin typeface="Calibri" panose="020F0502020204030204" pitchFamily="34" charset="0"/>
                <a:cs typeface="Calibri" panose="020F0502020204030204" pitchFamily="34" charset="0"/>
              </a:rPr>
              <a:t>Arrêté du Collège réuni fixant les normes d’agrément auxquelles doivent répondre les établissements pour aînés</a:t>
            </a: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fr-BE" sz="1800" b="1" dirty="0">
                <a:solidFill>
                  <a:srgbClr val="000000"/>
                </a:solidFill>
                <a:effectLst/>
                <a:latin typeface="Calibri" panose="020F0502020204030204" pitchFamily="34" charset="0"/>
                <a:ea typeface="Calibri" panose="020F0502020204030204" pitchFamily="34" charset="0"/>
                <a:cs typeface="Minion Pro"/>
              </a:rPr>
              <a:t>Processus de concertation </a:t>
            </a:r>
            <a:r>
              <a:rPr lang="fr-BE" sz="1800" dirty="0">
                <a:solidFill>
                  <a:srgbClr val="000000"/>
                </a:solidFill>
                <a:effectLst/>
                <a:latin typeface="Calibri" panose="020F0502020204030204" pitchFamily="34" charset="0"/>
                <a:ea typeface="Calibri" panose="020F0502020204030204" pitchFamily="34" charset="0"/>
                <a:cs typeface="Minion Pro"/>
              </a:rPr>
              <a:t>pendant 1,5 ans avec les fédérations professionnelles des maisons de repos, organismes assureurs, représentants des bénéficiaires, experts, et représentants des organisations syndicales</a:t>
            </a:r>
          </a:p>
          <a:p>
            <a:pPr marL="0" indent="0" algn="just">
              <a:buNone/>
            </a:pPr>
            <a:endParaRPr lang="fr-BE" sz="500" b="1" dirty="0">
              <a:solidFill>
                <a:srgbClr val="0A00BE"/>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fr-BE" sz="1800" dirty="0">
                <a:solidFill>
                  <a:srgbClr val="000000"/>
                </a:solidFill>
                <a:effectLst/>
                <a:latin typeface="Calibri" panose="020F0502020204030204" pitchFamily="34" charset="0"/>
                <a:ea typeface="Calibri" panose="020F0502020204030204" pitchFamily="34" charset="0"/>
                <a:cs typeface="Minion Pro"/>
              </a:rPr>
              <a:t>L’objectif est d’amener les établissements vers un </a:t>
            </a:r>
            <a:r>
              <a:rPr lang="fr-BE" sz="1800" b="1" dirty="0">
                <a:solidFill>
                  <a:srgbClr val="000000"/>
                </a:solidFill>
                <a:effectLst/>
                <a:latin typeface="Calibri" panose="020F0502020204030204" pitchFamily="34" charset="0"/>
                <a:ea typeface="Calibri" panose="020F0502020204030204" pitchFamily="34" charset="0"/>
                <a:cs typeface="Minion Pro"/>
              </a:rPr>
              <a:t>changement de culture </a:t>
            </a:r>
            <a:r>
              <a:rPr lang="fr-BE" sz="1800" dirty="0">
                <a:solidFill>
                  <a:srgbClr val="000000"/>
                </a:solidFill>
                <a:effectLst/>
                <a:latin typeface="Calibri" panose="020F0502020204030204" pitchFamily="34" charset="0"/>
                <a:ea typeface="Calibri" panose="020F0502020204030204" pitchFamily="34" charset="0"/>
                <a:cs typeface="Minion Pro"/>
              </a:rPr>
              <a:t>dans l'accueil, l'accompagnement et les soins </a:t>
            </a:r>
            <a:r>
              <a:rPr lang="fr-BE" sz="1800" b="1" dirty="0">
                <a:solidFill>
                  <a:srgbClr val="000000"/>
                </a:solidFill>
                <a:effectLst/>
                <a:latin typeface="Calibri" panose="020F0502020204030204" pitchFamily="34" charset="0"/>
                <a:ea typeface="Calibri" panose="020F0502020204030204" pitchFamily="34" charset="0"/>
                <a:cs typeface="Minion Pro"/>
              </a:rPr>
              <a:t>tourné vers le bien-être des aînés</a:t>
            </a:r>
          </a:p>
          <a:p>
            <a:pPr marL="0" indent="0" algn="just">
              <a:buNone/>
            </a:pPr>
            <a:endParaRPr lang="fr-BE" sz="500" b="1"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fr-BE" sz="1800" dirty="0">
                <a:solidFill>
                  <a:srgbClr val="000000"/>
                </a:solidFill>
                <a:latin typeface="Calibri" panose="020F0502020204030204" pitchFamily="34" charset="0"/>
                <a:ea typeface="MS Mincho" panose="02020609040205080304" pitchFamily="49" charset="-128"/>
                <a:cs typeface="Calibri" panose="020F0502020204030204" pitchFamily="34" charset="0"/>
              </a:rPr>
              <a:t>Entrée en vigueur </a:t>
            </a:r>
            <a:r>
              <a:rPr lang="fr-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le 1</a:t>
            </a:r>
            <a:r>
              <a:rPr lang="fr-BE" sz="1800" b="1" baseline="30000" dirty="0">
                <a:solidFill>
                  <a:srgbClr val="000000"/>
                </a:solidFill>
                <a:latin typeface="Calibri" panose="020F0502020204030204" pitchFamily="34" charset="0"/>
                <a:ea typeface="MS Mincho" panose="02020609040205080304" pitchFamily="49" charset="-128"/>
                <a:cs typeface="Calibri" panose="020F0502020204030204" pitchFamily="34" charset="0"/>
              </a:rPr>
              <a:t>er</a:t>
            </a:r>
            <a:r>
              <a:rPr lang="fr-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 septembre 2024</a:t>
            </a:r>
            <a:endParaRPr lang="fr-BE" sz="1800" dirty="0">
              <a:latin typeface="Calibri" panose="020F0502020204030204" pitchFamily="34" charset="0"/>
              <a:ea typeface="MS Mincho" panose="02020609040205080304" pitchFamily="49" charset="-128"/>
              <a:cs typeface="Calibri" panose="020F0502020204030204" pitchFamily="34"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A533B959-BC48-46DC-BD21-4DF83C4D8CE2}"/>
              </a:ext>
            </a:extLst>
          </p:cNvPr>
          <p:cNvPicPr>
            <a:picLocks noChangeAspect="1"/>
          </p:cNvPicPr>
          <p:nvPr/>
        </p:nvPicPr>
        <p:blipFill rotWithShape="1">
          <a:blip r:embed="rId2"/>
          <a:srcRect r="4538"/>
          <a:stretch/>
        </p:blipFill>
        <p:spPr>
          <a:xfrm>
            <a:off x="72008" y="5682569"/>
            <a:ext cx="9071992" cy="1138280"/>
          </a:xfrm>
          <a:prstGeom prst="rect">
            <a:avLst/>
          </a:prstGeom>
        </p:spPr>
      </p:pic>
    </p:spTree>
    <p:extLst>
      <p:ext uri="{BB962C8B-B14F-4D97-AF65-F5344CB8AC3E}">
        <p14:creationId xmlns:p14="http://schemas.microsoft.com/office/powerpoint/2010/main" val="131162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72008" y="5682569"/>
            <a:ext cx="9071992"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04905" y="1414616"/>
            <a:ext cx="3203848" cy="4267953"/>
          </a:xfrm>
          <a:ln w="38100">
            <a:solidFill>
              <a:srgbClr val="1E3B89"/>
            </a:solidFill>
          </a:ln>
        </p:spPr>
        <p:txBody>
          <a:bodyPr>
            <a:normAutofit fontScale="92500" lnSpcReduction="20000"/>
          </a:bodyPr>
          <a:lstStyle/>
          <a:p>
            <a:pPr marL="0" indent="0" algn="just">
              <a:buNone/>
            </a:pPr>
            <a:endParaRPr lang="fr-FR" sz="500" b="1" dirty="0">
              <a:ea typeface="Calibri" panose="020F0502020204030204" pitchFamily="34" charset="0"/>
              <a:cs typeface="Calibri" panose="020F0502020204030204" pitchFamily="34" charset="0"/>
            </a:endParaRPr>
          </a:p>
          <a:p>
            <a:pPr marL="0" indent="0" algn="ctr">
              <a:buNone/>
            </a:pPr>
            <a:r>
              <a:rPr lang="fr-FR" sz="2200" b="1" dirty="0">
                <a:ea typeface="Calibri" panose="020F0502020204030204" pitchFamily="34" charset="0"/>
                <a:cs typeface="Calibri" panose="020F0502020204030204" pitchFamily="34" charset="0"/>
              </a:rPr>
              <a:t>1. La</a:t>
            </a:r>
            <a:r>
              <a:rPr lang="fr-FR" sz="2200" b="1" dirty="0">
                <a:effectLst/>
                <a:ea typeface="Calibri" panose="020F0502020204030204" pitchFamily="34" charset="0"/>
                <a:cs typeface="Calibri" panose="020F0502020204030204" pitchFamily="34" charset="0"/>
              </a:rPr>
              <a:t> MR-S comme véritable lieux de vie</a:t>
            </a:r>
          </a:p>
          <a:p>
            <a:pPr marL="0" indent="0" algn="ctr">
              <a:buNone/>
            </a:pPr>
            <a:endParaRPr lang="fr-FR" sz="1300" b="1" dirty="0">
              <a:effectLst/>
              <a:ea typeface="Calibri" panose="020F0502020204030204" pitchFamily="34" charset="0"/>
              <a:cs typeface="Calibri" panose="020F0502020204030204" pitchFamily="34" charset="0"/>
            </a:endParaRPr>
          </a:p>
          <a:p>
            <a:pPr marL="0" indent="0" algn="just">
              <a:buNone/>
            </a:pPr>
            <a:r>
              <a:rPr lang="fr-FR" sz="1600" dirty="0">
                <a:ea typeface="Calibri" panose="020F0502020204030204" pitchFamily="34" charset="0"/>
                <a:cs typeface="Calibri" panose="020F0502020204030204" pitchFamily="34" charset="0"/>
              </a:rPr>
              <a:t>= </a:t>
            </a:r>
            <a:r>
              <a:rPr lang="fr-FR" sz="1600" dirty="0">
                <a:effectLst/>
                <a:ea typeface="Calibri" panose="020F0502020204030204" pitchFamily="34" charset="0"/>
                <a:cs typeface="Calibri" panose="020F0502020204030204" pitchFamily="34" charset="0"/>
              </a:rPr>
              <a:t>des </a:t>
            </a:r>
            <a:r>
              <a:rPr lang="fr-FR" sz="1600" b="1" dirty="0">
                <a:effectLst/>
                <a:ea typeface="Calibri" panose="020F0502020204030204" pitchFamily="34" charset="0"/>
                <a:cs typeface="Calibri" panose="020F0502020204030204" pitchFamily="34" charset="0"/>
              </a:rPr>
              <a:t>lieux de résidence </a:t>
            </a:r>
            <a:r>
              <a:rPr lang="fr-FR" sz="1600" b="1" dirty="0">
                <a:ea typeface="Calibri" panose="020F0502020204030204" pitchFamily="34" charset="0"/>
                <a:cs typeface="Calibri" panose="020F0502020204030204" pitchFamily="34" charset="0"/>
              </a:rPr>
              <a:t>centrés sur</a:t>
            </a:r>
            <a:r>
              <a:rPr lang="fr-FR" sz="1600" b="1" dirty="0">
                <a:effectLst/>
                <a:ea typeface="Calibri" panose="020F0502020204030204" pitchFamily="34" charset="0"/>
                <a:cs typeface="Calibri" panose="020F0502020204030204" pitchFamily="34" charset="0"/>
              </a:rPr>
              <a:t> les ainés </a:t>
            </a:r>
            <a:r>
              <a:rPr lang="fr-FR" sz="1600" dirty="0">
                <a:effectLst/>
                <a:ea typeface="Calibri" panose="020F0502020204030204" pitchFamily="34" charset="0"/>
                <a:cs typeface="Calibri" panose="020F0502020204030204" pitchFamily="34" charset="0"/>
              </a:rPr>
              <a:t>où sont </a:t>
            </a:r>
            <a:r>
              <a:rPr lang="fr-FR" sz="1600" dirty="0">
                <a:ea typeface="Calibri" panose="020F0502020204030204" pitchFamily="34" charset="0"/>
                <a:cs typeface="Calibri" panose="020F0502020204030204" pitchFamily="34" charset="0"/>
              </a:rPr>
              <a:t>proposés des </a:t>
            </a:r>
            <a:r>
              <a:rPr lang="fr-FR" sz="1600" dirty="0">
                <a:effectLst/>
                <a:ea typeface="Calibri" panose="020F0502020204030204" pitchFamily="34" charset="0"/>
                <a:cs typeface="Calibri" panose="020F0502020204030204" pitchFamily="34" charset="0"/>
              </a:rPr>
              <a:t>soins de longue durée (</a:t>
            </a:r>
            <a:r>
              <a:rPr lang="fr-BE" sz="1700" b="0" i="0" dirty="0">
                <a:solidFill>
                  <a:srgbClr val="FF0000"/>
                </a:solidFill>
                <a:effectLst/>
                <a:latin typeface="Google Sans"/>
              </a:rPr>
              <a:t>≠ </a:t>
            </a:r>
            <a:r>
              <a:rPr lang="fr-FR" sz="1600" dirty="0">
                <a:solidFill>
                  <a:srgbClr val="FF0000"/>
                </a:solidFill>
                <a:effectLst/>
                <a:ea typeface="Calibri" panose="020F0502020204030204" pitchFamily="34" charset="0"/>
                <a:cs typeface="Calibri" panose="020F0502020204030204" pitchFamily="34" charset="0"/>
              </a:rPr>
              <a:t>des établissements de </a:t>
            </a:r>
            <a:r>
              <a:rPr lang="fr-FR" sz="1600" dirty="0">
                <a:solidFill>
                  <a:srgbClr val="FF0000"/>
                </a:solidFill>
                <a:ea typeface="Calibri" panose="020F0502020204030204" pitchFamily="34" charset="0"/>
                <a:cs typeface="Calibri" panose="020F0502020204030204" pitchFamily="34" charset="0"/>
              </a:rPr>
              <a:t>soins où vivent des ainés</a:t>
            </a:r>
            <a:r>
              <a:rPr lang="fr-FR" sz="1600" dirty="0">
                <a:ea typeface="Calibri" panose="020F0502020204030204" pitchFamily="34" charset="0"/>
                <a:cs typeface="Calibri" panose="020F0502020204030204" pitchFamily="34" charset="0"/>
              </a:rPr>
              <a:t>)</a:t>
            </a:r>
            <a:endParaRPr lang="fr-FR" sz="1600" dirty="0">
              <a:effectLst/>
              <a:ea typeface="Calibri" panose="020F0502020204030204" pitchFamily="34" charset="0"/>
              <a:cs typeface="Calibri" panose="020F0502020204030204" pitchFamily="34" charset="0"/>
            </a:endParaRPr>
          </a:p>
          <a:p>
            <a:pPr marL="0" indent="0" algn="just">
              <a:buNone/>
            </a:pPr>
            <a:endParaRPr lang="fr-FR" sz="500" dirty="0">
              <a:effectLst/>
              <a:ea typeface="Calibri" panose="020F0502020204030204" pitchFamily="34" charset="0"/>
              <a:cs typeface="Calibri" panose="020F0502020204030204" pitchFamily="34" charset="0"/>
            </a:endParaRPr>
          </a:p>
          <a:p>
            <a:pPr marL="0" indent="0" algn="just">
              <a:buNone/>
            </a:pPr>
            <a:r>
              <a:rPr lang="fr-BE" sz="1600" dirty="0">
                <a:ea typeface="Calibri" panose="020F0502020204030204" pitchFamily="34" charset="0"/>
                <a:cs typeface="Times New Roman" panose="02020603050405020304" pitchFamily="18" charset="0"/>
              </a:rPr>
              <a:t>L</a:t>
            </a:r>
            <a:r>
              <a:rPr lang="fr-FR" sz="1600" dirty="0">
                <a:effectLst/>
                <a:ea typeface="Calibri" panose="020F0502020204030204" pitchFamily="34" charset="0"/>
                <a:cs typeface="Calibri" panose="020F0502020204030204" pitchFamily="34" charset="0"/>
              </a:rPr>
              <a:t>es nouvelles normes consistent à améliorer la qualité de la prise en soins et le bien-être des ainés par une organisation des établissements qui :</a:t>
            </a:r>
          </a:p>
          <a:p>
            <a:pPr marL="0" indent="0" algn="just">
              <a:buNone/>
            </a:pPr>
            <a:endParaRPr lang="fr-FR" sz="100" dirty="0">
              <a:effectLst/>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fr-FR" sz="1600" dirty="0">
                <a:solidFill>
                  <a:srgbClr val="000000"/>
                </a:solidFill>
                <a:effectLst/>
                <a:ea typeface="Calibri" panose="020F0502020204030204" pitchFamily="34" charset="0"/>
                <a:cs typeface="Minion Pro"/>
              </a:rPr>
              <a:t>promeut la</a:t>
            </a:r>
            <a:r>
              <a:rPr lang="fr-FR" sz="1600" b="1" dirty="0">
                <a:solidFill>
                  <a:srgbClr val="000000"/>
                </a:solidFill>
                <a:effectLst/>
                <a:ea typeface="Calibri" panose="020F0502020204030204" pitchFamily="34" charset="0"/>
                <a:cs typeface="Minion Pro"/>
              </a:rPr>
              <a:t> participation et la liberté de choix </a:t>
            </a:r>
          </a:p>
          <a:p>
            <a:pPr algn="just">
              <a:buFont typeface="Wingdings" panose="05000000000000000000" pitchFamily="2" charset="2"/>
              <a:buChar char="Ø"/>
            </a:pPr>
            <a:r>
              <a:rPr lang="fr-FR" sz="1600" dirty="0">
                <a:solidFill>
                  <a:srgbClr val="000000"/>
                </a:solidFill>
                <a:effectLst/>
                <a:ea typeface="Calibri" panose="020F0502020204030204" pitchFamily="34" charset="0"/>
                <a:cs typeface="Minion Pro"/>
              </a:rPr>
              <a:t>valorise</a:t>
            </a:r>
            <a:r>
              <a:rPr lang="fr-FR" sz="1600" b="1" dirty="0">
                <a:solidFill>
                  <a:srgbClr val="000000"/>
                </a:solidFill>
                <a:effectLst/>
                <a:ea typeface="Calibri" panose="020F0502020204030204" pitchFamily="34" charset="0"/>
                <a:cs typeface="Minion Pro"/>
              </a:rPr>
              <a:t> les capacités </a:t>
            </a:r>
            <a:r>
              <a:rPr lang="fr-FR" sz="1600" dirty="0">
                <a:solidFill>
                  <a:srgbClr val="000000"/>
                </a:solidFill>
                <a:effectLst/>
                <a:ea typeface="Calibri" panose="020F0502020204030204" pitchFamily="34" charset="0"/>
                <a:cs typeface="Minion Pro"/>
              </a:rPr>
              <a:t>(préservées)</a:t>
            </a:r>
            <a:endParaRPr lang="fr-BE" sz="1600" dirty="0">
              <a:solidFill>
                <a:srgbClr val="000000"/>
              </a:solidFill>
              <a:ea typeface="Calibri" panose="020F0502020204030204" pitchFamily="34" charset="0"/>
              <a:cs typeface="Minion Pro"/>
            </a:endParaRPr>
          </a:p>
          <a:p>
            <a:pPr>
              <a:buFont typeface="Wingdings" panose="05000000000000000000" pitchFamily="2" charset="2"/>
              <a:buChar char="Ø"/>
            </a:pPr>
            <a:r>
              <a:rPr lang="fr-BE" sz="1600" dirty="0">
                <a:solidFill>
                  <a:srgbClr val="000000"/>
                </a:solidFill>
                <a:effectLst/>
                <a:ea typeface="Calibri" panose="020F0502020204030204" pitchFamily="34" charset="0"/>
                <a:cs typeface="Minion Pro"/>
              </a:rPr>
              <a:t>e</a:t>
            </a:r>
            <a:r>
              <a:rPr lang="fr-FR" sz="1600" dirty="0">
                <a:solidFill>
                  <a:srgbClr val="000000"/>
                </a:solidFill>
                <a:effectLst/>
                <a:ea typeface="Calibri" panose="020F0502020204030204" pitchFamily="34" charset="0"/>
                <a:cs typeface="Minion Pro"/>
              </a:rPr>
              <a:t>ncourage</a:t>
            </a:r>
            <a:r>
              <a:rPr lang="fr-FR" sz="1600" b="1" dirty="0">
                <a:solidFill>
                  <a:srgbClr val="000000"/>
                </a:solidFill>
                <a:effectLst/>
                <a:ea typeface="Calibri" panose="020F0502020204030204" pitchFamily="34" charset="0"/>
                <a:cs typeface="Minion Pro"/>
              </a:rPr>
              <a:t> l'autonomie et l'indépendance des ainés</a:t>
            </a:r>
            <a:endParaRPr lang="fr-BE" sz="1600" dirty="0">
              <a:solidFill>
                <a:srgbClr val="000000"/>
              </a:solidFill>
              <a:effectLst/>
              <a:ea typeface="Calibri" panose="020F0502020204030204" pitchFamily="34" charset="0"/>
              <a:cs typeface="Minion Pro"/>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Espace réservé du contenu 2">
            <a:extLst>
              <a:ext uri="{FF2B5EF4-FFF2-40B4-BE49-F238E27FC236}">
                <a16:creationId xmlns:a16="http://schemas.microsoft.com/office/drawing/2014/main" id="{10DD6B5F-DC02-45D2-9F63-82CA965625E8}"/>
              </a:ext>
            </a:extLst>
          </p:cNvPr>
          <p:cNvSpPr txBox="1">
            <a:spLocks/>
          </p:cNvSpPr>
          <p:nvPr/>
        </p:nvSpPr>
        <p:spPr>
          <a:xfrm>
            <a:off x="5508104" y="1414616"/>
            <a:ext cx="3203848"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sz="200" b="1" dirty="0">
              <a:ea typeface="Calibri" panose="020F0502020204030204" pitchFamily="34" charset="0"/>
              <a:cs typeface="Calibri" panose="020F0502020204030204" pitchFamily="34" charset="0"/>
            </a:endParaRPr>
          </a:p>
          <a:p>
            <a:pPr marL="0" indent="0" algn="ctr">
              <a:buNone/>
            </a:pPr>
            <a:r>
              <a:rPr lang="fr-FR" sz="2000" b="1" dirty="0">
                <a:ea typeface="Calibri" panose="020F0502020204030204" pitchFamily="34" charset="0"/>
                <a:cs typeface="Calibri" panose="020F0502020204030204" pitchFamily="34" charset="0"/>
              </a:rPr>
              <a:t>2. La MR-S comme lieu de travail attractif et porteur de sens</a:t>
            </a:r>
          </a:p>
          <a:p>
            <a:pPr marL="0" indent="0" algn="ctr">
              <a:buNone/>
            </a:pPr>
            <a:endParaRPr lang="fr-FR" sz="100" b="1" dirty="0">
              <a:ea typeface="Calibri" panose="020F0502020204030204" pitchFamily="34" charset="0"/>
              <a:cs typeface="Calibri" panose="020F0502020204030204" pitchFamily="34" charset="0"/>
            </a:endParaRPr>
          </a:p>
          <a:p>
            <a:pPr marL="0" indent="0" algn="just">
              <a:buNone/>
            </a:pPr>
            <a:r>
              <a:rPr lang="fr-FR" sz="1500" dirty="0">
                <a:ea typeface="Calibri" panose="020F0502020204030204" pitchFamily="34" charset="0"/>
                <a:cs typeface="Calibri" panose="020F0502020204030204" pitchFamily="34" charset="0"/>
              </a:rPr>
              <a:t>Les nouvelles normes consistent à </a:t>
            </a:r>
            <a:r>
              <a:rPr lang="fr-FR" sz="1500" b="1" dirty="0">
                <a:ea typeface="Calibri" panose="020F0502020204030204" pitchFamily="34" charset="0"/>
                <a:cs typeface="Calibri" panose="020F0502020204030204" pitchFamily="34" charset="0"/>
              </a:rPr>
              <a:t>donner plus de sens et </a:t>
            </a:r>
            <a:r>
              <a:rPr lang="fr-FR" sz="1500" dirty="0">
                <a:ea typeface="Calibri" panose="020F0502020204030204" pitchFamily="34" charset="0"/>
                <a:cs typeface="Calibri" panose="020F0502020204030204" pitchFamily="34" charset="0"/>
              </a:rPr>
              <a:t>à</a:t>
            </a:r>
            <a:r>
              <a:rPr lang="fr-FR" sz="1500" b="1" dirty="0">
                <a:ea typeface="Calibri" panose="020F0502020204030204" pitchFamily="34" charset="0"/>
                <a:cs typeface="Calibri" panose="020F0502020204030204" pitchFamily="34" charset="0"/>
              </a:rPr>
              <a:t> valoriser </a:t>
            </a:r>
            <a:r>
              <a:rPr lang="fr-FR" sz="1500" dirty="0">
                <a:ea typeface="Calibri" panose="020F0502020204030204" pitchFamily="34" charset="0"/>
                <a:cs typeface="Calibri" panose="020F0502020204030204" pitchFamily="34" charset="0"/>
              </a:rPr>
              <a:t>le  travail des membres du personnel par : </a:t>
            </a:r>
          </a:p>
          <a:p>
            <a:pPr marL="0" indent="0" algn="just">
              <a:buNone/>
            </a:pPr>
            <a:endParaRPr lang="fr-FR" sz="1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Une politique d’</a:t>
            </a:r>
            <a:r>
              <a:rPr lang="fr-FR" sz="1500" b="1" dirty="0">
                <a:ea typeface="Calibri" panose="020F0502020204030204" pitchFamily="34" charset="0"/>
                <a:cs typeface="Calibri" panose="020F0502020204030204" pitchFamily="34" charset="0"/>
              </a:rPr>
              <a:t>accueil et de bien-être </a:t>
            </a:r>
            <a:r>
              <a:rPr lang="fr-FR" sz="1500" dirty="0">
                <a:ea typeface="Calibri" panose="020F0502020204030204" pitchFamily="34" charset="0"/>
                <a:cs typeface="Calibri" panose="020F0502020204030204" pitchFamily="34" charset="0"/>
              </a:rPr>
              <a:t>et un renforcement de la </a:t>
            </a:r>
            <a:r>
              <a:rPr lang="fr-FR" sz="1500" b="1" dirty="0">
                <a:ea typeface="Calibri" panose="020F0502020204030204" pitchFamily="34" charset="0"/>
                <a:cs typeface="Calibri" panose="020F0502020204030204" pitchFamily="34" charset="0"/>
              </a:rPr>
              <a:t>formation </a:t>
            </a: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Un renforcement de leur                                      </a:t>
            </a:r>
            <a:r>
              <a:rPr lang="fr-FR" sz="1500" b="1" dirty="0">
                <a:ea typeface="Calibri" panose="020F0502020204030204" pitchFamily="34" charset="0"/>
                <a:cs typeface="Calibri" panose="020F0502020204030204" pitchFamily="34" charset="0"/>
              </a:rPr>
              <a:t>participation</a:t>
            </a:r>
            <a:r>
              <a:rPr lang="fr-FR" sz="1500" dirty="0">
                <a:ea typeface="Calibri" panose="020F0502020204030204" pitchFamily="34" charset="0"/>
                <a:cs typeface="Calibri" panose="020F0502020204030204" pitchFamily="34" charset="0"/>
              </a:rPr>
              <a:t> aux décision et plus de </a:t>
            </a:r>
            <a:r>
              <a:rPr lang="fr-FR" sz="1500" b="1" dirty="0">
                <a:ea typeface="Calibri" panose="020F0502020204030204" pitchFamily="34" charset="0"/>
                <a:cs typeface="Calibri" panose="020F0502020204030204" pitchFamily="34" charset="0"/>
              </a:rPr>
              <a:t>concertation </a:t>
            </a:r>
            <a:r>
              <a:rPr lang="fr-FR" sz="1500" dirty="0">
                <a:ea typeface="Calibri" panose="020F0502020204030204" pitchFamily="34" charset="0"/>
                <a:cs typeface="Calibri" panose="020F0502020204030204" pitchFamily="34" charset="0"/>
              </a:rPr>
              <a:t>et cohésion avec les ainés</a:t>
            </a: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Des soins axés sur </a:t>
            </a:r>
            <a:r>
              <a:rPr lang="fr-FR" sz="1500" b="1" dirty="0">
                <a:ea typeface="Calibri" panose="020F0502020204030204" pitchFamily="34" charset="0"/>
                <a:cs typeface="Calibri" panose="020F0502020204030204" pitchFamily="34" charset="0"/>
              </a:rPr>
              <a:t>la relation</a:t>
            </a:r>
            <a:endParaRPr lang="fr-BE" sz="1500" b="1" dirty="0">
              <a:solidFill>
                <a:srgbClr val="0A00BE"/>
              </a:solidFill>
              <a:latin typeface="Calibri" panose="020F0502020204030204" pitchFamily="34" charset="0"/>
              <a:cs typeface="Calibri" panose="020F0502020204030204" pitchFamily="34" charset="0"/>
            </a:endParaRPr>
          </a:p>
        </p:txBody>
      </p:sp>
      <p:sp>
        <p:nvSpPr>
          <p:cNvPr id="8" name="Titre 1">
            <a:extLst>
              <a:ext uri="{FF2B5EF4-FFF2-40B4-BE49-F238E27FC236}">
                <a16:creationId xmlns:a16="http://schemas.microsoft.com/office/drawing/2014/main" id="{3B68043D-D247-444D-A521-66AE46DD0343}"/>
              </a:ext>
            </a:extLst>
          </p:cNvPr>
          <p:cNvSpPr txBox="1">
            <a:spLocks/>
          </p:cNvSpPr>
          <p:nvPr/>
        </p:nvSpPr>
        <p:spPr>
          <a:xfrm>
            <a:off x="0" y="-30054"/>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Objectifs &amp;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Philosophie</a:t>
            </a:r>
            <a:endParaRPr lang="fr-BE" sz="2800" dirty="0"/>
          </a:p>
        </p:txBody>
      </p:sp>
      <p:pic>
        <p:nvPicPr>
          <p:cNvPr id="10" name="Graphique 9" descr="Femme portant un panneau">
            <a:extLst>
              <a:ext uri="{FF2B5EF4-FFF2-40B4-BE49-F238E27FC236}">
                <a16:creationId xmlns:a16="http://schemas.microsoft.com/office/drawing/2014/main" id="{67493931-A5B0-4C31-85A2-3A6C52E37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8731" y="1803082"/>
            <a:ext cx="2106538" cy="3724604"/>
          </a:xfrm>
          <a:prstGeom prst="rect">
            <a:avLst/>
          </a:prstGeom>
        </p:spPr>
      </p:pic>
      <p:pic>
        <p:nvPicPr>
          <p:cNvPr id="19" name="Graphique 18" descr="Poignée de main avec un remplissage uni">
            <a:extLst>
              <a:ext uri="{FF2B5EF4-FFF2-40B4-BE49-F238E27FC236}">
                <a16:creationId xmlns:a16="http://schemas.microsoft.com/office/drawing/2014/main" id="{0905E409-8320-4BAC-ACB6-3E6521F13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0804" y="2750984"/>
            <a:ext cx="914400" cy="914400"/>
          </a:xfrm>
          <a:prstGeom prst="rect">
            <a:avLst/>
          </a:prstGeom>
        </p:spPr>
      </p:pic>
    </p:spTree>
    <p:extLst>
      <p:ext uri="{BB962C8B-B14F-4D97-AF65-F5344CB8AC3E}">
        <p14:creationId xmlns:p14="http://schemas.microsoft.com/office/powerpoint/2010/main" val="231256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26368" y="1346114"/>
            <a:ext cx="8291264" cy="4267953"/>
          </a:xfrm>
          <a:ln w="38100">
            <a:solidFill>
              <a:srgbClr val="1E3B89"/>
            </a:solidFill>
          </a:ln>
        </p:spPr>
        <p:txBody>
          <a:bodyPr>
            <a:normAutofit fontScale="55000" lnSpcReduction="20000"/>
          </a:bodyPr>
          <a:lstStyle/>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BE" sz="3500" b="1" dirty="0">
                <a:effectLst/>
                <a:latin typeface="Calibri" panose="020F0502020204030204" pitchFamily="34" charset="0"/>
                <a:ea typeface="Calibri" panose="020F0502020204030204" pitchFamily="34" charset="0"/>
                <a:cs typeface="Times New Roman" panose="02020603050405020304" pitchFamily="18" charset="0"/>
              </a:rPr>
              <a:t>Harmoniser</a:t>
            </a:r>
            <a:r>
              <a:rPr lang="fr-BE" sz="3500" dirty="0">
                <a:effectLst/>
                <a:latin typeface="Calibri" panose="020F0502020204030204" pitchFamily="34" charset="0"/>
                <a:ea typeface="Calibri" panose="020F0502020204030204" pitchFamily="34" charset="0"/>
                <a:cs typeface="Times New Roman" panose="02020603050405020304" pitchFamily="18" charset="0"/>
              </a:rPr>
              <a:t> les normes d'agrément relatives aux MR et aux MRS </a:t>
            </a:r>
          </a:p>
          <a:p>
            <a:pPr marL="342900" indent="-342900" algn="just">
              <a:buFont typeface="+mj-lt"/>
              <a:buAutoNum type="arabicPeriod"/>
            </a:pPr>
            <a:r>
              <a:rPr lang="fr-FR" sz="3500" dirty="0">
                <a:solidFill>
                  <a:srgbClr val="000000"/>
                </a:solidFill>
                <a:effectLst/>
                <a:latin typeface="Calibri" panose="020F0502020204030204" pitchFamily="34" charset="0"/>
                <a:ea typeface="Times New Roman" panose="02020603050405020304" pitchFamily="18" charset="0"/>
                <a:cs typeface="Minion Pro"/>
              </a:rPr>
              <a:t>Soutenir la transformation des MR et MRS en véritables </a:t>
            </a:r>
            <a:r>
              <a:rPr lang="fr-FR" sz="3500" b="1" dirty="0">
                <a:solidFill>
                  <a:srgbClr val="000000"/>
                </a:solidFill>
                <a:effectLst/>
                <a:latin typeface="Calibri" panose="020F0502020204030204" pitchFamily="34" charset="0"/>
                <a:ea typeface="Times New Roman" panose="02020603050405020304" pitchFamily="18" charset="0"/>
                <a:cs typeface="Minion Pro"/>
              </a:rPr>
              <a:t>lieux de vie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Valoriser les </a:t>
            </a:r>
            <a:r>
              <a:rPr lang="fr-BE" sz="3500" b="1" dirty="0">
                <a:effectLst/>
                <a:latin typeface="Calibri" panose="020F0502020204030204" pitchFamily="34" charset="0"/>
                <a:ea typeface="Calibri" panose="020F0502020204030204" pitchFamily="34" charset="0"/>
                <a:cs typeface="Calibri" panose="020F0502020204030204" pitchFamily="34" charset="0"/>
              </a:rPr>
              <a:t>capacités </a:t>
            </a:r>
            <a:r>
              <a:rPr lang="fr-BE" sz="3500" dirty="0">
                <a:effectLst/>
                <a:latin typeface="Calibri" panose="020F0502020204030204" pitchFamily="34" charset="0"/>
                <a:ea typeface="Calibri" panose="020F0502020204030204" pitchFamily="34" charset="0"/>
                <a:cs typeface="Calibri" panose="020F0502020204030204" pitchFamily="34" charset="0"/>
              </a:rPr>
              <a:t>et encourager l’</a:t>
            </a:r>
            <a:r>
              <a:rPr lang="fr-BE" sz="3500" b="1" dirty="0">
                <a:effectLst/>
                <a:latin typeface="Calibri" panose="020F0502020204030204" pitchFamily="34" charset="0"/>
                <a:ea typeface="Calibri" panose="020F0502020204030204" pitchFamily="34" charset="0"/>
                <a:cs typeface="Calibri" panose="020F0502020204030204" pitchFamily="34" charset="0"/>
              </a:rPr>
              <a:t>autonomie et </a:t>
            </a:r>
            <a:r>
              <a:rPr lang="fr-BE" sz="3500" dirty="0">
                <a:effectLst/>
                <a:latin typeface="Calibri" panose="020F0502020204030204" pitchFamily="34" charset="0"/>
                <a:ea typeface="Calibri" panose="020F0502020204030204" pitchFamily="34" charset="0"/>
                <a:cs typeface="Calibri" panose="020F0502020204030204" pitchFamily="34" charset="0"/>
              </a:rPr>
              <a:t>l’</a:t>
            </a:r>
            <a:r>
              <a:rPr lang="fr-BE" sz="3500" b="1" dirty="0">
                <a:effectLst/>
                <a:latin typeface="Calibri" panose="020F0502020204030204" pitchFamily="34" charset="0"/>
                <a:ea typeface="Calibri" panose="020F0502020204030204" pitchFamily="34" charset="0"/>
                <a:cs typeface="Calibri" panose="020F0502020204030204" pitchFamily="34" charset="0"/>
              </a:rPr>
              <a:t>indépendance </a:t>
            </a:r>
            <a:r>
              <a:rPr lang="fr-BE" sz="3500" dirty="0">
                <a:effectLst/>
                <a:latin typeface="Calibri" panose="020F0502020204030204" pitchFamily="34" charset="0"/>
                <a:ea typeface="Calibri" panose="020F0502020204030204" pitchFamily="34" charset="0"/>
                <a:cs typeface="Calibri" panose="020F0502020204030204" pitchFamily="34" charset="0"/>
              </a:rPr>
              <a:t>des aînés</a:t>
            </a: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Soutenir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accompagnement et des soins </a:t>
            </a:r>
            <a:r>
              <a:rPr lang="fr-BE" sz="3500" dirty="0">
                <a:effectLst/>
                <a:latin typeface="Calibri" panose="020F0502020204030204" pitchFamily="34" charset="0"/>
                <a:ea typeface="Calibri" panose="020F0502020204030204" pitchFamily="34" charset="0"/>
                <a:cs typeface="Calibri" panose="020F0502020204030204" pitchFamily="34" charset="0"/>
              </a:rPr>
              <a:t>ainsi que le développement d'une démarche d'amélioration continue </a:t>
            </a:r>
            <a:endParaRPr lang="fr-BE" sz="3500" dirty="0">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infrastructure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Renforcer la </a:t>
            </a:r>
            <a:r>
              <a:rPr lang="fr-BE" sz="3500" b="1" dirty="0">
                <a:effectLst/>
                <a:latin typeface="Calibri" panose="020F0502020204030204" pitchFamily="34" charset="0"/>
                <a:ea typeface="Calibri" panose="020F0502020204030204" pitchFamily="34" charset="0"/>
                <a:cs typeface="Calibri" panose="020F0502020204030204" pitchFamily="34" charset="0"/>
              </a:rPr>
              <a:t>formation</a:t>
            </a:r>
            <a:r>
              <a:rPr lang="fr-BE" sz="3500" dirty="0">
                <a:effectLst/>
                <a:latin typeface="Calibri" panose="020F0502020204030204" pitchFamily="34" charset="0"/>
                <a:ea typeface="Calibri" panose="020F0502020204030204" pitchFamily="34" charset="0"/>
                <a:cs typeface="Calibri" panose="020F0502020204030204" pitchFamily="34" charset="0"/>
              </a:rPr>
              <a:t> des membres du personnel </a:t>
            </a:r>
            <a:endParaRPr lang="fr-BE" sz="3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alimentation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Ouvrir les établissements à la </a:t>
            </a:r>
            <a:r>
              <a:rPr lang="fr-BE" sz="3500" b="1" dirty="0">
                <a:effectLst/>
                <a:latin typeface="Calibri" panose="020F0502020204030204" pitchFamily="34" charset="0"/>
                <a:ea typeface="Calibri" panose="020F0502020204030204" pitchFamily="34" charset="0"/>
                <a:cs typeface="Calibri" panose="020F0502020204030204" pitchFamily="34" charset="0"/>
              </a:rPr>
              <a:t>vie locale</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spcAft>
                <a:spcPts val="800"/>
              </a:spcAft>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t>
            </a:r>
            <a:r>
              <a:rPr lang="fr-BE" sz="3500" b="1" dirty="0">
                <a:effectLst/>
                <a:latin typeface="Calibri" panose="020F0502020204030204" pitchFamily="34" charset="0"/>
                <a:ea typeface="Calibri" panose="020F0502020204030204" pitchFamily="34" charset="0"/>
                <a:cs typeface="Calibri" panose="020F0502020204030204" pitchFamily="34" charset="0"/>
              </a:rPr>
              <a:t>accessibilité</a:t>
            </a:r>
            <a:r>
              <a:rPr lang="fr-BE" sz="3500" dirty="0">
                <a:effectLst/>
                <a:latin typeface="Calibri" panose="020F0502020204030204" pitchFamily="34" charset="0"/>
                <a:ea typeface="Calibri" panose="020F0502020204030204" pitchFamily="34" charset="0"/>
                <a:cs typeface="Calibri" panose="020F0502020204030204" pitchFamily="34" charset="0"/>
              </a:rPr>
              <a:t> de l'information et la </a:t>
            </a:r>
            <a:r>
              <a:rPr lang="fr-BE" sz="3500" b="1" dirty="0">
                <a:effectLst/>
                <a:latin typeface="Calibri" panose="020F0502020204030204" pitchFamily="34" charset="0"/>
                <a:ea typeface="Calibri" panose="020F0502020204030204" pitchFamily="34" charset="0"/>
                <a:cs typeface="Calibri" panose="020F0502020204030204" pitchFamily="34" charset="0"/>
              </a:rPr>
              <a:t>transparence</a:t>
            </a:r>
            <a:r>
              <a:rPr lang="fr-BE" sz="3500" dirty="0">
                <a:effectLst/>
                <a:latin typeface="Calibri" panose="020F0502020204030204" pitchFamily="34" charset="0"/>
                <a:ea typeface="Calibri" panose="020F0502020204030204" pitchFamily="34" charset="0"/>
                <a:cs typeface="Calibri" panose="020F0502020204030204" pitchFamily="34" charset="0"/>
              </a:rPr>
              <a:t> des prix</a:t>
            </a:r>
            <a:endParaRPr lang="fr-BE" sz="35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6" name="Titre 1">
            <a:extLst>
              <a:ext uri="{FF2B5EF4-FFF2-40B4-BE49-F238E27FC236}">
                <a16:creationId xmlns:a16="http://schemas.microsoft.com/office/drawing/2014/main" id="{3CC115DD-F9D9-430C-B6EE-E6B669B7B3B7}"/>
              </a:ext>
            </a:extLst>
          </p:cNvPr>
          <p:cNvSpPr txBox="1">
            <a:spLocks/>
          </p:cNvSpPr>
          <p:nvPr/>
        </p:nvSpPr>
        <p:spPr>
          <a:xfrm>
            <a:off x="0" y="-85402"/>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Axes de changement</a:t>
            </a:r>
            <a:endParaRPr lang="fr-BE" sz="2800" dirty="0"/>
          </a:p>
        </p:txBody>
      </p:sp>
    </p:spTree>
    <p:extLst>
      <p:ext uri="{BB962C8B-B14F-4D97-AF65-F5344CB8AC3E}">
        <p14:creationId xmlns:p14="http://schemas.microsoft.com/office/powerpoint/2010/main" val="3267981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8291264"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517943" y="1639341"/>
            <a:ext cx="8229600" cy="4525963"/>
          </a:xfrm>
        </p:spPr>
        <p:txBody>
          <a:bodyPr>
            <a:normAutofit/>
          </a:bodyPr>
          <a:lstStyle/>
          <a:p>
            <a:pPr algn="just">
              <a:buFont typeface="Wingdings" panose="05000000000000000000" pitchFamily="2" charset="2"/>
              <a:buChar char="§"/>
            </a:pPr>
            <a:r>
              <a:rPr lang="fr-BE" sz="2000" b="1" dirty="0">
                <a:latin typeface="Calibri" panose="020F0502020204030204" pitchFamily="34" charset="0"/>
                <a:cs typeface="Calibri" panose="020F0502020204030204" pitchFamily="34" charset="0"/>
              </a:rPr>
              <a:t>2 législations différentes : </a:t>
            </a:r>
            <a:r>
              <a:rPr lang="fr-BE" sz="2000" dirty="0">
                <a:latin typeface="Calibri" panose="020F0502020204030204" pitchFamily="34" charset="0"/>
                <a:cs typeface="Calibri" panose="020F0502020204030204" pitchFamily="34" charset="0"/>
              </a:rPr>
              <a:t>ACR 3 décembre 2009 (MR) et arrêté royal 21 septembre 2004 (MRS)</a:t>
            </a:r>
          </a:p>
          <a:p>
            <a:pPr algn="just">
              <a:buFont typeface="Wingdings" panose="05000000000000000000" pitchFamily="2" charset="2"/>
              <a:buChar char="§"/>
            </a:pPr>
            <a:r>
              <a:rPr lang="fr-BE" sz="2000" dirty="0">
                <a:latin typeface="Calibri" panose="020F0502020204030204" pitchFamily="34" charset="0"/>
                <a:cs typeface="Calibri" panose="020F0502020204030204" pitchFamily="34" charset="0"/>
              </a:rPr>
              <a:t>La plupart des établissements disposent d’un agrément MR et MRS</a:t>
            </a:r>
          </a:p>
          <a:p>
            <a:pPr lvl="0" algn="just">
              <a:buFont typeface="Wingdings" panose="05000000000000000000" pitchFamily="2" charset="2"/>
              <a:buChar char="§"/>
            </a:pPr>
            <a:r>
              <a:rPr lang="fr-BE" sz="2000" dirty="0">
                <a:latin typeface="Calibri" panose="020F0502020204030204" pitchFamily="34" charset="0"/>
                <a:cs typeface="Calibri" panose="020F0502020204030204" pitchFamily="34" charset="0"/>
              </a:rPr>
              <a:t>Manque de lisibilité des normes et complexification de la mise en œuvre et du contrôle</a:t>
            </a:r>
          </a:p>
          <a:p>
            <a:pPr marL="0" lvl="0" indent="0" algn="just">
              <a:buNone/>
            </a:pPr>
            <a:endParaRPr lang="fr-BE" sz="2000" dirty="0">
              <a:latin typeface="Calibri" panose="020F0502020204030204" pitchFamily="34" charset="0"/>
              <a:cs typeface="Calibri" panose="020F0502020204030204" pitchFamily="34" charset="0"/>
            </a:endParaRPr>
          </a:p>
          <a:p>
            <a:pPr marL="0" lvl="0" indent="0" algn="just">
              <a:buNone/>
            </a:pPr>
            <a:r>
              <a:rPr lang="fr-BE" sz="2000" dirty="0">
                <a:latin typeface="Calibri" panose="020F0502020204030204" pitchFamily="34" charset="0"/>
                <a:cs typeface="Calibri" panose="020F0502020204030204" pitchFamily="34" charset="0"/>
              </a:rPr>
              <a:t>     </a:t>
            </a:r>
          </a:p>
          <a:p>
            <a:pPr marL="0" lvl="0" indent="0" algn="just">
              <a:buNone/>
            </a:pPr>
            <a:endParaRPr lang="fr-BE" sz="500" dirty="0">
              <a:latin typeface="Calibri" panose="020F0502020204030204" pitchFamily="34" charset="0"/>
              <a:cs typeface="Calibri" panose="020F0502020204030204" pitchFamily="34" charset="0"/>
            </a:endParaRPr>
          </a:p>
          <a:p>
            <a:pPr marL="0" lvl="0" indent="0" algn="just">
              <a:buNone/>
            </a:pPr>
            <a:r>
              <a:rPr lang="fr-BE" sz="2000" dirty="0">
                <a:latin typeface="Calibri" panose="020F0502020204030204" pitchFamily="34" charset="0"/>
                <a:cs typeface="Calibri" panose="020F0502020204030204" pitchFamily="34" charset="0"/>
              </a:rPr>
              <a:t>Normes MR-MRS au sein d’</a:t>
            </a:r>
            <a:r>
              <a:rPr lang="fr-BE" sz="2000" b="1" dirty="0">
                <a:latin typeface="Calibri" panose="020F0502020204030204" pitchFamily="34" charset="0"/>
                <a:cs typeface="Calibri" panose="020F0502020204030204" pitchFamily="34" charset="0"/>
              </a:rPr>
              <a:t>un même arrêté &amp; harmonisation des normes</a:t>
            </a:r>
          </a:p>
          <a:p>
            <a:pPr marL="0" lvl="0" indent="0" algn="just">
              <a:buNone/>
            </a:pPr>
            <a:r>
              <a:rPr lang="fr-BE" sz="1800" b="1" i="1" dirty="0">
                <a:latin typeface="Calibri" panose="020F0502020204030204" pitchFamily="34" charset="0"/>
                <a:cs typeface="Calibri" panose="020F0502020204030204" pitchFamily="34" charset="0"/>
              </a:rPr>
              <a:t>Distinction maintenue </a:t>
            </a:r>
            <a:r>
              <a:rPr lang="fr-BE" sz="1800" i="1" dirty="0">
                <a:latin typeface="Calibri" panose="020F0502020204030204" pitchFamily="34" charset="0"/>
                <a:cs typeface="Calibri" panose="020F0502020204030204" pitchFamily="34" charset="0"/>
              </a:rPr>
              <a:t>: normes dont l’application est propre à une MR ou MRS et qui sont liées à un financement différencié</a:t>
            </a:r>
          </a:p>
        </p:txBody>
      </p:sp>
      <p:sp>
        <p:nvSpPr>
          <p:cNvPr id="12" name="Flèche : droite 11">
            <a:extLst>
              <a:ext uri="{FF2B5EF4-FFF2-40B4-BE49-F238E27FC236}">
                <a16:creationId xmlns:a16="http://schemas.microsoft.com/office/drawing/2014/main" id="{781C595F-2585-4B60-B0FE-0C6E28EE2265}"/>
              </a:ext>
            </a:extLst>
          </p:cNvPr>
          <p:cNvSpPr/>
          <p:nvPr/>
        </p:nvSpPr>
        <p:spPr>
          <a:xfrm rot="5400000">
            <a:off x="4170587" y="3294144"/>
            <a:ext cx="774404" cy="900100"/>
          </a:xfrm>
          <a:prstGeom prst="rightArrow">
            <a:avLst/>
          </a:prstGeom>
          <a:solidFill>
            <a:srgbClr val="1E3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36512" y="-264160"/>
            <a:ext cx="9180512"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1.1. Harmoniser les normes d'agrément relatives aux MR et aux MRS </a:t>
            </a:r>
          </a:p>
        </p:txBody>
      </p:sp>
    </p:spTree>
    <p:extLst>
      <p:ext uri="{BB962C8B-B14F-4D97-AF65-F5344CB8AC3E}">
        <p14:creationId xmlns:p14="http://schemas.microsoft.com/office/powerpoint/2010/main" val="1505326720"/>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6157</TotalTime>
  <Words>3092</Words>
  <Application>Microsoft Office PowerPoint</Application>
  <PresentationFormat>Affichage à l'écran (4:3)</PresentationFormat>
  <Paragraphs>318</Paragraphs>
  <Slides>33</Slides>
  <Notes>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33</vt:i4>
      </vt:variant>
    </vt:vector>
  </HeadingPairs>
  <TitlesOfParts>
    <vt:vector size="44" baseType="lpstr">
      <vt:lpstr>Arial</vt:lpstr>
      <vt:lpstr>Arial Black</vt:lpstr>
      <vt:lpstr>Calibri</vt:lpstr>
      <vt:lpstr>Calibri Light</vt:lpstr>
      <vt:lpstr>Google Sans</vt:lpstr>
      <vt:lpstr>Minion Pro</vt:lpstr>
      <vt:lpstr>Montserrat Classic</vt:lpstr>
      <vt:lpstr>Montserrat Classic Bold</vt:lpstr>
      <vt:lpstr>Times New Roman</vt:lpstr>
      <vt:lpstr>Wingdings</vt:lpstr>
      <vt:lpstr>Office Theme</vt:lpstr>
      <vt:lpstr>REFORME DES NORMES D’AGREMENT  Présentation aux gestionnaires et directions des MR &amp; MRS</vt:lpstr>
      <vt:lpstr>Ordre du jour </vt:lpstr>
      <vt:lpstr>Présentation PowerPoint</vt:lpstr>
      <vt:lpstr>L’aîné au centre de nos préoccupations </vt:lpstr>
      <vt:lpstr>1. Réforme des normes d’agrément – Objectifs</vt:lpstr>
      <vt:lpstr>1. Réforme des normes d’agrément – Objectifs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RKW-ONAFTS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 TITEL</dc:title>
  <dc:creator>Emilie Decamp</dc:creator>
  <cp:lastModifiedBy>Marine Planquart</cp:lastModifiedBy>
  <cp:revision>300</cp:revision>
  <cp:lastPrinted>2023-06-14T07:19:24Z</cp:lastPrinted>
  <dcterms:created xsi:type="dcterms:W3CDTF">2022-01-10T08:27:46Z</dcterms:created>
  <dcterms:modified xsi:type="dcterms:W3CDTF">2024-03-13T14:02:05Z</dcterms:modified>
</cp:coreProperties>
</file>