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301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B05C27"/>
    <a:srgbClr val="FFC000"/>
    <a:srgbClr val="439EB7"/>
    <a:srgbClr val="C00000"/>
    <a:srgbClr val="E4AECD"/>
    <a:srgbClr val="4F81BD"/>
    <a:srgbClr val="0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8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A172C0-D7B4-4C4C-959A-3E62D2A163FC}" type="datetime1">
              <a:rPr lang="nl-NL" smtClean="0"/>
              <a:t>30-7-2020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EE54BE-1848-4756-A519-C5A7F055B995}" type="datetime1">
              <a:rPr lang="nl-NL" noProof="0" smtClean="0"/>
              <a:t>30-7-2020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3227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6" title="Vorm paginanummer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D15B892-A739-4490-9ABD-3C7A0DA18F6F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218E1C-584D-423F-B447-DB7D2DBDA647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HT MODEL TE BEWERKEN</a:t>
            </a:r>
          </a:p>
        </p:txBody>
      </p:sp>
      <p:sp>
        <p:nvSpPr>
          <p:cNvPr id="12" name="Vrije vorm 6" title="Vorm paginanummer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jdelijke aanduiding voor dianummer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nl-NL" noProof="0"/>
              <a:t>KLIK OM MASTER TITLE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7B4C44-CE04-4942-8D28-7945DE14EADA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nl-NL" noProof="0"/>
              <a:t>KLIKKEN OM TITELSTIJL VAN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00285D-F34A-4EFC-BD3F-94978268A49F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nl-NL" noProof="0"/>
              <a:t>KLIK OM DE TITELSTIJL VAN HT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BF15D-DB4D-494A-821F-AB6AFCEFDC25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593989-687D-4ACE-AE3E-770FEDCE34C3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25744-B489-4087-9957-8295BA56716F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A00B8A-3DC3-487D-AEA5-AE9458064546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6" title="Vorm paginanummer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1BC4B70-31A8-4AB2-9CB9-D3AB633BE9EB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9" name="Rechte verbindingslijn 8" title="Verticle rege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KLIKKEN OM TITELSTIJL VAN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29D1D6-633B-451D-87C5-4FFC55B2D3EA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69DC35-FBE4-48E2-AF06-026078360C1C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C02CC-5515-4EB3-9755-C6F05746327F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C3FD28-A1F6-4498-AA3A-E959DE4AC218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4" name="Vrije vorm 6" title="Vorm paginanummer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5" name="Tijdelijke aanduiding voor inhoud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6" name="Tijdelijke aanduiding voor inhoud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inhoud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694B94A9-B2BB-45A9-90E0-C592D2ACE7AB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4" name="Vrije vorm 6" title="Vorm paginanummer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6" name="Tijdelijke aanduiding voor inhoud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TITELSTIJL VAN HT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D41A94-8B76-48C3-922C-80B88DDF1314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echts en inhou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700A5A-D6E5-4586-AA53-7F5653F7B514}" type="datetime8">
              <a:rPr lang="nl-NL" noProof="0" smtClean="0"/>
              <a:t>30-7-2020 15:11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  <a:p>
            <a:pPr rtl="0"/>
            <a:endParaRPr lang="nl-NL" noProof="0"/>
          </a:p>
        </p:txBody>
      </p:sp>
      <p:sp>
        <p:nvSpPr>
          <p:cNvPr id="6" name="Tijdelijke aanduiding voor inhoud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nl-NL" sz="3200" noProof="0">
                <a:cs typeface="Segoe UI" panose="020B0502040204020203" pitchFamily="34" charset="0"/>
              </a:rPr>
              <a:t>Tekststijlen van het model bewerken</a:t>
            </a:r>
          </a:p>
        </p:txBody>
      </p:sp>
      <p:sp>
        <p:nvSpPr>
          <p:cNvPr id="8" name="Vrije vorm 6" title="Vorm paginanummer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nl-NL" noProof="0"/>
              <a:t>KLIK OM DE TITELSTIJL VAN HT MODEL TE BEWERKEN</a:t>
            </a:r>
          </a:p>
        </p:txBody>
      </p:sp>
      <p:sp>
        <p:nvSpPr>
          <p:cNvPr id="10" name="Tijdelijke aanduiding voor dianummer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nl-NL" noProof="0" smtClean="0">
                <a:solidFill>
                  <a:schemeClr val="bg2"/>
                </a:solidFill>
              </a:rPr>
              <a:t>‹nr.›</a:t>
            </a:fld>
            <a:endParaRPr lang="nl-NL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6" title="Vorm paginanummer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E1170E99-3A16-43BE-ADF8-801A53CC53AE}" type="datetime8">
              <a:rPr lang="nl-NL" noProof="0" smtClean="0"/>
              <a:t>30-7-2020 15:11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Een voettekst toevoegen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10" name="Rechte verbindingslijn 9" title="Horizontale rege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s.sciensano.be/index.php/744863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s.sciensano.be/index.php/74486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griepwzc@sciensano.be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0"/>
            <a:ext cx="12308619" cy="8205746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407625" y="1230500"/>
            <a:ext cx="7560000" cy="4320000"/>
          </a:xfrm>
          <a:solidFill>
            <a:srgbClr val="439EB7">
              <a:alpha val="60000"/>
            </a:srgbClr>
          </a:solidFill>
        </p:spPr>
        <p:txBody>
          <a:bodyPr rtlCol="0"/>
          <a:lstStyle/>
          <a:p>
            <a:pPr rtl="0"/>
            <a:r>
              <a:rPr lang="nl-BE" sz="8000" dirty="0" smtClean="0">
                <a:solidFill>
                  <a:schemeClr val="tx1"/>
                </a:solidFill>
              </a:rPr>
              <a:t>LIMESURVEY</a:t>
            </a:r>
            <a:endParaRPr lang="nl" sz="8000" dirty="0">
              <a:solidFill>
                <a:schemeClr val="tx1"/>
              </a:solidFill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278" y="4889285"/>
            <a:ext cx="7034362" cy="1207409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nl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Handleiding</a:t>
            </a:r>
            <a:endParaRPr lang="nl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18" name="Groep 17" descr="decoratief element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5" y="1184031"/>
            <a:ext cx="7560000" cy="4320000"/>
            <a:chOff x="2989385" y="1679331"/>
            <a:chExt cx="7376746" cy="2681654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6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10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62" y="502487"/>
            <a:ext cx="10515600" cy="56302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ijl-omlaag 3"/>
          <p:cNvSpPr/>
          <p:nvPr/>
        </p:nvSpPr>
        <p:spPr>
          <a:xfrm rot="18852703" flipH="1">
            <a:off x="2078608" y="1679656"/>
            <a:ext cx="275901" cy="767580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165363" y="3763163"/>
            <a:ext cx="1391414" cy="1015663"/>
          </a:xfrm>
          <a:prstGeom prst="rect">
            <a:avLst/>
          </a:prstGeom>
          <a:solidFill>
            <a:srgbClr val="F5F5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Nieuwe gevallen, dus niet de gevallen die eerder reeds werden medegedeeld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295767" y="2516403"/>
            <a:ext cx="3717855" cy="14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kstvak 6"/>
          <p:cNvSpPr txBox="1"/>
          <p:nvPr/>
        </p:nvSpPr>
        <p:spPr>
          <a:xfrm>
            <a:off x="507623" y="1514214"/>
            <a:ext cx="1391414" cy="1384995"/>
          </a:xfrm>
          <a:prstGeom prst="rect">
            <a:avLst/>
          </a:prstGeom>
          <a:solidFill>
            <a:srgbClr val="F5F5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Totaal aantal bevestigde gevallen, inclusief het aantal die op dit moment gehospitaliseerd zijn.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 rot="16200000">
            <a:off x="1921934" y="3858616"/>
            <a:ext cx="172995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4"/>
          <p:cNvSpPr/>
          <p:nvPr/>
        </p:nvSpPr>
        <p:spPr>
          <a:xfrm>
            <a:off x="2390502" y="4602528"/>
            <a:ext cx="3717855" cy="14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kstvak 9"/>
          <p:cNvSpPr txBox="1"/>
          <p:nvPr/>
        </p:nvSpPr>
        <p:spPr>
          <a:xfrm>
            <a:off x="165361" y="5041198"/>
            <a:ext cx="1679913" cy="1200329"/>
          </a:xfrm>
          <a:prstGeom prst="rect">
            <a:avLst/>
          </a:prstGeom>
          <a:solidFill>
            <a:srgbClr val="F5F5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mogelijke gevallen die u eerder aangaf en waar u nu  de resultaten van hebt ontvangen en deze positief bevestigd zijn.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ijl-omlaag 10"/>
          <p:cNvSpPr/>
          <p:nvPr/>
        </p:nvSpPr>
        <p:spPr>
          <a:xfrm rot="16200000">
            <a:off x="2209269" y="5421567"/>
            <a:ext cx="172995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27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11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" y="516545"/>
            <a:ext cx="10515600" cy="56357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157123" y="2240334"/>
            <a:ext cx="1679913" cy="1200329"/>
          </a:xfrm>
          <a:prstGeom prst="rect">
            <a:avLst/>
          </a:prstGeom>
          <a:solidFill>
            <a:srgbClr val="F5F5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mogelijke gevallen di u eerder aangaf en waar u nu  de resultaten van hebt ontvangen en deze positief bevestigd zijn.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ijl-omlaag 4"/>
          <p:cNvSpPr/>
          <p:nvPr/>
        </p:nvSpPr>
        <p:spPr>
          <a:xfrm rot="16200000">
            <a:off x="2201031" y="2620703"/>
            <a:ext cx="172995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omlaag 5"/>
          <p:cNvSpPr/>
          <p:nvPr/>
        </p:nvSpPr>
        <p:spPr>
          <a:xfrm rot="16200000">
            <a:off x="2056869" y="4171807"/>
            <a:ext cx="172995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6481" y="4023296"/>
            <a:ext cx="1679913" cy="1015663"/>
          </a:xfrm>
          <a:prstGeom prst="rect">
            <a:avLst/>
          </a:prstGeom>
          <a:solidFill>
            <a:srgbClr val="F5F5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Enkel de gevallen waarvan de resultaten van bevestigde COVID-19 nog niet eerder werden doorgegeven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9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12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3" y="242750"/>
            <a:ext cx="10515600" cy="56411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4"/>
          <p:cNvSpPr/>
          <p:nvPr/>
        </p:nvSpPr>
        <p:spPr>
          <a:xfrm>
            <a:off x="3045410" y="1861751"/>
            <a:ext cx="6049163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239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13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1" y="458536"/>
            <a:ext cx="10515600" cy="56247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78476" y="1474215"/>
            <a:ext cx="1679913" cy="1200329"/>
          </a:xfrm>
          <a:prstGeom prst="rect">
            <a:avLst/>
          </a:prstGeom>
          <a:solidFill>
            <a:srgbClr val="F5F5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Totaal aantal mogelijke gevallen van COVID-19 voldoen die aan de gevalsdefinitie zoals omschreven in vorige pagina voldoen.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ijl-omlaag 4"/>
          <p:cNvSpPr/>
          <p:nvPr/>
        </p:nvSpPr>
        <p:spPr>
          <a:xfrm rot="16200000">
            <a:off x="2122384" y="1854584"/>
            <a:ext cx="172995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0" y="3037682"/>
            <a:ext cx="1679913" cy="1200329"/>
          </a:xfrm>
          <a:prstGeom prst="rect">
            <a:avLst/>
          </a:prstGeom>
          <a:solidFill>
            <a:srgbClr val="F5F5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Totaal </a:t>
            </a:r>
            <a:r>
              <a:rPr lang="nl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NIEUWE</a:t>
            </a:r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aantal mogelijke gevallen van COVID-19 voldoen die aan de gevalsdefinitie zoals omschreven in vorige pagina voldoen.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ijl-omlaag 6"/>
          <p:cNvSpPr/>
          <p:nvPr/>
        </p:nvSpPr>
        <p:spPr>
          <a:xfrm rot="16200000">
            <a:off x="2043908" y="3418051"/>
            <a:ext cx="172995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1" y="4601149"/>
            <a:ext cx="1679913" cy="1200329"/>
          </a:xfrm>
          <a:prstGeom prst="rect">
            <a:avLst/>
          </a:prstGeom>
          <a:solidFill>
            <a:srgbClr val="F5F5F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Totaal </a:t>
            </a:r>
            <a:r>
              <a:rPr lang="nl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NIEUWE</a:t>
            </a:r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aantal mogelijke gevallen van COVID-19 voldoen die aan de gevalsdefinitie zoals omschreven in vorige pagina voldoen.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ijl-omlaag 8"/>
          <p:cNvSpPr/>
          <p:nvPr/>
        </p:nvSpPr>
        <p:spPr>
          <a:xfrm rot="16200000">
            <a:off x="2043909" y="4981518"/>
            <a:ext cx="172995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378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14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5" y="486503"/>
            <a:ext cx="10505998" cy="56196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4"/>
          <p:cNvSpPr/>
          <p:nvPr/>
        </p:nvSpPr>
        <p:spPr>
          <a:xfrm>
            <a:off x="3136026" y="2092410"/>
            <a:ext cx="6049163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56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15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07420"/>
            <a:ext cx="10487499" cy="56370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ijl-omlaag 3"/>
          <p:cNvSpPr/>
          <p:nvPr/>
        </p:nvSpPr>
        <p:spPr>
          <a:xfrm rot="16200000">
            <a:off x="3429963" y="2136907"/>
            <a:ext cx="243374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omlaag 4"/>
          <p:cNvSpPr/>
          <p:nvPr/>
        </p:nvSpPr>
        <p:spPr>
          <a:xfrm rot="16200000">
            <a:off x="7602429" y="2136907"/>
            <a:ext cx="243374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4"/>
          <p:cNvSpPr/>
          <p:nvPr/>
        </p:nvSpPr>
        <p:spPr>
          <a:xfrm>
            <a:off x="4382530" y="2092410"/>
            <a:ext cx="5873578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4"/>
          <p:cNvSpPr/>
          <p:nvPr/>
        </p:nvSpPr>
        <p:spPr>
          <a:xfrm>
            <a:off x="2356021" y="3040584"/>
            <a:ext cx="3830595" cy="279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Pijl-omlaag 7"/>
          <p:cNvSpPr/>
          <p:nvPr/>
        </p:nvSpPr>
        <p:spPr>
          <a:xfrm rot="16200000">
            <a:off x="3310513" y="4230497"/>
            <a:ext cx="243374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20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16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5" y="318451"/>
            <a:ext cx="10540332" cy="56544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510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17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6" y="406478"/>
            <a:ext cx="10534325" cy="56457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8555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18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6" y="438167"/>
            <a:ext cx="10515600" cy="56357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737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19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6" y="410031"/>
            <a:ext cx="10515600" cy="56466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139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68913" y="1019493"/>
            <a:ext cx="10058400" cy="4528326"/>
          </a:xfrm>
          <a:prstGeom prst="rect">
            <a:avLst/>
          </a:prstGeom>
        </p:spPr>
        <p:txBody>
          <a:bodyPr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Waarom?</a:t>
            </a:r>
          </a:p>
          <a:p>
            <a:pPr marL="0" indent="0">
              <a:buNone/>
            </a:pP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zicht te houden op de uitbraak van COVID-19 en om advies te kunnen verlenen over uitbraakbeheersing, vragen wij de woonzorgcentra, de centra voor kortverblijf, de centra voor herstelverblijf, de groepen van assistentiewoningen en de serviceflatgebouwen om ons dagelijks via </a:t>
            </a:r>
            <a:r>
              <a:rPr lang="nl-NL" sz="1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Limesurvey</a:t>
            </a: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gegevens te bezorgen.</a:t>
            </a:r>
          </a:p>
          <a:p>
            <a:pPr marL="0" indent="0">
              <a:buNone/>
            </a:pP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Welke gegevens?</a:t>
            </a:r>
          </a:p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We gaan via Limesurvey </a:t>
            </a:r>
            <a:r>
              <a:rPr lang="nl-NL" sz="1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dagelijks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 de gegevens van u vragen over uw </a:t>
            </a: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bewoners 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uw </a:t>
            </a:r>
            <a:r>
              <a:rPr lang="nl-N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zorgpersoneel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fr-BE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Hoe</a:t>
            </a:r>
            <a:r>
              <a:rPr lang="fr-B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B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gegevens</a:t>
            </a:r>
            <a:r>
              <a:rPr lang="fr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opsturen</a:t>
            </a:r>
            <a:r>
              <a:rPr lang="fr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U bezorgt ons elke dag </a:t>
            </a:r>
            <a:r>
              <a:rPr lang="nl-NL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voor 14 uur </a:t>
            </a: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deze gegevens.</a:t>
            </a:r>
          </a:p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Stuur de gegevens op via </a:t>
            </a: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nl-BE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surveys.sciensano.be/index.php/744863</a:t>
            </a:r>
            <a:endParaRPr lang="fr-B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B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doen we met deze gegevens?</a:t>
            </a:r>
          </a:p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Dankzij deze gegevens kunnen wij de eventuele uitbraak van COVID-19 in die voorzieningen monitoren.</a:t>
            </a:r>
          </a:p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Artsen en verpleegkundigen van onze dienst infectieziektebestrijding kunnen dankzij uw registratie sneller contact met u opnemen om u te helpen en te adviseren bij het beheersen van een uitbraak in uw voorziening.</a:t>
            </a:r>
          </a:p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We gebruiken deze gegevens ook om beslissingen te nemen rond de 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teststrategie in instellingen.</a:t>
            </a: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20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0" y="390562"/>
            <a:ext cx="10582504" cy="56440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4"/>
          <p:cNvSpPr/>
          <p:nvPr/>
        </p:nvSpPr>
        <p:spPr>
          <a:xfrm>
            <a:off x="3632886" y="2034745"/>
            <a:ext cx="5873578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7132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21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027"/>
            <a:ext cx="10515600" cy="56302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ijl-omlaag 3"/>
          <p:cNvSpPr/>
          <p:nvPr/>
        </p:nvSpPr>
        <p:spPr>
          <a:xfrm rot="16200000">
            <a:off x="1601161" y="2883982"/>
            <a:ext cx="243374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2084173" y="1837037"/>
            <a:ext cx="7521146" cy="321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758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22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4" y="311663"/>
            <a:ext cx="10515600" cy="56386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4"/>
          <p:cNvSpPr/>
          <p:nvPr/>
        </p:nvSpPr>
        <p:spPr>
          <a:xfrm>
            <a:off x="2191265" y="1927653"/>
            <a:ext cx="7521146" cy="321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703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23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7" y="587179"/>
            <a:ext cx="10542109" cy="54715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ijl-omlaag 3"/>
          <p:cNvSpPr/>
          <p:nvPr/>
        </p:nvSpPr>
        <p:spPr>
          <a:xfrm rot="16200000">
            <a:off x="1782395" y="2992995"/>
            <a:ext cx="243374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omlaag 4"/>
          <p:cNvSpPr/>
          <p:nvPr/>
        </p:nvSpPr>
        <p:spPr>
          <a:xfrm rot="16200000">
            <a:off x="2124267" y="4760012"/>
            <a:ext cx="243374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414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24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1" y="423103"/>
            <a:ext cx="10515600" cy="5635705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 rot="16200000">
            <a:off x="1761803" y="4109223"/>
            <a:ext cx="243374" cy="903309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75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25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6" y="892511"/>
            <a:ext cx="10541423" cy="49577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265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26</a:t>
            </a:fld>
            <a:endParaRPr lang="nl-NL" noProof="0"/>
          </a:p>
        </p:txBody>
      </p:sp>
      <p:sp>
        <p:nvSpPr>
          <p:cNvPr id="3" name="Rechthoek 2"/>
          <p:cNvSpPr/>
          <p:nvPr/>
        </p:nvSpPr>
        <p:spPr>
          <a:xfrm>
            <a:off x="1067675" y="2642972"/>
            <a:ext cx="9722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5400" dirty="0" err="1"/>
              <a:t>Bedankt</a:t>
            </a:r>
            <a:r>
              <a:rPr lang="fr-BE" sz="5400" dirty="0"/>
              <a:t> </a:t>
            </a:r>
            <a:r>
              <a:rPr lang="fr-BE" sz="5400" dirty="0" err="1"/>
              <a:t>voor</a:t>
            </a:r>
            <a:r>
              <a:rPr lang="fr-BE" sz="5400" dirty="0"/>
              <a:t> </a:t>
            </a:r>
            <a:r>
              <a:rPr lang="fr-BE" sz="5400" dirty="0" err="1"/>
              <a:t>uw</a:t>
            </a:r>
            <a:r>
              <a:rPr lang="fr-BE" sz="5400" dirty="0"/>
              <a:t> </a:t>
            </a:r>
            <a:r>
              <a:rPr lang="fr-BE" sz="5400" dirty="0" err="1"/>
              <a:t>medewerking</a:t>
            </a:r>
            <a:r>
              <a:rPr lang="fr-BE" sz="5400" dirty="0"/>
              <a:t> !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140936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3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" y="526733"/>
            <a:ext cx="7356390" cy="395406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323070" y="2503763"/>
            <a:ext cx="889687" cy="17299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/>
          <p:cNvSpPr/>
          <p:nvPr/>
        </p:nvSpPr>
        <p:spPr>
          <a:xfrm>
            <a:off x="1048265" y="4324865"/>
            <a:ext cx="4328984" cy="1559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laag 11"/>
          <p:cNvSpPr/>
          <p:nvPr/>
        </p:nvSpPr>
        <p:spPr>
          <a:xfrm>
            <a:off x="1449859" y="214184"/>
            <a:ext cx="527222" cy="555557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1845276" y="15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Surf naar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https://surveys.sciensano.be/index.php/744863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41" y="2676758"/>
            <a:ext cx="7356390" cy="39463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kstvak 14"/>
          <p:cNvSpPr txBox="1"/>
          <p:nvPr/>
        </p:nvSpPr>
        <p:spPr>
          <a:xfrm>
            <a:off x="3212757" y="1361360"/>
            <a:ext cx="19523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Dagelijks voor 14u</a:t>
            </a:r>
            <a:endParaRPr lang="nl-BE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Rechte verbindingslijn met pijl 16"/>
          <p:cNvCxnSpPr>
            <a:stCxn id="4" idx="0"/>
          </p:cNvCxnSpPr>
          <p:nvPr/>
        </p:nvCxnSpPr>
        <p:spPr>
          <a:xfrm flipV="1">
            <a:off x="2767914" y="1525821"/>
            <a:ext cx="444843" cy="9779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67730" y="5053809"/>
            <a:ext cx="444431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Vergeet op het einde niet </a:t>
            </a:r>
            <a:r>
              <a:rPr lang="nl-BE" sz="1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verzenden te klikken </a:t>
            </a:r>
            <a:r>
              <a:rPr lang="nl-BE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zodat de data effectief verstuurd worden</a:t>
            </a:r>
            <a:endParaRPr lang="nl-BE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Rechte verbindingslijn met pijl 18"/>
          <p:cNvCxnSpPr>
            <a:stCxn id="18" idx="0"/>
          </p:cNvCxnSpPr>
          <p:nvPr/>
        </p:nvCxnSpPr>
        <p:spPr>
          <a:xfrm flipV="1">
            <a:off x="2489887" y="4480793"/>
            <a:ext cx="6178" cy="5730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747686" y="1919312"/>
            <a:ext cx="444431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Vragen of technische problemen contacteer : </a:t>
            </a:r>
            <a:r>
              <a:rPr lang="nl-BE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griepwzc@sciensano.be</a:t>
            </a:r>
            <a:r>
              <a:rPr lang="nl-BE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 02/642 52 34</a:t>
            </a:r>
            <a:endParaRPr lang="nl-BE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6357552" y="5237455"/>
            <a:ext cx="4903572" cy="21034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5" name="Rechte verbindingslijn met pijl 24"/>
          <p:cNvCxnSpPr>
            <a:stCxn id="24" idx="0"/>
            <a:endCxn id="23" idx="2"/>
          </p:cNvCxnSpPr>
          <p:nvPr/>
        </p:nvCxnSpPr>
        <p:spPr>
          <a:xfrm flipV="1">
            <a:off x="8809338" y="2442532"/>
            <a:ext cx="1160505" cy="27949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2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4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227"/>
            <a:ext cx="9325853" cy="4998075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 rot="5400000">
            <a:off x="8697251" y="3104257"/>
            <a:ext cx="527222" cy="1559767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1128584" y="3426941"/>
            <a:ext cx="7018637" cy="91439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 rot="18852703">
            <a:off x="595875" y="2957865"/>
            <a:ext cx="508270" cy="1418136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9740746" y="1521027"/>
            <a:ext cx="2261784" cy="249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 u de dag ervoor bij “aantal nieuwe gevallen” of “vermoedelijke gevallen” </a:t>
            </a:r>
            <a:r>
              <a:rPr lang="nl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hebt ingegeven </a:t>
            </a:r>
            <a:r>
              <a:rPr lang="nl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dit is hetzelfde de dag erna, dan kan u “geen veranderingen aangeven. </a:t>
            </a:r>
          </a:p>
          <a:p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Indien u </a:t>
            </a:r>
            <a:r>
              <a:rPr lang="nl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nieuwe of vermoedelijke gevallen hebt ingegeven, dan dient u de dag erna de volledige vragenlijst </a:t>
            </a:r>
            <a:r>
              <a:rPr lang="nl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volledig</a:t>
            </a:r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te vullen met de </a:t>
            </a:r>
            <a:r>
              <a:rPr lang="nl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nieuwe gegevens</a:t>
            </a:r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18320" y="2261286"/>
            <a:ext cx="22617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 keer per week (op </a:t>
            </a:r>
            <a:r>
              <a:rPr lang="nl-B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DINSDAG</a:t>
            </a:r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moet de volledige vragenlijst ingevuld worden, ongeacht er al dan niet veranderingen zijn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8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5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326"/>
            <a:ext cx="8865974" cy="475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hoek 3"/>
          <p:cNvSpPr/>
          <p:nvPr/>
        </p:nvSpPr>
        <p:spPr>
          <a:xfrm>
            <a:off x="1408670" y="3229232"/>
            <a:ext cx="1672281" cy="9885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 rot="5400000">
            <a:off x="5754282" y="2498775"/>
            <a:ext cx="152403" cy="1559767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6610367" y="3140158"/>
            <a:ext cx="226178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Selecteer uw organisatie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ijl-omlaag 8"/>
          <p:cNvSpPr/>
          <p:nvPr/>
        </p:nvSpPr>
        <p:spPr>
          <a:xfrm rot="5400000">
            <a:off x="8707546" y="3806401"/>
            <a:ext cx="152403" cy="1559767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9563631" y="4355107"/>
            <a:ext cx="226178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Contactpersoon die de data doorstuurt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0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6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8" y="815547"/>
            <a:ext cx="9693955" cy="51903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ijl-omlaag 3"/>
          <p:cNvSpPr/>
          <p:nvPr/>
        </p:nvSpPr>
        <p:spPr>
          <a:xfrm rot="5400000">
            <a:off x="6475092" y="3147374"/>
            <a:ext cx="152403" cy="1559767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7331177" y="3696080"/>
            <a:ext cx="226178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Indien er geen positieve of vermoedelijke gevallen zijn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ijl-omlaag 5"/>
          <p:cNvSpPr/>
          <p:nvPr/>
        </p:nvSpPr>
        <p:spPr>
          <a:xfrm rot="18852703">
            <a:off x="1541363" y="2444664"/>
            <a:ext cx="508270" cy="1418136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130040" y="1756069"/>
            <a:ext cx="22617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Bij aangifte nieuwe gevallen of bij wijziging gegevens (bijvoorbeeld geen nieuwe gevallen meer) van dag ervoor.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 rot="13717789">
            <a:off x="1712437" y="4051206"/>
            <a:ext cx="483041" cy="934600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1665659" y="4885453"/>
            <a:ext cx="226178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Elke dinsdag klikt u dit aan</a:t>
            </a:r>
            <a:endParaRPr lang="nl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5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7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" y="1095633"/>
            <a:ext cx="9397338" cy="5043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ijl-omlaag 3"/>
          <p:cNvSpPr/>
          <p:nvPr/>
        </p:nvSpPr>
        <p:spPr>
          <a:xfrm rot="18852703">
            <a:off x="1203431" y="2610710"/>
            <a:ext cx="182870" cy="1418136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omlaag 4"/>
          <p:cNvSpPr/>
          <p:nvPr/>
        </p:nvSpPr>
        <p:spPr>
          <a:xfrm rot="18852703">
            <a:off x="1203430" y="3924645"/>
            <a:ext cx="182870" cy="1418136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31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8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2" y="769741"/>
            <a:ext cx="10060459" cy="53970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ijl-omlaag 6"/>
          <p:cNvSpPr/>
          <p:nvPr/>
        </p:nvSpPr>
        <p:spPr>
          <a:xfrm rot="18852703">
            <a:off x="1672987" y="1292656"/>
            <a:ext cx="182870" cy="1418136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 rot="18852703">
            <a:off x="1672987" y="3010245"/>
            <a:ext cx="182870" cy="1418136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92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nl-NL" noProof="0" smtClean="0"/>
              <a:pPr rtl="0"/>
              <a:t>9</a:t>
            </a:fld>
            <a:endParaRPr lang="nl-NL" noProof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3" y="498422"/>
            <a:ext cx="10515600" cy="5635705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3490254" y="3379161"/>
            <a:ext cx="5738948" cy="174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5"/>
          <p:cNvSpPr/>
          <p:nvPr/>
        </p:nvSpPr>
        <p:spPr>
          <a:xfrm>
            <a:off x="1532532" y="3553332"/>
            <a:ext cx="836022" cy="15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7121627"/>
      </p:ext>
    </p:extLst>
  </p:cSld>
  <p:clrMapOvr>
    <a:masterClrMapping/>
  </p:clrMapOvr>
</p:sld>
</file>

<file path=ppt/theme/theme1.xml><?xml version="1.0" encoding="utf-8"?>
<a:theme xmlns:a="http://schemas.openxmlformats.org/drawingml/2006/main" name="Koppen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1_TF33527777" id="{68F00E60-BA5A-4CF1-AC2F-B817842C1A74}" vid="{EED14560-7F43-47FE-B06D-D5A76189970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76B70-05A8-4DEE-8E00-4F383FBFCA23}">
  <ds:schemaRefs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purl.org/dc/elements/1.1/"/>
    <ds:schemaRef ds:uri="fb0879af-3eba-417a-a55a-ffe6dcd6ca77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Veiligheidsprocedures</Template>
  <TotalTime>0</TotalTime>
  <Words>345</Words>
  <Application>Microsoft Office PowerPoint</Application>
  <PresentationFormat>Breedbeeld</PresentationFormat>
  <Paragraphs>63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Franklin Gothic Demi</vt:lpstr>
      <vt:lpstr>Franklin Gothic Medium</vt:lpstr>
      <vt:lpstr>Segoe UI</vt:lpstr>
      <vt:lpstr>Koppen</vt:lpstr>
      <vt:lpstr>LIMESURVEY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2020-06-01T17:32:01Z</dcterms:created>
  <dcterms:modified xsi:type="dcterms:W3CDTF">2020-07-31T10:18:21Z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